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CC00"/>
    <a:srgbClr val="33CC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 rot="-5400000">
                <a:off x="2558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 rot="-5400000">
                <a:off x="1322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 rot="-5400000">
                <a:off x="-58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14" name="Freeform 10"/>
              <p:cNvSpPr>
                <a:spLocks/>
              </p:cNvSpPr>
              <p:nvPr/>
            </p:nvSpPr>
            <p:spPr bwMode="ltGray">
              <a:xfrm rot="-5400000">
                <a:off x="155" y="1727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ltGray">
              <a:xfrm rot="-5400000">
                <a:off x="3210" y="1665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ltGray">
              <a:xfrm rot="-5400000">
                <a:off x="1829" y="1748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ltGray">
              <a:xfrm rot="-5400000">
                <a:off x="2329" y="1695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ltGray">
              <a:xfrm rot="-5400000">
                <a:off x="4076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22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23" name="Freeform 19"/>
              <p:cNvSpPr>
                <a:spLocks/>
              </p:cNvSpPr>
              <p:nvPr/>
            </p:nvSpPr>
            <p:spPr bwMode="ltGray">
              <a:xfrm rot="-5400000">
                <a:off x="4583" y="1748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24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25" name="Freeform 21"/>
              <p:cNvSpPr>
                <a:spLocks/>
              </p:cNvSpPr>
              <p:nvPr/>
            </p:nvSpPr>
            <p:spPr bwMode="ltGray">
              <a:xfrm rot="-5400000">
                <a:off x="5083" y="1695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26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</p:grpSp>
        <p:sp>
          <p:nvSpPr>
            <p:cNvPr id="6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Times New Roman" charset="0"/>
                <a:cs typeface="Times New Roman" charset="0"/>
              </a:endParaRPr>
            </a:p>
          </p:txBody>
        </p:sp>
        <p:sp>
          <p:nvSpPr>
            <p:cNvPr id="7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Times New Roman" charset="0"/>
                <a:cs typeface="Times New Roman" charset="0"/>
              </a:endParaRPr>
            </a:p>
          </p:txBody>
        </p:sp>
      </p:grpSp>
      <p:sp>
        <p:nvSpPr>
          <p:cNvPr id="412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98438"/>
            <a:ext cx="7772400" cy="2286000"/>
          </a:xfrm>
        </p:spPr>
        <p:txBody>
          <a:bodyPr anchor="b">
            <a:sp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4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dt" sz="half" idx="10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2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C99E94F-3B66-4A81-8086-B7AB133A0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26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FC250-C150-4543-A4BA-7ED7C9A62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40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C99F4-2A93-4205-9AE2-4B8EDDD09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77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D913F-4E46-43B1-96FD-921E24888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8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8A825-4968-41C9-A749-9B824F466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6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97B55-AF83-48A5-804C-BBB87863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75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61B3E-58DC-4DC6-B972-26C6768AF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29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A7620-13BA-4C63-A591-961060AC16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0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8E307-63B3-4471-BE1F-AE84A20A8D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7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3FF03-2B4A-44A5-919D-F26A79FDA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05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1861E-A719-4D08-81E9-A925E7FB06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231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3076" name="Freeform 4"/>
              <p:cNvSpPr>
                <a:spLocks/>
              </p:cNvSpPr>
              <p:nvPr/>
            </p:nvSpPr>
            <p:spPr bwMode="ltGray">
              <a:xfrm rot="-5400000">
                <a:off x="2557" y="-992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3077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3078" name="Freeform 6"/>
              <p:cNvSpPr>
                <a:spLocks/>
              </p:cNvSpPr>
              <p:nvPr/>
            </p:nvSpPr>
            <p:spPr bwMode="ltGray">
              <a:xfrm rot="-5400000">
                <a:off x="980" y="1669"/>
                <a:ext cx="624" cy="4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3079" name="Freeform 7"/>
              <p:cNvSpPr>
                <a:spLocks/>
              </p:cNvSpPr>
              <p:nvPr/>
            </p:nvSpPr>
            <p:spPr bwMode="ltGray">
              <a:xfrm rot="-5400000">
                <a:off x="-59" y="1753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3080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3081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ltGray">
              <a:xfrm rot="-5400000">
                <a:off x="155" y="1727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3083" name="Freeform 11"/>
              <p:cNvSpPr>
                <a:spLocks/>
              </p:cNvSpPr>
              <p:nvPr/>
            </p:nvSpPr>
            <p:spPr bwMode="ltGray">
              <a:xfrm rot="-5400000">
                <a:off x="3208" y="1664"/>
                <a:ext cx="624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3084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ltGray">
              <a:xfrm rot="-5400000">
                <a:off x="1829" y="1747"/>
                <a:ext cx="624" cy="256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3086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3087" name="Freeform 15"/>
              <p:cNvSpPr>
                <a:spLocks/>
              </p:cNvSpPr>
              <p:nvPr/>
            </p:nvSpPr>
            <p:spPr bwMode="ltGray">
              <a:xfrm rot="-5400000">
                <a:off x="2330" y="1695"/>
                <a:ext cx="624" cy="3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3088" name="Freeform 16"/>
              <p:cNvSpPr>
                <a:spLocks/>
              </p:cNvSpPr>
              <p:nvPr/>
            </p:nvSpPr>
            <p:spPr bwMode="ltGray">
              <a:xfrm rot="-5400000">
                <a:off x="2042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3089" name="Freeform 17"/>
              <p:cNvSpPr>
                <a:spLocks/>
              </p:cNvSpPr>
              <p:nvPr/>
            </p:nvSpPr>
            <p:spPr bwMode="ltGray">
              <a:xfrm rot="-5400000">
                <a:off x="4076" y="1667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3090" name="Freeform 18"/>
              <p:cNvSpPr>
                <a:spLocks/>
              </p:cNvSpPr>
              <p:nvPr/>
            </p:nvSpPr>
            <p:spPr bwMode="ltGray">
              <a:xfrm rot="-5400000">
                <a:off x="3733" y="1667"/>
                <a:ext cx="624" cy="4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3091" name="Freeform 19"/>
              <p:cNvSpPr>
                <a:spLocks/>
              </p:cNvSpPr>
              <p:nvPr/>
            </p:nvSpPr>
            <p:spPr bwMode="ltGray">
              <a:xfrm rot="-5400000">
                <a:off x="4580" y="1746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3092" name="Freeform 20"/>
              <p:cNvSpPr>
                <a:spLocks/>
              </p:cNvSpPr>
              <p:nvPr/>
            </p:nvSpPr>
            <p:spPr bwMode="ltGray">
              <a:xfrm>
                <a:off x="5469" y="1561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3093" name="Freeform 21"/>
              <p:cNvSpPr>
                <a:spLocks/>
              </p:cNvSpPr>
              <p:nvPr/>
            </p:nvSpPr>
            <p:spPr bwMode="ltGray">
              <a:xfrm rot="-5400000">
                <a:off x="5081" y="1692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  <p:sp>
            <p:nvSpPr>
              <p:cNvPr id="3094" name="Freeform 22"/>
              <p:cNvSpPr>
                <a:spLocks/>
              </p:cNvSpPr>
              <p:nvPr/>
            </p:nvSpPr>
            <p:spPr bwMode="ltGray">
              <a:xfrm rot="-5400000">
                <a:off x="4794" y="1719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latin typeface="Times New Roman" charset="0"/>
                  <a:cs typeface="Times New Roman" charset="0"/>
                </a:endParaRPr>
              </a:p>
            </p:txBody>
          </p:sp>
        </p:grpSp>
        <p:sp>
          <p:nvSpPr>
            <p:cNvPr id="3095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Times New Roman" charset="0"/>
                <a:cs typeface="Times New Roman" charset="0"/>
              </a:endParaRPr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Times New Roman" charset="0"/>
                <a:cs typeface="Times New Roman" charset="0"/>
              </a:endParaRPr>
            </a:p>
          </p:txBody>
        </p:sp>
      </p:grpSp>
      <p:sp>
        <p:nvSpPr>
          <p:cNvPr id="102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99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latin typeface="+mn-lt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latin typeface="+mn-lt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latin typeface="+mn-lt"/>
                <a:cs typeface="Times New Roman" charset="0"/>
              </a:defRPr>
            </a:lvl1pPr>
          </a:lstStyle>
          <a:p>
            <a:pPr>
              <a:defRPr/>
            </a:pPr>
            <a:fld id="{E6AA63F7-DF36-4ABE-B215-FA5BB9F19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27038"/>
            <a:ext cx="7772400" cy="762000"/>
          </a:xfrm>
        </p:spPr>
        <p:txBody>
          <a:bodyPr/>
          <a:lstStyle/>
          <a:p>
            <a:pPr algn="ctr" eaLnBrk="1" hangingPunct="1"/>
            <a:r>
              <a:rPr lang="en-GB" sz="4400" smtClean="0">
                <a:latin typeface="Arial" pitchFamily="34" charset="0"/>
              </a:rPr>
              <a:t>Day 1 Synonyms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219200"/>
            <a:ext cx="7596188" cy="1828800"/>
          </a:xfrm>
        </p:spPr>
        <p:txBody>
          <a:bodyPr/>
          <a:lstStyle/>
          <a:p>
            <a:pPr eaLnBrk="1" hangingPunct="1"/>
            <a:r>
              <a:rPr lang="en-GB" sz="2800" u="sng" smtClean="0"/>
              <a:t>L.O. To generate synonyms for high frequency words.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33400" y="3810000"/>
            <a:ext cx="838200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3600">
                <a:latin typeface="Arial" pitchFamily="34" charset="0"/>
              </a:rPr>
              <a:t>Understand the term synonym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3600">
                <a:latin typeface="Arial" pitchFamily="34" charset="0"/>
              </a:rPr>
              <a:t>Match up synonyms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3600">
                <a:latin typeface="Arial" pitchFamily="34" charset="0"/>
              </a:rPr>
              <a:t>Suggest synonyms for common words.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3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  <p:bldP spid="24580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143000"/>
          </a:xfrm>
        </p:spPr>
        <p:txBody>
          <a:bodyPr/>
          <a:lstStyle/>
          <a:p>
            <a:pPr eaLnBrk="1" hangingPunct="1"/>
            <a:r>
              <a:rPr lang="en-GB" sz="2000" smtClean="0">
                <a:latin typeface="Arial" pitchFamily="34" charset="0"/>
              </a:rPr>
              <a:t>Plenary. Use the synonyms for bad to complete this passage</a:t>
            </a:r>
            <a:r>
              <a:rPr lang="en-GB" sz="3200" smtClean="0"/>
              <a:t>.</a:t>
            </a:r>
          </a:p>
        </p:txBody>
      </p:sp>
      <p:sp>
        <p:nvSpPr>
          <p:cNvPr id="266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4400" y="1066800"/>
            <a:ext cx="7772400" cy="4648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2800" smtClean="0"/>
              <a:t>Late one night I heard a </a:t>
            </a:r>
            <a:r>
              <a:rPr lang="en-GB" b="1" smtClean="0"/>
              <a:t>bad</a:t>
            </a:r>
            <a:r>
              <a:rPr lang="en-GB" sz="2800" smtClean="0"/>
              <a:t> noise -  what could it be?    Was is some </a:t>
            </a:r>
            <a:r>
              <a:rPr lang="en-GB" b="1" smtClean="0"/>
              <a:t>bad </a:t>
            </a:r>
            <a:r>
              <a:rPr lang="en-GB" sz="2800" smtClean="0"/>
              <a:t>creature doing a </a:t>
            </a:r>
            <a:r>
              <a:rPr lang="en-GB" b="1" smtClean="0"/>
              <a:t>bad </a:t>
            </a:r>
            <a:r>
              <a:rPr lang="en-GB" sz="2800" smtClean="0"/>
              <a:t>deed? 	As I went to investigate I could smell something </a:t>
            </a:r>
            <a:r>
              <a:rPr lang="en-GB" b="1" smtClean="0"/>
              <a:t>bad</a:t>
            </a:r>
            <a:r>
              <a:rPr lang="en-GB" sz="2800" smtClean="0"/>
              <a:t>, and I wondered what </a:t>
            </a:r>
            <a:r>
              <a:rPr lang="en-GB" b="1" smtClean="0"/>
              <a:t>bad</a:t>
            </a:r>
            <a:r>
              <a:rPr lang="en-GB" sz="2800" smtClean="0"/>
              <a:t> thing could have happened. 	All the </a:t>
            </a:r>
            <a:r>
              <a:rPr lang="en-GB" b="1" smtClean="0"/>
              <a:t>bad</a:t>
            </a:r>
            <a:r>
              <a:rPr lang="en-GB" sz="2800" smtClean="0"/>
              <a:t> things I could think of filled my mind, and as a I crept round the corner I saw a </a:t>
            </a:r>
            <a:r>
              <a:rPr lang="en-GB" b="1" smtClean="0"/>
              <a:t>bad</a:t>
            </a:r>
            <a:r>
              <a:rPr lang="en-GB" sz="2800" smtClean="0"/>
              <a:t> sight</a:t>
            </a:r>
            <a:r>
              <a:rPr lang="en-GB" sz="2800" smtClean="0">
                <a:latin typeface="Times New Roman" pitchFamily="18" charset="0"/>
              </a:rPr>
              <a:t>…</a:t>
            </a:r>
            <a:endParaRPr lang="en-GB" sz="2800" smtClean="0"/>
          </a:p>
          <a:p>
            <a:pPr eaLnBrk="1" hangingPunct="1">
              <a:buFont typeface="Wingdings" pitchFamily="2" charset="2"/>
              <a:buNone/>
            </a:pPr>
            <a:r>
              <a:rPr lang="en-GB" sz="2800" smtClean="0"/>
              <a:t>It was a ______________ !</a:t>
            </a:r>
          </a:p>
        </p:txBody>
      </p:sp>
      <p:sp>
        <p:nvSpPr>
          <p:cNvPr id="12292" name="Text Box 1028"/>
          <p:cNvSpPr txBox="1">
            <a:spLocks noChangeArrowheads="1"/>
          </p:cNvSpPr>
          <p:nvPr/>
        </p:nvSpPr>
        <p:spPr bwMode="auto">
          <a:xfrm>
            <a:off x="685800" y="5562600"/>
            <a:ext cx="8229600" cy="822325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Arial" pitchFamily="34" charset="0"/>
              </a:rPr>
              <a:t>dreadful 	horrible 	terrible  	awful 		evil  gruesome 		nasty 		vile	 	hideous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is a synonym?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772400" cy="144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smtClean="0"/>
              <a:t>A synonym is a word that has a </a:t>
            </a:r>
            <a:r>
              <a:rPr lang="en-GB" sz="2800" b="1" smtClean="0"/>
              <a:t>similar</a:t>
            </a:r>
            <a:r>
              <a:rPr lang="en-GB" sz="2800" smtClean="0"/>
              <a:t> meaning to another.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z="2800" u="sng" smtClean="0"/>
              <a:t>Example</a:t>
            </a:r>
            <a:r>
              <a:rPr lang="en-GB" sz="2800" smtClean="0"/>
              <a:t>.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219200" y="3048000"/>
            <a:ext cx="1752600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>
                <a:solidFill>
                  <a:schemeClr val="bg1"/>
                </a:solidFill>
                <a:latin typeface="Tahoma" pitchFamily="34" charset="0"/>
              </a:rPr>
              <a:t>good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505200" y="3048000"/>
            <a:ext cx="1752600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>
                <a:solidFill>
                  <a:schemeClr val="bg1"/>
                </a:solidFill>
                <a:latin typeface="Tahoma" pitchFamily="34" charset="0"/>
              </a:rPr>
              <a:t>fine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5943600" y="3048000"/>
            <a:ext cx="1752600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>
                <a:solidFill>
                  <a:schemeClr val="bg1"/>
                </a:solidFill>
                <a:latin typeface="Tahoma" pitchFamily="34" charset="0"/>
              </a:rPr>
              <a:t>okay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1066800" y="4038600"/>
            <a:ext cx="7620000" cy="1431925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4400" i="1">
                <a:solidFill>
                  <a:schemeClr val="tx2"/>
                </a:solidFill>
              </a:rPr>
              <a:t>Similar means almost the same but with a small difference.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1524000" y="5638800"/>
            <a:ext cx="701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Can you describe the difference between the words?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  <p:bldP spid="25604" grpId="0" animBg="1" autoUpdateAnimBg="0"/>
      <p:bldP spid="25605" grpId="0" animBg="1" autoUpdateAnimBg="0"/>
      <p:bldP spid="25606" grpId="0" animBg="1" autoUpdateAnimBg="0"/>
      <p:bldP spid="25607" grpId="0" animBg="1" autoUpdateAnimBg="0"/>
      <p:bldP spid="2560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pPr eaLnBrk="1" hangingPunct="1"/>
            <a:r>
              <a:rPr lang="en-GB" sz="3200" smtClean="0">
                <a:solidFill>
                  <a:schemeClr val="bg1"/>
                </a:solidFill>
                <a:latin typeface="Arial" pitchFamily="34" charset="0"/>
              </a:rPr>
              <a:t>Can you match up the synonym pairs?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2743200" y="2133600"/>
            <a:ext cx="1752600" cy="81915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>
                <a:solidFill>
                  <a:schemeClr val="bg1"/>
                </a:solidFill>
                <a:latin typeface="Tahoma" pitchFamily="34" charset="0"/>
              </a:rPr>
              <a:t>huge</a:t>
            </a:r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4953000" y="2133600"/>
            <a:ext cx="1752600" cy="81915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>
                <a:solidFill>
                  <a:schemeClr val="bg1"/>
                </a:solidFill>
                <a:latin typeface="Tahoma" pitchFamily="34" charset="0"/>
              </a:rPr>
              <a:t>soggy</a:t>
            </a:r>
          </a:p>
        </p:txBody>
      </p:sp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2743200" y="3200400"/>
            <a:ext cx="1752600" cy="81915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>
                <a:solidFill>
                  <a:schemeClr val="bg1"/>
                </a:solidFill>
                <a:latin typeface="Tahoma" pitchFamily="34" charset="0"/>
              </a:rPr>
              <a:t>hot</a:t>
            </a:r>
          </a:p>
        </p:txBody>
      </p:sp>
      <p:sp>
        <p:nvSpPr>
          <p:cNvPr id="5126" name="Text Box 9"/>
          <p:cNvSpPr txBox="1">
            <a:spLocks noChangeArrowheads="1"/>
          </p:cNvSpPr>
          <p:nvPr/>
        </p:nvSpPr>
        <p:spPr bwMode="auto">
          <a:xfrm>
            <a:off x="4953000" y="3200400"/>
            <a:ext cx="1752600" cy="81915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>
                <a:solidFill>
                  <a:schemeClr val="bg1"/>
                </a:solidFill>
                <a:latin typeface="Tahoma" pitchFamily="34" charset="0"/>
              </a:rPr>
              <a:t>big</a:t>
            </a:r>
          </a:p>
        </p:txBody>
      </p:sp>
      <p:sp>
        <p:nvSpPr>
          <p:cNvPr id="5127" name="Text Box 10"/>
          <p:cNvSpPr txBox="1">
            <a:spLocks noChangeArrowheads="1"/>
          </p:cNvSpPr>
          <p:nvPr/>
        </p:nvSpPr>
        <p:spPr bwMode="auto">
          <a:xfrm>
            <a:off x="2743200" y="4267200"/>
            <a:ext cx="1752600" cy="81915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>
                <a:solidFill>
                  <a:schemeClr val="bg1"/>
                </a:solidFill>
                <a:latin typeface="Tahoma" pitchFamily="34" charset="0"/>
              </a:rPr>
              <a:t>wet</a:t>
            </a:r>
          </a:p>
        </p:txBody>
      </p:sp>
      <p:sp>
        <p:nvSpPr>
          <p:cNvPr id="5128" name="Text Box 11"/>
          <p:cNvSpPr txBox="1">
            <a:spLocks noChangeArrowheads="1"/>
          </p:cNvSpPr>
          <p:nvPr/>
        </p:nvSpPr>
        <p:spPr bwMode="auto">
          <a:xfrm>
            <a:off x="4953000" y="4267200"/>
            <a:ext cx="1752600" cy="81915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>
                <a:solidFill>
                  <a:schemeClr val="bg1"/>
                </a:solidFill>
                <a:latin typeface="Tahoma" pitchFamily="34" charset="0"/>
              </a:rPr>
              <a:t>ill</a:t>
            </a:r>
          </a:p>
        </p:txBody>
      </p:sp>
      <p:sp>
        <p:nvSpPr>
          <p:cNvPr id="5129" name="Text Box 12"/>
          <p:cNvSpPr txBox="1">
            <a:spLocks noChangeArrowheads="1"/>
          </p:cNvSpPr>
          <p:nvPr/>
        </p:nvSpPr>
        <p:spPr bwMode="auto">
          <a:xfrm>
            <a:off x="2743200" y="5334000"/>
            <a:ext cx="1752600" cy="81915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>
                <a:solidFill>
                  <a:schemeClr val="bg1"/>
                </a:solidFill>
                <a:latin typeface="Tahoma" pitchFamily="34" charset="0"/>
              </a:rPr>
              <a:t>sick</a:t>
            </a:r>
          </a:p>
        </p:txBody>
      </p:sp>
      <p:sp>
        <p:nvSpPr>
          <p:cNvPr id="5130" name="Text Box 13"/>
          <p:cNvSpPr txBox="1">
            <a:spLocks noChangeArrowheads="1"/>
          </p:cNvSpPr>
          <p:nvPr/>
        </p:nvSpPr>
        <p:spPr bwMode="auto">
          <a:xfrm>
            <a:off x="4953000" y="5334000"/>
            <a:ext cx="1752600" cy="81915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4400">
                <a:solidFill>
                  <a:schemeClr val="bg1"/>
                </a:solidFill>
                <a:latin typeface="Tahoma" pitchFamily="34" charset="0"/>
              </a:rPr>
              <a:t>warm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bg1"/>
                </a:solidFill>
              </a:rPr>
              <a:t>How can we use synonyms?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hlink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Synonyms can be used instead of </a:t>
            </a:r>
            <a:r>
              <a:rPr lang="en-GB" sz="3600" b="1" smtClean="0"/>
              <a:t>common</a:t>
            </a:r>
            <a:r>
              <a:rPr lang="en-GB" smtClean="0"/>
              <a:t> words (high frequency words.)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Common words lack power in our writing. They can make our writing </a:t>
            </a:r>
            <a:r>
              <a:rPr lang="en-GB" sz="3600" b="1" smtClean="0"/>
              <a:t>boring</a:t>
            </a:r>
            <a:r>
              <a:rPr lang="en-GB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By choosing more </a:t>
            </a:r>
            <a:r>
              <a:rPr lang="en-GB" sz="3600" b="1" smtClean="0"/>
              <a:t>unusual</a:t>
            </a:r>
            <a:r>
              <a:rPr lang="en-GB" smtClean="0"/>
              <a:t> words a text can become </a:t>
            </a:r>
            <a:r>
              <a:rPr lang="en-GB" sz="3600" b="1" smtClean="0"/>
              <a:t>interesting</a:t>
            </a:r>
            <a:r>
              <a:rPr lang="en-GB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800" b="1" smtClean="0">
                <a:latin typeface="Arial" pitchFamily="34" charset="0"/>
              </a:rPr>
              <a:t>Improve the text with synonyms.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It was a </a:t>
            </a:r>
            <a:r>
              <a:rPr lang="en-GB" sz="3600" b="1" smtClean="0"/>
              <a:t>nice hot</a:t>
            </a:r>
            <a:r>
              <a:rPr lang="en-GB" smtClean="0"/>
              <a:t> day. 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Tom </a:t>
            </a:r>
            <a:r>
              <a:rPr lang="en-GB" sz="3600" b="1" smtClean="0"/>
              <a:t>went down</a:t>
            </a:r>
            <a:r>
              <a:rPr lang="en-GB" smtClean="0"/>
              <a:t> the road.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The </a:t>
            </a:r>
            <a:r>
              <a:rPr lang="en-GB" sz="3600" b="1" smtClean="0"/>
              <a:t>dog</a:t>
            </a:r>
            <a:r>
              <a:rPr lang="en-GB" smtClean="0"/>
              <a:t> was </a:t>
            </a:r>
            <a:r>
              <a:rPr lang="en-GB" sz="3600" b="1" smtClean="0"/>
              <a:t>big.</a:t>
            </a:r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  <a:p>
            <a:pPr eaLnBrk="1" hangingPunct="1"/>
            <a:endParaRPr lang="en-GB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048000" y="2057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048000" y="2057400"/>
            <a:ext cx="1828800" cy="685800"/>
          </a:xfrm>
          <a:prstGeom prst="rect">
            <a:avLst/>
          </a:prstGeom>
          <a:solidFill>
            <a:schemeClr val="bg1"/>
          </a:solidFill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2438400" y="3276600"/>
            <a:ext cx="2514600" cy="685800"/>
          </a:xfrm>
          <a:prstGeom prst="rect">
            <a:avLst/>
          </a:prstGeom>
          <a:solidFill>
            <a:schemeClr val="bg1"/>
          </a:solidFill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2362200" y="4419600"/>
            <a:ext cx="990600" cy="685800"/>
          </a:xfrm>
          <a:prstGeom prst="rect">
            <a:avLst/>
          </a:prstGeom>
          <a:solidFill>
            <a:schemeClr val="bg1"/>
          </a:solidFill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4114800" y="4419600"/>
            <a:ext cx="1828800" cy="685800"/>
          </a:xfrm>
          <a:prstGeom prst="rect">
            <a:avLst/>
          </a:prstGeom>
          <a:solidFill>
            <a:schemeClr val="bg1"/>
          </a:solidFill>
          <a:ln w="57150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Text Box 11"/>
          <p:cNvSpPr txBox="1">
            <a:spLocks noChangeArrowheads="1"/>
          </p:cNvSpPr>
          <p:nvPr/>
        </p:nvSpPr>
        <p:spPr bwMode="auto">
          <a:xfrm>
            <a:off x="6613525" y="1870075"/>
            <a:ext cx="1539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GB"/>
              <a:t> </a:t>
            </a:r>
          </a:p>
        </p:txBody>
      </p:sp>
      <p:pic>
        <p:nvPicPr>
          <p:cNvPr id="7178" name="Picture 13" descr="http://mem.tcon.net/users/5010/6293/dog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219200"/>
            <a:ext cx="1824038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  <p:bldP spid="29703" grpId="0" animBg="1"/>
      <p:bldP spid="29704" grpId="0" animBg="1"/>
      <p:bldP spid="29705" grpId="0" animBg="1"/>
      <p:bldP spid="2970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latin typeface="Tahoma" pitchFamily="34" charset="0"/>
              </a:rPr>
              <a:t>Take time to consider more than one synonym. They have different shades of meaning, different effects.</a:t>
            </a:r>
          </a:p>
        </p:txBody>
      </p:sp>
      <p:sp>
        <p:nvSpPr>
          <p:cNvPr id="8195" name="Oval 4"/>
          <p:cNvSpPr>
            <a:spLocks noChangeArrowheads="1"/>
          </p:cNvSpPr>
          <p:nvPr/>
        </p:nvSpPr>
        <p:spPr bwMode="auto">
          <a:xfrm>
            <a:off x="3505200" y="2590800"/>
            <a:ext cx="2362200" cy="2133600"/>
          </a:xfrm>
          <a:prstGeom prst="ellipse">
            <a:avLst/>
          </a:prstGeom>
          <a:solidFill>
            <a:srgbClr val="C0C0C0"/>
          </a:solidFill>
          <a:ln w="76200">
            <a:solidFill>
              <a:srgbClr val="6666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962400" y="3124200"/>
            <a:ext cx="14478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6600">
                <a:latin typeface="Tahoma" pitchFamily="34" charset="0"/>
              </a:rPr>
              <a:t>big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19200" y="5029200"/>
            <a:ext cx="7315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Tahoma" pitchFamily="34" charset="0"/>
              </a:rPr>
              <a:t>How many synonyms for big can you think of with your R.P.?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143000" y="6019800"/>
            <a:ext cx="7391400" cy="45720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i="1"/>
              <a:t>Can you order the synonyms from the biggest to smallest?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autoUpdateAnimBg="0"/>
      <p:bldP spid="30726" grpId="0" autoUpdateAnimBg="0"/>
      <p:bldP spid="3072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smtClean="0">
                <a:latin typeface="Tahoma" pitchFamily="34" charset="0"/>
              </a:rPr>
              <a:t>Using a thesaurus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 thesaurus is a book which lists words alphabetically in a similar way to a dictionary.</a:t>
            </a:r>
          </a:p>
          <a:p>
            <a:pPr eaLnBrk="1" hangingPunct="1"/>
            <a:endParaRPr lang="en-GB" smtClean="0"/>
          </a:p>
          <a:p>
            <a:pPr eaLnBrk="1" hangingPunct="1"/>
            <a:r>
              <a:rPr lang="en-GB" smtClean="0"/>
              <a:t>Beside each word entry is a list of synonyms.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876800"/>
            <a:ext cx="225425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latin typeface="Tahoma" pitchFamily="34" charset="0"/>
              </a:rPr>
              <a:t>aback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b="1" smtClean="0"/>
              <a:t>aback</a:t>
            </a:r>
            <a:r>
              <a:rPr lang="en-GB" smtClean="0"/>
              <a:t> </a:t>
            </a:r>
            <a:r>
              <a:rPr lang="en-GB" sz="2400" smtClean="0"/>
              <a:t>adverb </a:t>
            </a:r>
            <a:r>
              <a:rPr lang="en-GB" smtClean="0"/>
              <a:t>taken aback SEE </a:t>
            </a:r>
            <a:r>
              <a:rPr lang="en-GB" sz="2400" smtClean="0"/>
              <a:t>surprised</a:t>
            </a:r>
            <a:r>
              <a:rPr lang="en-GB" smtClean="0"/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b="1" smtClean="0"/>
              <a:t>abandon</a:t>
            </a:r>
            <a:r>
              <a:rPr lang="en-GB" smtClean="0"/>
              <a:t> </a:t>
            </a:r>
            <a:r>
              <a:rPr lang="en-GB" sz="2400" smtClean="0"/>
              <a:t>verb 1 </a:t>
            </a:r>
            <a:r>
              <a:rPr lang="en-GB" sz="2400" i="1" smtClean="0"/>
              <a:t>to abandon ship. </a:t>
            </a:r>
            <a:r>
              <a:rPr lang="en-GB" smtClean="0"/>
              <a:t>desert,</a:t>
            </a:r>
            <a:r>
              <a:rPr lang="en-GB" sz="2400" i="1" smtClean="0"/>
              <a:t> </a:t>
            </a:r>
            <a:r>
              <a:rPr lang="en-GB" smtClean="0"/>
              <a:t>evacuate, forsake, leave, quit, withdraw from.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mtClean="0"/>
              <a:t>    2. </a:t>
            </a:r>
            <a:r>
              <a:rPr lang="en-GB" sz="2400" i="1" smtClean="0"/>
              <a:t>to abandon a plan </a:t>
            </a:r>
            <a:r>
              <a:rPr lang="en-GB" smtClean="0"/>
              <a:t>cancel, (</a:t>
            </a:r>
            <a:r>
              <a:rPr lang="en-GB" sz="2400" i="1" smtClean="0"/>
              <a:t>slang</a:t>
            </a:r>
            <a:r>
              <a:rPr lang="en-GB" smtClean="0"/>
              <a:t>) chuck in, discard, discontinue.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mtClean="0"/>
              <a:t>    3. </a:t>
            </a:r>
            <a:r>
              <a:rPr lang="en-GB" sz="2400" i="1" smtClean="0"/>
              <a:t>to abandon a friend</a:t>
            </a:r>
            <a:r>
              <a:rPr lang="en-GB" smtClean="0"/>
              <a:t> drop, jilt, strand, was your hands of.</a:t>
            </a:r>
            <a:endParaRPr lang="en-GB" sz="24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z="3600" u="sng" smtClean="0">
                <a:latin typeface="Arial" pitchFamily="34" charset="0"/>
              </a:rPr>
              <a:t>L.O. To generate synonyms for high frequency words.</a:t>
            </a:r>
          </a:p>
        </p:txBody>
      </p:sp>
      <p:sp>
        <p:nvSpPr>
          <p:cNvPr id="11267" name="Text Box 5"/>
          <p:cNvSpPr>
            <a:spLocks noChangeArrowheads="1"/>
          </p:cNvSpPr>
          <p:nvPr>
            <p:ph type="body" idx="1"/>
          </p:nvPr>
        </p:nvSpPr>
        <p:spPr>
          <a:xfrm>
            <a:off x="1173163" y="1981200"/>
            <a:ext cx="7772400" cy="2133600"/>
          </a:xfrm>
          <a:solidFill>
            <a:schemeClr val="tx1"/>
          </a:solidFill>
        </p:spPr>
        <p:txBody>
          <a:bodyPr/>
          <a:lstStyle/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GB" smtClean="0">
                <a:solidFill>
                  <a:schemeClr val="hlink"/>
                </a:solidFill>
              </a:rPr>
              <a:t>Understand the term synonym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GB" smtClean="0">
                <a:solidFill>
                  <a:schemeClr val="hlink"/>
                </a:solidFill>
              </a:rPr>
              <a:t>Match up synonyms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GB" smtClean="0">
                <a:solidFill>
                  <a:schemeClr val="hlink"/>
                </a:solidFill>
              </a:rPr>
              <a:t>Suggest synonyms for common words.</a:t>
            </a:r>
          </a:p>
        </p:txBody>
      </p:sp>
      <p:sp>
        <p:nvSpPr>
          <p:cNvPr id="11268" name="Oval 6"/>
          <p:cNvSpPr>
            <a:spLocks noChangeArrowheads="1"/>
          </p:cNvSpPr>
          <p:nvPr/>
        </p:nvSpPr>
        <p:spPr bwMode="auto">
          <a:xfrm>
            <a:off x="1143000" y="4724400"/>
            <a:ext cx="609600" cy="6096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1066800" y="4114800"/>
            <a:ext cx="266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 u="sng"/>
              <a:t>Tasks</a:t>
            </a: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1905000" y="4724400"/>
            <a:ext cx="556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latin typeface="Arial" pitchFamily="34" charset="0"/>
              </a:rPr>
              <a:t>Synonym matching cards.</a:t>
            </a:r>
          </a:p>
        </p:txBody>
      </p:sp>
      <p:sp>
        <p:nvSpPr>
          <p:cNvPr id="11271" name="Oval 9"/>
          <p:cNvSpPr>
            <a:spLocks noChangeArrowheads="1"/>
          </p:cNvSpPr>
          <p:nvPr/>
        </p:nvSpPr>
        <p:spPr bwMode="auto">
          <a:xfrm>
            <a:off x="1143000" y="5638800"/>
            <a:ext cx="609600" cy="609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Oval 10"/>
          <p:cNvSpPr>
            <a:spLocks noChangeArrowheads="1"/>
          </p:cNvSpPr>
          <p:nvPr/>
        </p:nvSpPr>
        <p:spPr bwMode="auto">
          <a:xfrm>
            <a:off x="1905000" y="5638800"/>
            <a:ext cx="609600" cy="609600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Text Box 13"/>
          <p:cNvSpPr txBox="1">
            <a:spLocks noChangeArrowheads="1"/>
          </p:cNvSpPr>
          <p:nvPr/>
        </p:nvSpPr>
        <p:spPr bwMode="auto">
          <a:xfrm>
            <a:off x="2743200" y="5715000"/>
            <a:ext cx="556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latin typeface="Arial" pitchFamily="34" charset="0"/>
              </a:rPr>
              <a:t>Thesaurus investigation</a:t>
            </a:r>
          </a:p>
        </p:txBody>
      </p:sp>
      <p:sp>
        <p:nvSpPr>
          <p:cNvPr id="11274" name="Oval 14"/>
          <p:cNvSpPr>
            <a:spLocks noChangeArrowheads="1"/>
          </p:cNvSpPr>
          <p:nvPr/>
        </p:nvSpPr>
        <p:spPr bwMode="auto">
          <a:xfrm>
            <a:off x="5943600" y="4648200"/>
            <a:ext cx="609600" cy="609600"/>
          </a:xfrm>
          <a:prstGeom prst="ellipse">
            <a:avLst/>
          </a:prstGeom>
          <a:solidFill>
            <a:srgbClr val="33CC33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Text Box 16"/>
          <p:cNvSpPr txBox="1">
            <a:spLocks noChangeArrowheads="1"/>
          </p:cNvSpPr>
          <p:nvPr/>
        </p:nvSpPr>
        <p:spPr bwMode="auto">
          <a:xfrm>
            <a:off x="6705600" y="46482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latin typeface="Arial" pitchFamily="34" charset="0"/>
              </a:rPr>
              <a:t>Guided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ad`s Tie">
  <a:themeElements>
    <a:clrScheme name="Dad`s Ti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Dad`s Tie">
      <a:majorFont>
        <a:latin typeface="Times New Roman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cs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cs typeface="Times New Roman" charset="0"/>
          </a:defRPr>
        </a:defPPr>
      </a:lstStyle>
    </a:lnDef>
  </a:objectDefaults>
  <a:extraClrSchemeLst>
    <a:extraClrScheme>
      <a:clrScheme name="Dad`s Ti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`s Ti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Designs\Dad`s Tie.pot</Template>
  <TotalTime>280</TotalTime>
  <Words>362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Times New Roman</vt:lpstr>
      <vt:lpstr>Arial</vt:lpstr>
      <vt:lpstr>Wingdings</vt:lpstr>
      <vt:lpstr>Calibri</vt:lpstr>
      <vt:lpstr>Tahoma</vt:lpstr>
      <vt:lpstr>Dad`s Tie</vt:lpstr>
      <vt:lpstr>Day 1 Synonyms</vt:lpstr>
      <vt:lpstr>What is a synonym?</vt:lpstr>
      <vt:lpstr>Can you match up the synonym pairs?</vt:lpstr>
      <vt:lpstr>How can we use synonyms?</vt:lpstr>
      <vt:lpstr>Improve the text with synonyms.</vt:lpstr>
      <vt:lpstr>Take time to consider more than one synonym. They have different shades of meaning, different effects.</vt:lpstr>
      <vt:lpstr>Using a thesaurus</vt:lpstr>
      <vt:lpstr>aback</vt:lpstr>
      <vt:lpstr>L.O. To generate synonyms for high frequency words.</vt:lpstr>
      <vt:lpstr>Plenary. Use the synonyms for bad to complete this passage.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1 Synonyms</dc:title>
  <dc:creator>Lindsay</dc:creator>
  <cp:lastModifiedBy>Teacher E-Solutions</cp:lastModifiedBy>
  <cp:revision>10</cp:revision>
  <cp:lastPrinted>1601-01-01T00:00:00Z</cp:lastPrinted>
  <dcterms:created xsi:type="dcterms:W3CDTF">2007-01-19T15:57:09Z</dcterms:created>
  <dcterms:modified xsi:type="dcterms:W3CDTF">2019-01-18T16:53:35Z</dcterms:modified>
</cp:coreProperties>
</file>