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6600CC"/>
    <a:srgbClr val="020202"/>
    <a:srgbClr val="FF3300"/>
    <a:srgbClr val="660066"/>
    <a:srgbClr val="FF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6E24076-9185-4B3C-9E0F-2BDD7F9A6DC8}" type="slidenum">
              <a:rPr lang="en-GB"/>
              <a:pPr>
                <a:defRPr/>
              </a:pPr>
              <a:t>‹#›</a:t>
            </a:fld>
            <a:endParaRPr lang="en-GB"/>
          </a:p>
        </p:txBody>
      </p:sp>
    </p:spTree>
    <p:extLst>
      <p:ext uri="{BB962C8B-B14F-4D97-AF65-F5344CB8AC3E}">
        <p14:creationId xmlns:p14="http://schemas.microsoft.com/office/powerpoint/2010/main" val="18422184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6AFC50-8AB1-4F7D-8C12-3B9629D56030}" type="slidenum">
              <a:rPr lang="en-GB"/>
              <a:pPr eaLnBrk="1" hangingPunct="1"/>
              <a:t>6</a:t>
            </a:fld>
            <a:endParaRPr lang="en-GB"/>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D7CE561-1840-4744-B9E2-275E8A8066FE}" type="slidenum">
              <a:rPr lang="en-GB"/>
              <a:pPr>
                <a:defRPr/>
              </a:pPr>
              <a:t>‹#›</a:t>
            </a:fld>
            <a:endParaRPr lang="en-GB"/>
          </a:p>
        </p:txBody>
      </p:sp>
    </p:spTree>
    <p:extLst>
      <p:ext uri="{BB962C8B-B14F-4D97-AF65-F5344CB8AC3E}">
        <p14:creationId xmlns:p14="http://schemas.microsoft.com/office/powerpoint/2010/main" val="7499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1798EB1-803A-4DAA-940F-CFF9857018D2}" type="slidenum">
              <a:rPr lang="en-GB"/>
              <a:pPr>
                <a:defRPr/>
              </a:pPr>
              <a:t>‹#›</a:t>
            </a:fld>
            <a:endParaRPr lang="en-GB"/>
          </a:p>
        </p:txBody>
      </p:sp>
    </p:spTree>
    <p:extLst>
      <p:ext uri="{BB962C8B-B14F-4D97-AF65-F5344CB8AC3E}">
        <p14:creationId xmlns:p14="http://schemas.microsoft.com/office/powerpoint/2010/main" val="242431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30E7EE2-C409-4654-A66C-F698254176E5}" type="slidenum">
              <a:rPr lang="en-GB"/>
              <a:pPr>
                <a:defRPr/>
              </a:pPr>
              <a:t>‹#›</a:t>
            </a:fld>
            <a:endParaRPr lang="en-GB"/>
          </a:p>
        </p:txBody>
      </p:sp>
    </p:spTree>
    <p:extLst>
      <p:ext uri="{BB962C8B-B14F-4D97-AF65-F5344CB8AC3E}">
        <p14:creationId xmlns:p14="http://schemas.microsoft.com/office/powerpoint/2010/main" val="73407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36C0977-2A6D-4755-A0AE-3F80DDD6C4CA}" type="slidenum">
              <a:rPr lang="en-GB"/>
              <a:pPr>
                <a:defRPr/>
              </a:pPr>
              <a:t>‹#›</a:t>
            </a:fld>
            <a:endParaRPr lang="en-GB"/>
          </a:p>
        </p:txBody>
      </p:sp>
    </p:spTree>
    <p:extLst>
      <p:ext uri="{BB962C8B-B14F-4D97-AF65-F5344CB8AC3E}">
        <p14:creationId xmlns:p14="http://schemas.microsoft.com/office/powerpoint/2010/main" val="4204383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DCAAE53-629D-4B85-86AC-369E5A054A9B}" type="slidenum">
              <a:rPr lang="en-GB"/>
              <a:pPr>
                <a:defRPr/>
              </a:pPr>
              <a:t>‹#›</a:t>
            </a:fld>
            <a:endParaRPr lang="en-GB"/>
          </a:p>
        </p:txBody>
      </p:sp>
    </p:spTree>
    <p:extLst>
      <p:ext uri="{BB962C8B-B14F-4D97-AF65-F5344CB8AC3E}">
        <p14:creationId xmlns:p14="http://schemas.microsoft.com/office/powerpoint/2010/main" val="271581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B70C83C-EB32-4344-B9B7-D78D69CC0B18}" type="slidenum">
              <a:rPr lang="en-GB"/>
              <a:pPr>
                <a:defRPr/>
              </a:pPr>
              <a:t>‹#›</a:t>
            </a:fld>
            <a:endParaRPr lang="en-GB"/>
          </a:p>
        </p:txBody>
      </p:sp>
    </p:spTree>
    <p:extLst>
      <p:ext uri="{BB962C8B-B14F-4D97-AF65-F5344CB8AC3E}">
        <p14:creationId xmlns:p14="http://schemas.microsoft.com/office/powerpoint/2010/main" val="371555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DDF4691-6049-4DB2-A9AD-AF8DF1D0F54E}" type="slidenum">
              <a:rPr lang="en-GB"/>
              <a:pPr>
                <a:defRPr/>
              </a:pPr>
              <a:t>‹#›</a:t>
            </a:fld>
            <a:endParaRPr lang="en-GB"/>
          </a:p>
        </p:txBody>
      </p:sp>
    </p:spTree>
    <p:extLst>
      <p:ext uri="{BB962C8B-B14F-4D97-AF65-F5344CB8AC3E}">
        <p14:creationId xmlns:p14="http://schemas.microsoft.com/office/powerpoint/2010/main" val="184926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0A300EA-5823-4348-8E43-B71255645FEE}" type="slidenum">
              <a:rPr lang="en-GB"/>
              <a:pPr>
                <a:defRPr/>
              </a:pPr>
              <a:t>‹#›</a:t>
            </a:fld>
            <a:endParaRPr lang="en-GB"/>
          </a:p>
        </p:txBody>
      </p:sp>
    </p:spTree>
    <p:extLst>
      <p:ext uri="{BB962C8B-B14F-4D97-AF65-F5344CB8AC3E}">
        <p14:creationId xmlns:p14="http://schemas.microsoft.com/office/powerpoint/2010/main" val="214109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F5911A3-150E-42FB-AA55-8A20F3665C50}" type="slidenum">
              <a:rPr lang="en-GB"/>
              <a:pPr>
                <a:defRPr/>
              </a:pPr>
              <a:t>‹#›</a:t>
            </a:fld>
            <a:endParaRPr lang="en-GB"/>
          </a:p>
        </p:txBody>
      </p:sp>
    </p:spTree>
    <p:extLst>
      <p:ext uri="{BB962C8B-B14F-4D97-AF65-F5344CB8AC3E}">
        <p14:creationId xmlns:p14="http://schemas.microsoft.com/office/powerpoint/2010/main" val="397022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BE1BD1D-011B-453E-8667-0E4F3372650C}" type="slidenum">
              <a:rPr lang="en-GB"/>
              <a:pPr>
                <a:defRPr/>
              </a:pPr>
              <a:t>‹#›</a:t>
            </a:fld>
            <a:endParaRPr lang="en-GB"/>
          </a:p>
        </p:txBody>
      </p:sp>
    </p:spTree>
    <p:extLst>
      <p:ext uri="{BB962C8B-B14F-4D97-AF65-F5344CB8AC3E}">
        <p14:creationId xmlns:p14="http://schemas.microsoft.com/office/powerpoint/2010/main" val="106325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DA764F6-8496-4B1F-9515-5E701EBF31F1}" type="slidenum">
              <a:rPr lang="en-GB"/>
              <a:pPr>
                <a:defRPr/>
              </a:pPr>
              <a:t>‹#›</a:t>
            </a:fld>
            <a:endParaRPr lang="en-GB"/>
          </a:p>
        </p:txBody>
      </p:sp>
    </p:spTree>
    <p:extLst>
      <p:ext uri="{BB962C8B-B14F-4D97-AF65-F5344CB8AC3E}">
        <p14:creationId xmlns:p14="http://schemas.microsoft.com/office/powerpoint/2010/main" val="937150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C627A1D-71D3-4D1E-B399-BE7F90F0B24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wmf"/><Relationship Id="rId2" Type="http://schemas.openxmlformats.org/officeDocument/2006/relationships/slideLayout" Target="../slideLayouts/slideLayout1.xml"/><Relationship Id="rId1" Type="http://schemas.openxmlformats.org/officeDocument/2006/relationships/audio" Target="file:///C:\Documents%20and%20Settings\aldreds\Local%20Settings\Temporary%20Internet%20Files\Content.IE5\SXDV1HG4\MSSN00986_0000%5b1%5d.mid" TargetMode="External"/><Relationship Id="rId6" Type="http://schemas.openxmlformats.org/officeDocument/2006/relationships/image" Target="../media/image4.wmf"/><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wmf"/><Relationship Id="rId9" Type="http://schemas.openxmlformats.org/officeDocument/2006/relationships/image" Target="../media/image7.gif"/></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audio" Target="file:///C:\Documents%20and%20Settings\aldreds\Local%20Settings\Temporary%20Internet%20Files\Content.IE5\UC12IDLA\MSBD00343_0000%5b1%5d.mid" TargetMode="External"/><Relationship Id="rId5" Type="http://schemas.openxmlformats.org/officeDocument/2006/relationships/image" Target="../media/image8.png"/><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audio" Target="file:///C:\Documents%20and%20Settings\aldreds\Local%20Settings\Temporary%20Internet%20Files\Content.IE5\DL2SWSR1\MSBD00348_0000%5b1%5d.mid" TargetMode="External"/><Relationship Id="rId5" Type="http://schemas.openxmlformats.org/officeDocument/2006/relationships/image" Target="../media/image8.png"/><Relationship Id="rId4" Type="http://schemas.openxmlformats.org/officeDocument/2006/relationships/image" Target="../media/image12.wmf"/></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audio" Target="file:///C:\Documents%20and%20Settings\aldreds\Local%20Settings\Temporary%20Internet%20Files\Content.IE5\SXDV1HG4\MSSN00986_0000%5b1%5d.mid" TargetMode="External"/><Relationship Id="rId5" Type="http://schemas.openxmlformats.org/officeDocument/2006/relationships/image" Target="../media/image8.png"/><Relationship Id="rId4" Type="http://schemas.openxmlformats.org/officeDocument/2006/relationships/image" Target="../media/image14.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audio" Target="file:///C:\Documents%20and%20Settings\aldreds\Local%20Settings\Temporary%20Internet%20Files\Content.IE5\2E2OG4FG\MSBD00332_0000%5b1%5d.mid" TargetMode="External"/><Relationship Id="rId6" Type="http://schemas.openxmlformats.org/officeDocument/2006/relationships/image" Target="../media/image8.png"/><Relationship Id="rId5" Type="http://schemas.openxmlformats.org/officeDocument/2006/relationships/image" Target="../media/image16.jpeg"/><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5.wmf"/><Relationship Id="rId3" Type="http://schemas.openxmlformats.org/officeDocument/2006/relationships/image" Target="../media/image19.jpeg"/><Relationship Id="rId7" Type="http://schemas.openxmlformats.org/officeDocument/2006/relationships/image" Target="../media/image16.jpeg"/><Relationship Id="rId12" Type="http://schemas.openxmlformats.org/officeDocument/2006/relationships/image" Target="../media/image9.wmf"/><Relationship Id="rId17" Type="http://schemas.openxmlformats.org/officeDocument/2006/relationships/image" Target="../media/image8.png"/><Relationship Id="rId2" Type="http://schemas.openxmlformats.org/officeDocument/2006/relationships/slideLayout" Target="../slideLayouts/slideLayout2.xml"/><Relationship Id="rId16" Type="http://schemas.openxmlformats.org/officeDocument/2006/relationships/image" Target="../media/image14.wmf"/><Relationship Id="rId1" Type="http://schemas.openxmlformats.org/officeDocument/2006/relationships/audio" Target="file:///C:\Documents%20and%20Settings\aldreds\Local%20Settings\Temporary%20Internet%20Files\Content.IE5\EDJMPYOV\MSBD00268_0000%5b1%5d.mid" TargetMode="External"/><Relationship Id="rId6" Type="http://schemas.openxmlformats.org/officeDocument/2006/relationships/image" Target="../media/image15.jpeg"/><Relationship Id="rId11" Type="http://schemas.openxmlformats.org/officeDocument/2006/relationships/image" Target="../media/image4.wmf"/><Relationship Id="rId5" Type="http://schemas.openxmlformats.org/officeDocument/2006/relationships/image" Target="../media/image17.jpeg"/><Relationship Id="rId15" Type="http://schemas.openxmlformats.org/officeDocument/2006/relationships/image" Target="../media/image3.jpeg"/><Relationship Id="rId10" Type="http://schemas.openxmlformats.org/officeDocument/2006/relationships/image" Target="../media/image11.wmf"/><Relationship Id="rId4" Type="http://schemas.openxmlformats.org/officeDocument/2006/relationships/image" Target="../media/image18.png"/><Relationship Id="rId9" Type="http://schemas.openxmlformats.org/officeDocument/2006/relationships/image" Target="../media/image20.wmf"/><Relationship Id="rId1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sz="6600" smtClean="0">
                <a:solidFill>
                  <a:schemeClr val="tx1"/>
                </a:solidFill>
                <a:latin typeface="Matura MT Script Capitals" pitchFamily="66" charset="0"/>
              </a:rPr>
              <a:t>A Taste of India</a:t>
            </a:r>
          </a:p>
        </p:txBody>
      </p:sp>
      <p:sp>
        <p:nvSpPr>
          <p:cNvPr id="2051" name="Rectangle 3"/>
          <p:cNvSpPr>
            <a:spLocks noGrp="1" noChangeArrowheads="1"/>
          </p:cNvSpPr>
          <p:nvPr>
            <p:ph type="subTitle" idx="1"/>
          </p:nvPr>
        </p:nvSpPr>
        <p:spPr/>
        <p:txBody>
          <a:bodyPr/>
          <a:lstStyle/>
          <a:p>
            <a:pPr eaLnBrk="1" hangingPunct="1"/>
            <a:endParaRPr lang="en-US" smtClean="0"/>
          </a:p>
        </p:txBody>
      </p:sp>
      <p:pic>
        <p:nvPicPr>
          <p:cNvPr id="2052" name="Picture 4" descr="MPj0432841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60350"/>
            <a:ext cx="1274762"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MCj0090486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6600" y="404813"/>
            <a:ext cx="2433638"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MPj0179982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3213" y="3500438"/>
            <a:ext cx="3657600" cy="240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MCj0195528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00788" y="692150"/>
            <a:ext cx="2447925"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8" descr="MCj0435562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5288" y="4437063"/>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descr="MPj0216125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04025" y="4581525"/>
            <a:ext cx="19431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0" descr="MMj01782550000[1]"/>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7235825" y="335756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descr="MMj01782550000[1]"/>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900113" y="335756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MSSN00986_0000[1].mid">
            <a:hlinkClick r:id="" action="ppaction://media"/>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4500563" y="63087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52631" fill="hold"/>
                                        <p:tgtEl>
                                          <p:spTgt spid="206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6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t>India’s Weather</a:t>
            </a:r>
          </a:p>
        </p:txBody>
      </p:sp>
      <p:sp>
        <p:nvSpPr>
          <p:cNvPr id="3075" name="Rectangle 3"/>
          <p:cNvSpPr>
            <a:spLocks noGrp="1" noChangeArrowheads="1"/>
          </p:cNvSpPr>
          <p:nvPr>
            <p:ph type="body" idx="1"/>
          </p:nvPr>
        </p:nvSpPr>
        <p:spPr/>
        <p:txBody>
          <a:bodyPr/>
          <a:lstStyle/>
          <a:p>
            <a:pPr eaLnBrk="1" hangingPunct="1"/>
            <a:r>
              <a:rPr lang="en-GB" sz="2800" smtClean="0"/>
              <a:t>Most of India has a tropical climate with </a:t>
            </a:r>
            <a:r>
              <a:rPr lang="en-GB" sz="2800" b="1" smtClean="0"/>
              <a:t>three main seasons</a:t>
            </a:r>
            <a:r>
              <a:rPr lang="en-GB" sz="2800" smtClean="0"/>
              <a:t>.</a:t>
            </a:r>
          </a:p>
          <a:p>
            <a:pPr eaLnBrk="1" hangingPunct="1"/>
            <a:r>
              <a:rPr lang="en-GB" sz="2800" smtClean="0"/>
              <a:t>October to March is </a:t>
            </a:r>
            <a:r>
              <a:rPr lang="en-GB" sz="2800" b="1" smtClean="0">
                <a:solidFill>
                  <a:srgbClr val="FF6600"/>
                </a:solidFill>
              </a:rPr>
              <a:t>cool</a:t>
            </a:r>
            <a:r>
              <a:rPr lang="en-GB" sz="2800" smtClean="0"/>
              <a:t> 24-25</a:t>
            </a:r>
            <a:r>
              <a:rPr lang="en-GB" sz="2800" smtClean="0">
                <a:cs typeface="Arial" charset="0"/>
              </a:rPr>
              <a:t>°</a:t>
            </a:r>
            <a:r>
              <a:rPr lang="en-GB" sz="2800" smtClean="0"/>
              <a:t>C and </a:t>
            </a:r>
            <a:r>
              <a:rPr lang="en-GB" sz="2800" b="1" smtClean="0">
                <a:solidFill>
                  <a:srgbClr val="FF0000"/>
                </a:solidFill>
              </a:rPr>
              <a:t>dry</a:t>
            </a:r>
            <a:r>
              <a:rPr lang="en-GB" sz="2800" smtClean="0"/>
              <a:t>.</a:t>
            </a:r>
          </a:p>
          <a:p>
            <a:pPr eaLnBrk="1" hangingPunct="1"/>
            <a:r>
              <a:rPr lang="en-GB" sz="2800" smtClean="0"/>
              <a:t>April to May is </a:t>
            </a:r>
            <a:r>
              <a:rPr lang="en-GB" sz="2800" b="1" smtClean="0">
                <a:solidFill>
                  <a:srgbClr val="FF0000"/>
                </a:solidFill>
              </a:rPr>
              <a:t>hot</a:t>
            </a:r>
            <a:r>
              <a:rPr lang="en-GB" sz="2800" smtClean="0"/>
              <a:t> 28-31</a:t>
            </a:r>
            <a:r>
              <a:rPr lang="en-GB" sz="2800" smtClean="0">
                <a:cs typeface="Arial" charset="0"/>
              </a:rPr>
              <a:t>°C and </a:t>
            </a:r>
            <a:r>
              <a:rPr lang="en-GB" sz="2800" b="1" smtClean="0">
                <a:solidFill>
                  <a:srgbClr val="FF0000"/>
                </a:solidFill>
                <a:cs typeface="Arial" charset="0"/>
              </a:rPr>
              <a:t>dry</a:t>
            </a:r>
            <a:r>
              <a:rPr lang="en-GB" sz="2800" b="1" smtClean="0">
                <a:cs typeface="Arial" charset="0"/>
              </a:rPr>
              <a:t>.</a:t>
            </a:r>
          </a:p>
          <a:p>
            <a:pPr eaLnBrk="1" hangingPunct="1"/>
            <a:r>
              <a:rPr lang="en-GB" sz="2800" smtClean="0">
                <a:cs typeface="Arial" charset="0"/>
              </a:rPr>
              <a:t>June to September is </a:t>
            </a:r>
            <a:r>
              <a:rPr lang="en-GB" sz="2800" b="1" smtClean="0">
                <a:solidFill>
                  <a:srgbClr val="FF0000"/>
                </a:solidFill>
                <a:cs typeface="Arial" charset="0"/>
              </a:rPr>
              <a:t>hot</a:t>
            </a:r>
            <a:r>
              <a:rPr lang="en-GB" sz="2800" smtClean="0">
                <a:cs typeface="Arial" charset="0"/>
              </a:rPr>
              <a:t> 27-31°C and </a:t>
            </a:r>
            <a:r>
              <a:rPr lang="en-GB" sz="2800" b="1" smtClean="0">
                <a:solidFill>
                  <a:schemeClr val="accent2"/>
                </a:solidFill>
                <a:cs typeface="Arial" charset="0"/>
              </a:rPr>
              <a:t>very wet</a:t>
            </a:r>
            <a:r>
              <a:rPr lang="en-GB" sz="2800" smtClean="0">
                <a:solidFill>
                  <a:schemeClr val="accent2"/>
                </a:solidFill>
                <a:cs typeface="Arial" charset="0"/>
              </a:rPr>
              <a:t> – the </a:t>
            </a:r>
            <a:r>
              <a:rPr lang="en-GB" sz="2800" b="1" smtClean="0">
                <a:solidFill>
                  <a:schemeClr val="accent2"/>
                </a:solidFill>
                <a:cs typeface="Arial" charset="0"/>
              </a:rPr>
              <a:t>MONSOON</a:t>
            </a:r>
            <a:r>
              <a:rPr lang="en-GB" sz="2800" smtClean="0">
                <a:solidFill>
                  <a:schemeClr val="accent2"/>
                </a:solidFill>
                <a:cs typeface="Arial" charset="0"/>
              </a:rPr>
              <a:t> season.</a:t>
            </a:r>
          </a:p>
          <a:p>
            <a:pPr eaLnBrk="1" hangingPunct="1"/>
            <a:r>
              <a:rPr lang="en-GB" sz="2800" b="1" smtClean="0">
                <a:solidFill>
                  <a:schemeClr val="accent2"/>
                </a:solidFill>
                <a:cs typeface="Arial" charset="0"/>
              </a:rPr>
              <a:t>During the Monsoon season India experiences very strong winds and very heavy rainfall.</a:t>
            </a:r>
          </a:p>
        </p:txBody>
      </p:sp>
      <p:pic>
        <p:nvPicPr>
          <p:cNvPr id="3076" name="Picture 4" descr="MCj043556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88913"/>
            <a:ext cx="125095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MCj0429815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33375"/>
            <a:ext cx="1182688"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MSBD00343_0000[1].mid">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6732588" y="7651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51412" fill="hold"/>
                                        <p:tgtEl>
                                          <p:spTgt spid="307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79"/>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b="1" smtClean="0">
                <a:solidFill>
                  <a:schemeClr val="tx1"/>
                </a:solidFill>
              </a:rPr>
              <a:t>Travelling across India</a:t>
            </a:r>
          </a:p>
        </p:txBody>
      </p:sp>
      <p:sp>
        <p:nvSpPr>
          <p:cNvPr id="4099" name="Rectangle 3"/>
          <p:cNvSpPr>
            <a:spLocks noGrp="1" noChangeArrowheads="1"/>
          </p:cNvSpPr>
          <p:nvPr>
            <p:ph type="body" idx="1"/>
          </p:nvPr>
        </p:nvSpPr>
        <p:spPr/>
        <p:txBody>
          <a:bodyPr/>
          <a:lstStyle/>
          <a:p>
            <a:pPr eaLnBrk="1" hangingPunct="1"/>
            <a:r>
              <a:rPr lang="en-GB" smtClean="0"/>
              <a:t>The landscape of India is very varied.</a:t>
            </a:r>
          </a:p>
          <a:p>
            <a:pPr eaLnBrk="1" hangingPunct="1"/>
            <a:r>
              <a:rPr lang="en-GB" smtClean="0"/>
              <a:t>In the north there are the mountain ranges of the </a:t>
            </a:r>
            <a:r>
              <a:rPr lang="en-GB" b="1" smtClean="0">
                <a:solidFill>
                  <a:srgbClr val="660066"/>
                </a:solidFill>
              </a:rPr>
              <a:t>HIMALAYAS</a:t>
            </a:r>
            <a:r>
              <a:rPr lang="en-GB" smtClean="0"/>
              <a:t>. The highest peak in the Himalayas is </a:t>
            </a:r>
            <a:r>
              <a:rPr lang="en-GB" b="1" smtClean="0">
                <a:solidFill>
                  <a:srgbClr val="660066"/>
                </a:solidFill>
              </a:rPr>
              <a:t>MOUNT EVEREST</a:t>
            </a:r>
            <a:r>
              <a:rPr lang="en-GB" smtClean="0"/>
              <a:t>.</a:t>
            </a:r>
          </a:p>
          <a:p>
            <a:pPr eaLnBrk="1" hangingPunct="1"/>
            <a:r>
              <a:rPr lang="en-GB" smtClean="0"/>
              <a:t>South of the Himalayas is a huge flat area through which the </a:t>
            </a:r>
            <a:r>
              <a:rPr lang="en-GB" b="1" smtClean="0">
                <a:solidFill>
                  <a:schemeClr val="accent2"/>
                </a:solidFill>
              </a:rPr>
              <a:t>RIVER GANGES</a:t>
            </a:r>
            <a:r>
              <a:rPr lang="en-GB" smtClean="0"/>
              <a:t> flows.</a:t>
            </a:r>
          </a:p>
          <a:p>
            <a:pPr eaLnBrk="1" hangingPunct="1"/>
            <a:r>
              <a:rPr lang="en-GB" smtClean="0"/>
              <a:t>Southern India is an area of high flat land called the Deccan Plateau.</a:t>
            </a:r>
          </a:p>
        </p:txBody>
      </p:sp>
      <p:pic>
        <p:nvPicPr>
          <p:cNvPr id="4100" name="Picture 4" descr="MCj0195528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908050"/>
            <a:ext cx="1368425"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5" descr="MPj0432841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404813"/>
            <a:ext cx="1254125"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smtClean="0"/>
              <a:t>Hinduism</a:t>
            </a:r>
          </a:p>
        </p:txBody>
      </p:sp>
      <p:sp>
        <p:nvSpPr>
          <p:cNvPr id="5123" name="Rectangle 3"/>
          <p:cNvSpPr>
            <a:spLocks noGrp="1" noChangeArrowheads="1"/>
          </p:cNvSpPr>
          <p:nvPr>
            <p:ph type="body" idx="1"/>
          </p:nvPr>
        </p:nvSpPr>
        <p:spPr/>
        <p:txBody>
          <a:bodyPr/>
          <a:lstStyle/>
          <a:p>
            <a:pPr eaLnBrk="1" hangingPunct="1">
              <a:lnSpc>
                <a:spcPct val="90000"/>
              </a:lnSpc>
            </a:pPr>
            <a:r>
              <a:rPr lang="en-GB" sz="2800" smtClean="0"/>
              <a:t>Most people in India follow the </a:t>
            </a:r>
            <a:r>
              <a:rPr lang="en-GB" sz="2800" b="1" smtClean="0">
                <a:solidFill>
                  <a:schemeClr val="hlink"/>
                </a:solidFill>
              </a:rPr>
              <a:t>HINDU</a:t>
            </a:r>
            <a:r>
              <a:rPr lang="en-GB" sz="2800" smtClean="0"/>
              <a:t> religion.</a:t>
            </a:r>
          </a:p>
          <a:p>
            <a:pPr eaLnBrk="1" hangingPunct="1">
              <a:lnSpc>
                <a:spcPct val="90000"/>
              </a:lnSpc>
            </a:pPr>
            <a:r>
              <a:rPr lang="en-GB" sz="2800" smtClean="0">
                <a:solidFill>
                  <a:schemeClr val="hlink"/>
                </a:solidFill>
              </a:rPr>
              <a:t>Hindus</a:t>
            </a:r>
            <a:r>
              <a:rPr lang="en-GB" sz="2800" smtClean="0"/>
              <a:t> believe that </a:t>
            </a:r>
            <a:r>
              <a:rPr lang="en-GB" sz="2800" smtClean="0">
                <a:solidFill>
                  <a:schemeClr val="hlink"/>
                </a:solidFill>
              </a:rPr>
              <a:t>Hindu gods and goddesses</a:t>
            </a:r>
            <a:r>
              <a:rPr lang="en-GB" sz="2800" smtClean="0"/>
              <a:t> represent the different qualities and powers of one supreme God.</a:t>
            </a:r>
          </a:p>
          <a:p>
            <a:pPr eaLnBrk="1" hangingPunct="1">
              <a:lnSpc>
                <a:spcPct val="90000"/>
              </a:lnSpc>
            </a:pPr>
            <a:r>
              <a:rPr lang="en-GB" sz="2800" smtClean="0">
                <a:solidFill>
                  <a:schemeClr val="hlink"/>
                </a:solidFill>
              </a:rPr>
              <a:t>Hindus</a:t>
            </a:r>
            <a:r>
              <a:rPr lang="en-GB" sz="2800" smtClean="0"/>
              <a:t> have many festivals and celebrations, for example </a:t>
            </a:r>
            <a:r>
              <a:rPr lang="en-GB" sz="2800" b="1" smtClean="0">
                <a:solidFill>
                  <a:schemeClr val="hlink"/>
                </a:solidFill>
              </a:rPr>
              <a:t>DIWALI.</a:t>
            </a:r>
          </a:p>
          <a:p>
            <a:pPr eaLnBrk="1" hangingPunct="1">
              <a:lnSpc>
                <a:spcPct val="90000"/>
              </a:lnSpc>
            </a:pPr>
            <a:r>
              <a:rPr lang="en-GB" sz="2800" smtClean="0">
                <a:solidFill>
                  <a:schemeClr val="hlink"/>
                </a:solidFill>
              </a:rPr>
              <a:t>Hindus </a:t>
            </a:r>
            <a:r>
              <a:rPr lang="en-GB" sz="2800" smtClean="0"/>
              <a:t>believe that the place where any rivers meet is sacred. Platforms called </a:t>
            </a:r>
            <a:r>
              <a:rPr lang="en-GB" sz="2800" u="sng" smtClean="0"/>
              <a:t>ghats</a:t>
            </a:r>
            <a:r>
              <a:rPr lang="en-GB" sz="2800" smtClean="0"/>
              <a:t> are built to enable </a:t>
            </a:r>
            <a:r>
              <a:rPr lang="en-GB" sz="2800" u="sng" smtClean="0"/>
              <a:t>pilgrims</a:t>
            </a:r>
            <a:r>
              <a:rPr lang="en-GB" sz="2800" smtClean="0"/>
              <a:t> to bathe more easily in the </a:t>
            </a:r>
            <a:r>
              <a:rPr lang="en-GB" sz="2800" b="1" smtClean="0">
                <a:solidFill>
                  <a:schemeClr val="accent2"/>
                </a:solidFill>
              </a:rPr>
              <a:t>RIVER GANGES.</a:t>
            </a:r>
          </a:p>
        </p:txBody>
      </p:sp>
      <p:pic>
        <p:nvPicPr>
          <p:cNvPr id="5124" name="Picture 4" descr="MCj043495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88913"/>
            <a:ext cx="1274762"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5" descr="MCj0276878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333375"/>
            <a:ext cx="1322387" cy="127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MSBD00348_0000[1].mid">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2411413" y="2603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3205" fill="hold"/>
                                        <p:tgtEl>
                                          <p:spTgt spid="512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12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b="1" smtClean="0"/>
              <a:t>Diwali</a:t>
            </a:r>
          </a:p>
        </p:txBody>
      </p:sp>
      <p:sp>
        <p:nvSpPr>
          <p:cNvPr id="6147" name="Rectangle 3"/>
          <p:cNvSpPr>
            <a:spLocks noGrp="1" noChangeArrowheads="1"/>
          </p:cNvSpPr>
          <p:nvPr>
            <p:ph type="body" idx="1"/>
          </p:nvPr>
        </p:nvSpPr>
        <p:spPr/>
        <p:txBody>
          <a:bodyPr/>
          <a:lstStyle/>
          <a:p>
            <a:pPr eaLnBrk="1" hangingPunct="1">
              <a:lnSpc>
                <a:spcPct val="80000"/>
              </a:lnSpc>
            </a:pPr>
            <a:r>
              <a:rPr lang="en-GB" sz="2400" smtClean="0"/>
              <a:t>For most Hindus, </a:t>
            </a:r>
            <a:r>
              <a:rPr lang="en-GB" sz="2400" b="1" smtClean="0">
                <a:solidFill>
                  <a:srgbClr val="FF3300"/>
                </a:solidFill>
              </a:rPr>
              <a:t>Diwali</a:t>
            </a:r>
            <a:r>
              <a:rPr lang="en-GB" sz="2400" smtClean="0"/>
              <a:t> is the most important festival of the year. It takes place at the end of October.</a:t>
            </a:r>
          </a:p>
          <a:p>
            <a:pPr eaLnBrk="1" hangingPunct="1">
              <a:lnSpc>
                <a:spcPct val="80000"/>
              </a:lnSpc>
            </a:pPr>
            <a:r>
              <a:rPr lang="en-GB" sz="2400" smtClean="0"/>
              <a:t>Various traditional stories are remembered at </a:t>
            </a:r>
            <a:r>
              <a:rPr lang="en-GB" sz="2400" b="1" smtClean="0">
                <a:solidFill>
                  <a:srgbClr val="FF3300"/>
                </a:solidFill>
              </a:rPr>
              <a:t>Diwali</a:t>
            </a:r>
            <a:r>
              <a:rPr lang="en-GB" sz="2400" smtClean="0"/>
              <a:t>, for example the story of </a:t>
            </a:r>
            <a:r>
              <a:rPr lang="en-GB" sz="2400" b="1" smtClean="0">
                <a:solidFill>
                  <a:srgbClr val="FF3300"/>
                </a:solidFill>
              </a:rPr>
              <a:t>RAMA AND SITA.</a:t>
            </a:r>
          </a:p>
          <a:p>
            <a:pPr eaLnBrk="1" hangingPunct="1">
              <a:lnSpc>
                <a:spcPct val="80000"/>
              </a:lnSpc>
            </a:pPr>
            <a:r>
              <a:rPr lang="en-GB" sz="2400" smtClean="0"/>
              <a:t>Hindus decorate their homes and temples with rows of lights called </a:t>
            </a:r>
            <a:r>
              <a:rPr lang="en-GB" sz="2400" b="1" smtClean="0">
                <a:solidFill>
                  <a:srgbClr val="FF3300"/>
                </a:solidFill>
              </a:rPr>
              <a:t>DIVAS.</a:t>
            </a:r>
          </a:p>
          <a:p>
            <a:pPr eaLnBrk="1" hangingPunct="1">
              <a:lnSpc>
                <a:spcPct val="80000"/>
              </a:lnSpc>
            </a:pPr>
            <a:r>
              <a:rPr lang="en-GB" sz="2400" smtClean="0"/>
              <a:t>There are big family celebrations with feasts and fireworks. </a:t>
            </a:r>
          </a:p>
          <a:p>
            <a:pPr eaLnBrk="1" hangingPunct="1">
              <a:lnSpc>
                <a:spcPct val="80000"/>
              </a:lnSpc>
            </a:pPr>
            <a:r>
              <a:rPr lang="en-GB" sz="2400" b="1" smtClean="0">
                <a:solidFill>
                  <a:srgbClr val="FF6600"/>
                </a:solidFill>
              </a:rPr>
              <a:t>Elephants</a:t>
            </a:r>
            <a:r>
              <a:rPr lang="en-GB" sz="2400" smtClean="0"/>
              <a:t> have been a symbol of India for many centuries and are still ridden in festival processions.</a:t>
            </a:r>
          </a:p>
          <a:p>
            <a:pPr eaLnBrk="1" hangingPunct="1">
              <a:lnSpc>
                <a:spcPct val="80000"/>
              </a:lnSpc>
            </a:pPr>
            <a:r>
              <a:rPr lang="en-GB" sz="2400" smtClean="0"/>
              <a:t>Special patterns called </a:t>
            </a:r>
            <a:r>
              <a:rPr lang="en-GB" sz="2400" b="1" smtClean="0">
                <a:solidFill>
                  <a:srgbClr val="FF3300"/>
                </a:solidFill>
              </a:rPr>
              <a:t>RANGOLIS</a:t>
            </a:r>
            <a:r>
              <a:rPr lang="en-GB" sz="2400" smtClean="0">
                <a:solidFill>
                  <a:srgbClr val="FF3300"/>
                </a:solidFill>
              </a:rPr>
              <a:t> </a:t>
            </a:r>
            <a:r>
              <a:rPr lang="en-GB" sz="2400" smtClean="0"/>
              <a:t>are drawn on the floor with coloured powders. They believe that they will bring good luck to the house.</a:t>
            </a:r>
          </a:p>
          <a:p>
            <a:pPr eaLnBrk="1" hangingPunct="1">
              <a:lnSpc>
                <a:spcPct val="80000"/>
              </a:lnSpc>
            </a:pPr>
            <a:endParaRPr lang="en-GB" sz="2400" smtClean="0"/>
          </a:p>
        </p:txBody>
      </p:sp>
      <p:pic>
        <p:nvPicPr>
          <p:cNvPr id="6148" name="Picture 4" descr="MCj043557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285750"/>
            <a:ext cx="1511300" cy="134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MCj0195452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88913"/>
            <a:ext cx="1512888"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2" name="MSSN00986_0000[1].mid">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7740650" y="8366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52631" fill="hold"/>
                                        <p:tgtEl>
                                          <p:spTgt spid="616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162"/>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smtClean="0"/>
              <a:t>Cooking and eating in India</a:t>
            </a:r>
          </a:p>
        </p:txBody>
      </p:sp>
      <p:sp>
        <p:nvSpPr>
          <p:cNvPr id="7171" name="Rectangle 3"/>
          <p:cNvSpPr>
            <a:spLocks noGrp="1" noChangeArrowheads="1"/>
          </p:cNvSpPr>
          <p:nvPr>
            <p:ph type="body" idx="1"/>
          </p:nvPr>
        </p:nvSpPr>
        <p:spPr/>
        <p:txBody>
          <a:bodyPr/>
          <a:lstStyle/>
          <a:p>
            <a:pPr eaLnBrk="1" hangingPunct="1">
              <a:lnSpc>
                <a:spcPct val="90000"/>
              </a:lnSpc>
            </a:pPr>
            <a:r>
              <a:rPr lang="en-GB" sz="2800" smtClean="0"/>
              <a:t>Indian food is </a:t>
            </a:r>
            <a:r>
              <a:rPr lang="en-GB" sz="2800" smtClean="0">
                <a:solidFill>
                  <a:srgbClr val="6600CC"/>
                </a:solidFill>
              </a:rPr>
              <a:t>colourful</a:t>
            </a:r>
            <a:r>
              <a:rPr lang="en-GB" sz="2800" smtClean="0"/>
              <a:t> and uses many </a:t>
            </a:r>
            <a:r>
              <a:rPr lang="en-GB" sz="2800" b="1" smtClean="0">
                <a:solidFill>
                  <a:srgbClr val="FF0000"/>
                </a:solidFill>
              </a:rPr>
              <a:t>spices</a:t>
            </a:r>
            <a:r>
              <a:rPr lang="en-GB" sz="2800" smtClean="0"/>
              <a:t>.</a:t>
            </a:r>
          </a:p>
          <a:p>
            <a:pPr eaLnBrk="1" hangingPunct="1">
              <a:lnSpc>
                <a:spcPct val="90000"/>
              </a:lnSpc>
            </a:pPr>
            <a:r>
              <a:rPr lang="en-GB" sz="2800" smtClean="0"/>
              <a:t>Indians eat different meals depending on what is grown in the area in which they live, and their religion.</a:t>
            </a:r>
          </a:p>
          <a:p>
            <a:pPr eaLnBrk="1" hangingPunct="1">
              <a:lnSpc>
                <a:spcPct val="90000"/>
              </a:lnSpc>
            </a:pPr>
            <a:r>
              <a:rPr lang="en-GB" sz="2800" smtClean="0"/>
              <a:t>Many Indians are vegetarians. </a:t>
            </a:r>
            <a:r>
              <a:rPr lang="en-GB" sz="2800" b="1" smtClean="0">
                <a:solidFill>
                  <a:srgbClr val="FF3300"/>
                </a:solidFill>
              </a:rPr>
              <a:t>Hindus</a:t>
            </a:r>
            <a:r>
              <a:rPr lang="en-GB" sz="2800" smtClean="0">
                <a:solidFill>
                  <a:srgbClr val="FF3300"/>
                </a:solidFill>
              </a:rPr>
              <a:t> </a:t>
            </a:r>
            <a:r>
              <a:rPr lang="en-GB" sz="2800" smtClean="0"/>
              <a:t>do not eat beef and </a:t>
            </a:r>
            <a:r>
              <a:rPr lang="en-GB" sz="2800" b="1" smtClean="0">
                <a:solidFill>
                  <a:srgbClr val="FF6600"/>
                </a:solidFill>
              </a:rPr>
              <a:t>Muslims</a:t>
            </a:r>
            <a:r>
              <a:rPr lang="en-GB" sz="2800" smtClean="0"/>
              <a:t> do not eat pork.</a:t>
            </a:r>
          </a:p>
          <a:p>
            <a:pPr eaLnBrk="1" hangingPunct="1">
              <a:lnSpc>
                <a:spcPct val="90000"/>
              </a:lnSpc>
            </a:pPr>
            <a:r>
              <a:rPr lang="en-GB" sz="2800" smtClean="0"/>
              <a:t>Although knives and forks are used in India, eating with the fingers of your right hand is considered good manners. You are able to feel and appreciate the texture of the food.</a:t>
            </a:r>
          </a:p>
          <a:p>
            <a:pPr eaLnBrk="1" hangingPunct="1">
              <a:lnSpc>
                <a:spcPct val="90000"/>
              </a:lnSpc>
            </a:pPr>
            <a:endParaRPr lang="en-GB" sz="2800" smtClean="0"/>
          </a:p>
        </p:txBody>
      </p:sp>
      <p:pic>
        <p:nvPicPr>
          <p:cNvPr id="7172" name="Picture 6" descr="MPj0432944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404813"/>
            <a:ext cx="900113"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8" descr="MPj0432969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1013" y="404813"/>
            <a:ext cx="817562"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MSBD00332_0000[1].mid">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1187450" y="11969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56206" fill="hold"/>
                                        <p:tgtEl>
                                          <p:spTgt spid="717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177"/>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b="1" smtClean="0"/>
              <a:t>Cooking and eating in India</a:t>
            </a:r>
          </a:p>
        </p:txBody>
      </p:sp>
      <p:sp>
        <p:nvSpPr>
          <p:cNvPr id="8195" name="Rectangle 3"/>
          <p:cNvSpPr>
            <a:spLocks noGrp="1" noChangeArrowheads="1"/>
          </p:cNvSpPr>
          <p:nvPr>
            <p:ph type="body" idx="1"/>
          </p:nvPr>
        </p:nvSpPr>
        <p:spPr/>
        <p:txBody>
          <a:bodyPr/>
          <a:lstStyle/>
          <a:p>
            <a:pPr eaLnBrk="1" hangingPunct="1">
              <a:lnSpc>
                <a:spcPct val="90000"/>
              </a:lnSpc>
            </a:pPr>
            <a:r>
              <a:rPr lang="en-GB" sz="2400" b="1" smtClean="0">
                <a:solidFill>
                  <a:schemeClr val="accent2"/>
                </a:solidFill>
              </a:rPr>
              <a:t>Daal</a:t>
            </a:r>
            <a:r>
              <a:rPr lang="en-GB" sz="2400" smtClean="0"/>
              <a:t> is the Indian word for pulses, like lentils, chickpeas and kidney beans. These pulses are used to make a stew-like dish called </a:t>
            </a:r>
            <a:r>
              <a:rPr lang="en-GB" sz="2400" b="1" smtClean="0">
                <a:solidFill>
                  <a:schemeClr val="accent2"/>
                </a:solidFill>
              </a:rPr>
              <a:t>Daal</a:t>
            </a:r>
            <a:r>
              <a:rPr lang="en-GB" sz="2400" smtClean="0">
                <a:solidFill>
                  <a:schemeClr val="accent2"/>
                </a:solidFill>
              </a:rPr>
              <a:t>. </a:t>
            </a:r>
          </a:p>
          <a:p>
            <a:pPr eaLnBrk="1" hangingPunct="1">
              <a:lnSpc>
                <a:spcPct val="90000"/>
              </a:lnSpc>
            </a:pPr>
            <a:r>
              <a:rPr lang="en-GB" sz="2400" b="1" smtClean="0">
                <a:solidFill>
                  <a:schemeClr val="accent2"/>
                </a:solidFill>
              </a:rPr>
              <a:t>Ghee</a:t>
            </a:r>
            <a:r>
              <a:rPr lang="en-GB" sz="2400" smtClean="0">
                <a:solidFill>
                  <a:schemeClr val="accent2"/>
                </a:solidFill>
              </a:rPr>
              <a:t> </a:t>
            </a:r>
            <a:r>
              <a:rPr lang="en-GB" sz="2400" smtClean="0"/>
              <a:t>is a form of butter used in cooking.</a:t>
            </a:r>
          </a:p>
          <a:p>
            <a:pPr eaLnBrk="1" hangingPunct="1">
              <a:lnSpc>
                <a:spcPct val="90000"/>
              </a:lnSpc>
            </a:pPr>
            <a:r>
              <a:rPr lang="en-GB" sz="2400" b="1" smtClean="0">
                <a:solidFill>
                  <a:srgbClr val="FF9900"/>
                </a:solidFill>
              </a:rPr>
              <a:t>Saffron</a:t>
            </a:r>
            <a:r>
              <a:rPr lang="en-GB" sz="2400" smtClean="0"/>
              <a:t> is the world’s most expensive spice. It is bright yellow and is considered a symbol of hospitality.</a:t>
            </a:r>
          </a:p>
          <a:p>
            <a:pPr eaLnBrk="1" hangingPunct="1">
              <a:lnSpc>
                <a:spcPct val="90000"/>
              </a:lnSpc>
            </a:pPr>
            <a:r>
              <a:rPr lang="en-GB" sz="2400" b="1" smtClean="0">
                <a:solidFill>
                  <a:srgbClr val="FF9900"/>
                </a:solidFill>
              </a:rPr>
              <a:t>Turmeric</a:t>
            </a:r>
            <a:r>
              <a:rPr lang="en-GB" sz="2400" smtClean="0"/>
              <a:t> is a yellow spice used in </a:t>
            </a:r>
            <a:r>
              <a:rPr lang="en-GB" sz="2400" b="1" smtClean="0">
                <a:solidFill>
                  <a:srgbClr val="FF3300"/>
                </a:solidFill>
              </a:rPr>
              <a:t>curries</a:t>
            </a:r>
            <a:r>
              <a:rPr lang="en-GB" sz="2400" smtClean="0"/>
              <a:t> and is thought to be lucky.</a:t>
            </a:r>
            <a:endParaRPr lang="en-GB" sz="2400" smtClean="0">
              <a:solidFill>
                <a:schemeClr val="accent2"/>
              </a:solidFill>
            </a:endParaRPr>
          </a:p>
          <a:p>
            <a:pPr eaLnBrk="1" hangingPunct="1">
              <a:lnSpc>
                <a:spcPct val="90000"/>
              </a:lnSpc>
            </a:pPr>
            <a:r>
              <a:rPr lang="en-GB" sz="2400" b="1" smtClean="0">
                <a:solidFill>
                  <a:srgbClr val="FF0000"/>
                </a:solidFill>
              </a:rPr>
              <a:t>Red chillies</a:t>
            </a:r>
            <a:r>
              <a:rPr lang="en-GB" sz="2400" smtClean="0"/>
              <a:t> are very hot! They are used in curries.</a:t>
            </a:r>
          </a:p>
          <a:p>
            <a:pPr eaLnBrk="1" hangingPunct="1">
              <a:lnSpc>
                <a:spcPct val="90000"/>
              </a:lnSpc>
            </a:pPr>
            <a:r>
              <a:rPr lang="en-GB" sz="2400" b="1" smtClean="0">
                <a:solidFill>
                  <a:srgbClr val="FF6600"/>
                </a:solidFill>
              </a:rPr>
              <a:t>Ginger</a:t>
            </a:r>
            <a:r>
              <a:rPr lang="en-GB" sz="2400" smtClean="0"/>
              <a:t> is a root used in curries and is added to tea.</a:t>
            </a:r>
          </a:p>
          <a:p>
            <a:pPr eaLnBrk="1" hangingPunct="1">
              <a:lnSpc>
                <a:spcPct val="90000"/>
              </a:lnSpc>
            </a:pPr>
            <a:r>
              <a:rPr lang="en-GB" sz="2400" b="1" smtClean="0">
                <a:solidFill>
                  <a:srgbClr val="FF9900"/>
                </a:solidFill>
              </a:rPr>
              <a:t>Mango</a:t>
            </a:r>
            <a:r>
              <a:rPr lang="en-GB" sz="2400" smtClean="0"/>
              <a:t> is called the ‘King of Fruits’ in India and is used in Indian ice-cream called </a:t>
            </a:r>
            <a:r>
              <a:rPr lang="en-GB" sz="2400" b="1" smtClean="0">
                <a:solidFill>
                  <a:srgbClr val="FF9900"/>
                </a:solidFill>
              </a:rPr>
              <a:t>Kulfi</a:t>
            </a:r>
            <a:r>
              <a:rPr lang="en-GB" sz="2400" smtClean="0"/>
              <a:t>.</a:t>
            </a:r>
          </a:p>
        </p:txBody>
      </p:sp>
      <p:pic>
        <p:nvPicPr>
          <p:cNvPr id="8196" name="Picture 6" descr="MPj043848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3888" y="549275"/>
            <a:ext cx="90011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MCj043691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0713"/>
            <a:ext cx="95885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a:lstStyle/>
          <a:p>
            <a:pPr eaLnBrk="1" hangingPunct="1"/>
            <a:r>
              <a:rPr lang="en-GB" sz="4000" smtClean="0"/>
              <a:t>How much can you remember?</a:t>
            </a:r>
          </a:p>
        </p:txBody>
      </p:sp>
      <p:pic>
        <p:nvPicPr>
          <p:cNvPr id="9219" name="Picture 5" descr="MPj04328410000[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00113" y="1700213"/>
            <a:ext cx="1035050" cy="1544637"/>
          </a:xfrm>
        </p:spPr>
      </p:pic>
      <p:pic>
        <p:nvPicPr>
          <p:cNvPr id="9220" name="Picture 7" descr="MCj0436912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3644900"/>
            <a:ext cx="95885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8" descr="MPj0438483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3789363"/>
            <a:ext cx="9001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9" descr="MPj0432944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25" y="1268413"/>
            <a:ext cx="900113"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0" descr="MPj0432969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5963" y="3068638"/>
            <a:ext cx="817562"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1" descr="MCj0435578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9925" y="4868863"/>
            <a:ext cx="1511300"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2" descr="MCj04349750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42988" y="5084763"/>
            <a:ext cx="1838325"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3" descr="MCj0434955000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11413" y="1700213"/>
            <a:ext cx="1274762"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14" descr="MCj01955280000[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67175" y="1341438"/>
            <a:ext cx="1368425"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15" descr="MCj04298150000[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61313" y="476250"/>
            <a:ext cx="1182687"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Picture 16" descr="MCj0435562000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80288" y="2852738"/>
            <a:ext cx="125095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0" name="Picture 17" descr="MMj01782550000[1]"/>
          <p:cNvPicPr>
            <a:picLocks noChangeAspect="1" noChangeArrowheads="1" noCrop="1"/>
          </p:cNvPicPr>
          <p:nvPr/>
        </p:nvPicPr>
        <p:blipFill>
          <a:blip r:embed="rId14">
            <a:extLst>
              <a:ext uri="{28A0092B-C50C-407E-A947-70E740481C1C}">
                <a14:useLocalDpi xmlns:a14="http://schemas.microsoft.com/office/drawing/2010/main" val="0"/>
              </a:ext>
            </a:extLst>
          </a:blip>
          <a:srcRect/>
          <a:stretch>
            <a:fillRect/>
          </a:stretch>
        </p:blipFill>
        <p:spPr bwMode="auto">
          <a:xfrm>
            <a:off x="0" y="4048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1" name="Picture 18" descr="MPj01799820000[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63938" y="4797425"/>
            <a:ext cx="2649537"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2" name="Picture 19" descr="MCj01954520000[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24300" y="2781300"/>
            <a:ext cx="139065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4" name="MSBD00268_0000[1].mid">
            <a:hlinkClick r:id="" action="ppaction://media"/>
          </p:cNvPr>
          <p:cNvPicPr>
            <a:picLocks noRot="1" noChangeAspect="1" noChangeArrowheads="1"/>
          </p:cNvPicPr>
          <p:nvPr>
            <a:audioFile r:link="rId1"/>
          </p:nvPr>
        </p:nvPicPr>
        <p:blipFill>
          <a:blip r:embed="rId17">
            <a:extLst>
              <a:ext uri="{28A0092B-C50C-407E-A947-70E740481C1C}">
                <a14:useLocalDpi xmlns:a14="http://schemas.microsoft.com/office/drawing/2010/main" val="0"/>
              </a:ext>
            </a:extLst>
          </a:blip>
          <a:srcRect/>
          <a:stretch>
            <a:fillRect/>
          </a:stretch>
        </p:blipFill>
        <p:spPr bwMode="auto">
          <a:xfrm>
            <a:off x="8532813" y="63087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51186" fill="hold"/>
                                        <p:tgtEl>
                                          <p:spTgt spid="1128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284"/>
                </p:tgtEl>
              </p:cMediaNode>
            </p:audio>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519</Words>
  <Application>Microsoft Office PowerPoint</Application>
  <PresentationFormat>On-screen Show (4:3)</PresentationFormat>
  <Paragraphs>39</Paragraphs>
  <Slides>8</Slides>
  <Notes>1</Notes>
  <HiddenSlides>0</HiddenSlides>
  <MMClips>6</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Matura MT Script Capitals</vt:lpstr>
      <vt:lpstr>Default Design</vt:lpstr>
      <vt:lpstr>A Taste of India</vt:lpstr>
      <vt:lpstr>India’s Weather</vt:lpstr>
      <vt:lpstr>Travelling across India</vt:lpstr>
      <vt:lpstr>Hinduism</vt:lpstr>
      <vt:lpstr>Diwali</vt:lpstr>
      <vt:lpstr>Cooking and eating in India</vt:lpstr>
      <vt:lpstr>Cooking and eating in India</vt:lpstr>
      <vt:lpstr>How much can you remember?</vt:lpstr>
    </vt:vector>
  </TitlesOfParts>
  <Company>Winterfold House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Taste of India</dc:title>
  <dc:creator>aldreds</dc:creator>
  <cp:lastModifiedBy>Teacher E-Solutions</cp:lastModifiedBy>
  <cp:revision>4</cp:revision>
  <dcterms:created xsi:type="dcterms:W3CDTF">2009-02-05T17:44:23Z</dcterms:created>
  <dcterms:modified xsi:type="dcterms:W3CDTF">2019-01-18T17:28:50Z</dcterms:modified>
</cp:coreProperties>
</file>