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7"/>
  </p:notesMasterIdLst>
  <p:handoutMasterIdLst>
    <p:handoutMasterId r:id="rId38"/>
  </p:handoutMasterIdLst>
  <p:sldIdLst>
    <p:sldId id="256" r:id="rId2"/>
    <p:sldId id="306" r:id="rId3"/>
    <p:sldId id="315" r:id="rId4"/>
    <p:sldId id="285" r:id="rId5"/>
    <p:sldId id="259" r:id="rId6"/>
    <p:sldId id="307" r:id="rId7"/>
    <p:sldId id="308" r:id="rId8"/>
    <p:sldId id="257" r:id="rId9"/>
    <p:sldId id="260" r:id="rId10"/>
    <p:sldId id="281" r:id="rId11"/>
    <p:sldId id="282" r:id="rId12"/>
    <p:sldId id="261" r:id="rId13"/>
    <p:sldId id="274" r:id="rId14"/>
    <p:sldId id="275" r:id="rId15"/>
    <p:sldId id="276" r:id="rId16"/>
    <p:sldId id="277" r:id="rId17"/>
    <p:sldId id="263" r:id="rId18"/>
    <p:sldId id="264" r:id="rId19"/>
    <p:sldId id="278" r:id="rId20"/>
    <p:sldId id="265" r:id="rId21"/>
    <p:sldId id="266" r:id="rId22"/>
    <p:sldId id="267" r:id="rId23"/>
    <p:sldId id="268" r:id="rId24"/>
    <p:sldId id="270" r:id="rId25"/>
    <p:sldId id="279" r:id="rId26"/>
    <p:sldId id="271" r:id="rId27"/>
    <p:sldId id="272" r:id="rId28"/>
    <p:sldId id="273" r:id="rId29"/>
    <p:sldId id="280" r:id="rId30"/>
    <p:sldId id="310" r:id="rId31"/>
    <p:sldId id="311" r:id="rId32"/>
    <p:sldId id="312" r:id="rId33"/>
    <p:sldId id="313" r:id="rId34"/>
    <p:sldId id="309" r:id="rId35"/>
    <p:sldId id="286"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00CC"/>
    <a:srgbClr val="0099FF"/>
    <a:srgbClr val="800080"/>
    <a:srgbClr val="FF9933"/>
    <a:srgbClr val="0000CC"/>
    <a:srgbClr val="00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60" autoAdjust="0"/>
  </p:normalViewPr>
  <p:slideViewPr>
    <p:cSldViewPr>
      <p:cViewPr>
        <p:scale>
          <a:sx n="77" d="100"/>
          <a:sy n="77" d="100"/>
        </p:scale>
        <p:origin x="-58" y="-4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714" y="6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1.xml"/><Relationship Id="rId18" Type="http://schemas.openxmlformats.org/officeDocument/2006/relationships/slide" Target="slides/slide26.xml"/><Relationship Id="rId3" Type="http://schemas.openxmlformats.org/officeDocument/2006/relationships/slide" Target="slides/slide9.xml"/><Relationship Id="rId21" Type="http://schemas.openxmlformats.org/officeDocument/2006/relationships/slide" Target="slides/slide29.xml"/><Relationship Id="rId7" Type="http://schemas.openxmlformats.org/officeDocument/2006/relationships/slide" Target="slides/slide15.xml"/><Relationship Id="rId12" Type="http://schemas.openxmlformats.org/officeDocument/2006/relationships/slide" Target="slides/slide20.xml"/><Relationship Id="rId17" Type="http://schemas.openxmlformats.org/officeDocument/2006/relationships/slide" Target="slides/slide25.xml"/><Relationship Id="rId2" Type="http://schemas.openxmlformats.org/officeDocument/2006/relationships/slide" Target="slides/slide5.xml"/><Relationship Id="rId16" Type="http://schemas.openxmlformats.org/officeDocument/2006/relationships/slide" Target="slides/slide24.xml"/><Relationship Id="rId20" Type="http://schemas.openxmlformats.org/officeDocument/2006/relationships/slide" Target="slides/slide28.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5" Type="http://schemas.openxmlformats.org/officeDocument/2006/relationships/slide" Target="slides/slide23.xml"/><Relationship Id="rId10" Type="http://schemas.openxmlformats.org/officeDocument/2006/relationships/slide" Target="slides/slide18.xml"/><Relationship Id="rId19" Type="http://schemas.openxmlformats.org/officeDocument/2006/relationships/slide" Target="slides/slide27.xml"/><Relationship Id="rId4" Type="http://schemas.openxmlformats.org/officeDocument/2006/relationships/slide" Target="slides/slide12.xml"/><Relationship Id="rId9" Type="http://schemas.openxmlformats.org/officeDocument/2006/relationships/slide" Target="slides/slide17.xml"/><Relationship Id="rId14"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smtClean="0">
                <a:latin typeface="Tahoma" pitchFamily="34" charset="0"/>
              </a:defRPr>
            </a:lvl1pPr>
          </a:lstStyle>
          <a:p>
            <a:pPr>
              <a:defRPr/>
            </a:pPr>
            <a:r>
              <a:rPr lang="en-US" altLang="en-US"/>
              <a:t>Team Building</a:t>
            </a:r>
          </a:p>
        </p:txBody>
      </p:sp>
      <p:sp>
        <p:nvSpPr>
          <p:cNvPr id="286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smtClean="0">
                <a:latin typeface="Tahoma" pitchFamily="34" charset="0"/>
              </a:defRPr>
            </a:lvl1pPr>
          </a:lstStyle>
          <a:p>
            <a:pPr>
              <a:defRPr/>
            </a:pPr>
            <a:r>
              <a:rPr lang="en-US" altLang="en-US"/>
              <a:t>AIRS 2009 Conference</a:t>
            </a:r>
          </a:p>
        </p:txBody>
      </p:sp>
      <p:sp>
        <p:nvSpPr>
          <p:cNvPr id="286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600" smtClean="0">
                <a:latin typeface="Tahoma" pitchFamily="34" charset="0"/>
              </a:defRPr>
            </a:lvl1pPr>
          </a:lstStyle>
          <a:p>
            <a:pPr>
              <a:defRPr/>
            </a:pPr>
            <a:r>
              <a:rPr lang="en-US" altLang="en-US"/>
              <a:t>Sharon Doner-Feldman</a:t>
            </a:r>
          </a:p>
          <a:p>
            <a:pPr>
              <a:defRPr/>
            </a:pPr>
            <a:r>
              <a:rPr lang="en-US" altLang="en-US"/>
              <a:t>President,Training for You</a:t>
            </a:r>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F7F6CB0D-C8FF-428C-87CA-12B1DB10BF89}" type="slidenum">
              <a:rPr lang="en-US" altLang="en-US"/>
              <a:pPr>
                <a:defRPr/>
              </a:pPr>
              <a:t>‹#›</a:t>
            </a:fld>
            <a:endParaRPr lang="en-US" altLang="en-US"/>
          </a:p>
        </p:txBody>
      </p:sp>
    </p:spTree>
    <p:extLst>
      <p:ext uri="{BB962C8B-B14F-4D97-AF65-F5344CB8AC3E}">
        <p14:creationId xmlns:p14="http://schemas.microsoft.com/office/powerpoint/2010/main" val="180847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ltLang="en-US"/>
          </a:p>
        </p:txBody>
      </p:sp>
      <p:sp>
        <p:nvSpPr>
          <p:cNvPr id="389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3E7FA8A3-8C06-4394-8BE0-420FEF9570E0}" type="slidenum">
              <a:rPr lang="en-US" altLang="en-US"/>
              <a:pPr>
                <a:defRPr/>
              </a:pPr>
              <a:t>‹#›</a:t>
            </a:fld>
            <a:endParaRPr lang="en-US" altLang="en-US"/>
          </a:p>
        </p:txBody>
      </p:sp>
    </p:spTree>
    <p:extLst>
      <p:ext uri="{BB962C8B-B14F-4D97-AF65-F5344CB8AC3E}">
        <p14:creationId xmlns:p14="http://schemas.microsoft.com/office/powerpoint/2010/main" val="335104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AE82560-4659-487F-B137-9F6E58AB3BE6}" type="slidenum">
              <a:rPr lang="en-US" altLang="en-US">
                <a:latin typeface="Times New Roman" pitchFamily="18" charset="0"/>
              </a:rPr>
              <a:pPr/>
              <a:t>1</a:t>
            </a:fld>
            <a:endParaRPr lang="en-US" altLang="en-US">
              <a:latin typeface="Times New Roman" pitchFamily="18"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067BD16-3868-494F-9252-B657C7CF4574}" type="slidenum">
              <a:rPr lang="en-US" altLang="en-US">
                <a:latin typeface="Times New Roman" pitchFamily="18" charset="0"/>
              </a:rPr>
              <a:pPr/>
              <a:t>17</a:t>
            </a:fld>
            <a:endParaRPr lang="en-US" altLang="en-US">
              <a:latin typeface="Times New Roman" pitchFamily="18"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There are several online tests that the participants can take to help them identify their personalities.   If time permits you may want to pause here and have the participants take one of the tests and discuss the results</a:t>
            </a:r>
          </a:p>
          <a:p>
            <a:pPr eaLnBrk="1" hangingPunct="1"/>
            <a:endParaRPr lang="en-US" altLang="en-US" smtClean="0"/>
          </a:p>
          <a:p>
            <a:pPr eaLnBrk="1" hangingPunct="1"/>
            <a:r>
              <a:rPr lang="en-US" altLang="en-US" smtClean="0"/>
              <a:t>Its these personality types that individuals bring to their team during the forming stage.  Helping understanding the different types will help the individuals  begin to work together.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2D3267D-7065-4EC0-A0E4-93B3DFF4E9A5}" type="slidenum">
              <a:rPr lang="en-US" altLang="en-US">
                <a:latin typeface="Times New Roman" pitchFamily="18" charset="0"/>
              </a:rPr>
              <a:pPr/>
              <a:t>18</a:t>
            </a:fld>
            <a:endParaRPr lang="en-US" altLang="en-US">
              <a:latin typeface="Times New Roman" pitchFamily="18"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This is probably the most difficult stage for the team.  They may be floundering trying to find a project topic that is narrow enough to study or a mentor to help them.  They begin to realize that this project is different than other ones that they have done in the past.   Teachers can help students through this stage by encouraging members to use their individual skills and assume more responsibilities.</a:t>
            </a:r>
          </a:p>
          <a:p>
            <a:pPr eaLnBrk="1" hangingPunct="1"/>
            <a:endParaRPr lang="en-US" altLang="en-US" smtClean="0"/>
          </a:p>
          <a:p>
            <a:pPr eaLnBrk="1" hangingPunct="1"/>
            <a:r>
              <a:rPr lang="en-US" altLang="en-US" smtClean="0"/>
              <a:t>Understanding how  personality types interact  can ease some of the tensions in  the storming stage.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DE27BD-5ECD-495C-9DEB-3EFDFF7BF218}" type="slidenum">
              <a:rPr lang="en-US" altLang="en-US">
                <a:latin typeface="Times New Roman" pitchFamily="18" charset="0"/>
              </a:rPr>
              <a:pPr/>
              <a:t>19</a:t>
            </a:fld>
            <a:endParaRPr lang="en-US" altLang="en-US">
              <a:latin typeface="Times New Roman" pitchFamily="18"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t>As a teacher, you can help your students when they are in the “storming” stage, by focusing their attention on the questions above.   The students may want to answer the first question both in general terms and more specifically, in conjunction with their project goals.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83112CF-00AD-4B93-A4D9-0AF911F25759}" type="slidenum">
              <a:rPr lang="en-US" altLang="en-US">
                <a:latin typeface="Times New Roman" pitchFamily="18" charset="0"/>
              </a:rPr>
              <a:pPr/>
              <a:t>20</a:t>
            </a:fld>
            <a:endParaRPr lang="en-US" altLang="en-US">
              <a:latin typeface="Times New Roman" pitchFamily="18"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See </a:t>
            </a:r>
            <a:r>
              <a:rPr lang="en-US" altLang="en-US" i="1" smtClean="0"/>
              <a:t>The Team Book </a:t>
            </a:r>
            <a:r>
              <a:rPr lang="en-US" altLang="en-US" smtClean="0"/>
              <a:t>by Peter R. Scholtes, Brian L. Joiner and Barbara Streibel for more background on the various ways people or teams deal with conflict .</a:t>
            </a:r>
          </a:p>
          <a:p>
            <a:pPr eaLnBrk="1" hangingPunct="1"/>
            <a:r>
              <a:rPr lang="en-US" altLang="en-US" b="1" smtClean="0"/>
              <a:t>Avoiding Conflict</a:t>
            </a:r>
            <a:r>
              <a:rPr lang="en-US" altLang="en-US" smtClean="0"/>
              <a:t> – you must avoid both the issues likely to lead to conflict and the people with whom you are likely to conflict with</a:t>
            </a:r>
          </a:p>
          <a:p>
            <a:pPr eaLnBrk="1" hangingPunct="1"/>
            <a:r>
              <a:rPr lang="en-US" altLang="en-US" b="1" smtClean="0"/>
              <a:t>Smooth the conflict</a:t>
            </a:r>
            <a:r>
              <a:rPr lang="en-US" altLang="en-US" smtClean="0"/>
              <a:t> – minimizing conflict so that group relationships aren’t strained.  </a:t>
            </a:r>
          </a:p>
          <a:p>
            <a:pPr eaLnBrk="1" hangingPunct="1"/>
            <a:r>
              <a:rPr lang="en-US" altLang="en-US" b="1" smtClean="0"/>
              <a:t>Forcing the conflict</a:t>
            </a:r>
            <a:r>
              <a:rPr lang="en-US" altLang="en-US" smtClean="0"/>
              <a:t> – attempts to overpower others and force them to accept your position. </a:t>
            </a:r>
          </a:p>
          <a:p>
            <a:pPr eaLnBrk="1" hangingPunct="1"/>
            <a:r>
              <a:rPr lang="en-US" altLang="en-US" b="1" smtClean="0"/>
              <a:t>Compromising </a:t>
            </a:r>
            <a:r>
              <a:rPr lang="en-US" altLang="en-US" smtClean="0"/>
              <a:t>– tries to get others to give up some of what they want in exchange for giving up some of what you want.  Sounds good, but this can be lose-lose strategy because no one achieves their goals.  Underlying assumption:  everyone should accept less than they want because that is the best that they can hope for.  (Should be tried after problem solving hasn’t worked)</a:t>
            </a:r>
          </a:p>
          <a:p>
            <a:pPr eaLnBrk="1" hangingPunct="1"/>
            <a:r>
              <a:rPr lang="en-US" altLang="en-US" b="1" smtClean="0"/>
              <a:t>Problem Solving</a:t>
            </a:r>
            <a:r>
              <a:rPr lang="en-US" altLang="en-US" smtClean="0"/>
              <a:t> – Win-win approach.  Personal goals and group relationships are highly valued.  Purpose to find a path forward that meets everyone’s goals and preserves group relationships.   Continued on next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3EB66C-F5FF-41F4-BACA-EA9C874F9449}" type="slidenum">
              <a:rPr lang="en-US" altLang="en-US">
                <a:latin typeface="Times New Roman" pitchFamily="18" charset="0"/>
              </a:rPr>
              <a:pPr/>
              <a:t>21</a:t>
            </a:fld>
            <a:endParaRPr lang="en-US" altLang="en-US">
              <a:latin typeface="Times New Roman" pitchFamily="18"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Problem solving includes strategies aimed at taking diverse viewpoints into account, clarifying the issues, clearing the air constructively  and enabling everyone to move forward together.</a:t>
            </a:r>
          </a:p>
          <a:p>
            <a:pPr eaLnBrk="1" hangingPunct="1">
              <a:buFontTx/>
              <a:buChar char="•"/>
            </a:pPr>
            <a:r>
              <a:rPr lang="en-US" altLang="en-US" sz="1000" smtClean="0"/>
              <a:t> You can clarify core issues by sorting out areas of agreement from areas of disagreement</a:t>
            </a:r>
          </a:p>
          <a:p>
            <a:pPr eaLnBrk="1" hangingPunct="1">
              <a:buFontTx/>
              <a:buChar char="•"/>
            </a:pPr>
            <a:r>
              <a:rPr lang="en-US" altLang="en-US" sz="1000" smtClean="0"/>
              <a:t>When listening to each person’s point of view –</a:t>
            </a:r>
          </a:p>
          <a:p>
            <a:pPr eaLnBrk="1" hangingPunct="1"/>
            <a:r>
              <a:rPr lang="en-US" altLang="en-US" sz="1000" smtClean="0"/>
              <a:t>                </a:t>
            </a:r>
            <a:r>
              <a:rPr lang="en-US" altLang="en-US" sz="1000" b="1" smtClean="0"/>
              <a:t>Accept that they believe/want this even if you don’t!!</a:t>
            </a:r>
          </a:p>
          <a:p>
            <a:pPr eaLnBrk="1" hangingPunct="1"/>
            <a:r>
              <a:rPr lang="en-US" altLang="en-US" sz="1000" b="1" smtClean="0"/>
              <a:t>                 Look for the reasons (maybe something would be good for both)</a:t>
            </a:r>
          </a:p>
          <a:p>
            <a:pPr eaLnBrk="1" hangingPunct="1"/>
            <a:endParaRPr lang="en-US" altLang="en-US" sz="1000" b="1" smtClean="0"/>
          </a:p>
          <a:p>
            <a:pPr eaLnBrk="1" hangingPunct="1"/>
            <a:endParaRPr lang="en-US" alt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388DA9C-9A23-43F1-BEC4-ED3C08330C9E}" type="slidenum">
              <a:rPr lang="en-US" altLang="en-US">
                <a:latin typeface="Times New Roman" pitchFamily="18" charset="0"/>
              </a:rPr>
              <a:pPr/>
              <a:t>22</a:t>
            </a:fld>
            <a:endParaRPr lang="en-US" altLang="en-US">
              <a:latin typeface="Times New Roman" pitchFamily="18"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During this stage, team members begin to work out their differences and now have more time and energy to spend on their work.   Thus they are able to start making significant progress.   </a:t>
            </a:r>
          </a:p>
          <a:p>
            <a:pPr eaLnBrk="1" hangingPunct="1"/>
            <a:endParaRPr lang="en-US" altLang="en-US" smtClean="0"/>
          </a:p>
          <a:p>
            <a:pPr eaLnBrk="1" hangingPunct="1"/>
            <a:r>
              <a:rPr lang="en-US" altLang="en-US" smtClean="0"/>
              <a:t>In the context of the computational science project, the students have probably found a mentor who is helping them and have narrowed  their project focus.  </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0BC1A0A-8803-4040-BD8C-F0A35B5F6A9F}" type="slidenum">
              <a:rPr lang="en-US" altLang="en-US">
                <a:latin typeface="Times New Roman" pitchFamily="18" charset="0"/>
              </a:rPr>
              <a:pPr/>
              <a:t>23</a:t>
            </a:fld>
            <a:endParaRPr lang="en-US" altLang="en-US">
              <a:latin typeface="Times New Roman"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During this stage, you should encourage team members to:	</a:t>
            </a:r>
          </a:p>
          <a:p>
            <a:pPr eaLnBrk="1" hangingPunct="1">
              <a:buFontTx/>
              <a:buChar char="•"/>
            </a:pPr>
            <a:r>
              <a:rPr lang="en-US" altLang="en-US" smtClean="0"/>
              <a:t>do detailed planning</a:t>
            </a:r>
          </a:p>
          <a:p>
            <a:pPr eaLnBrk="1" hangingPunct="1">
              <a:buFontTx/>
              <a:buChar char="•"/>
            </a:pPr>
            <a:r>
              <a:rPr lang="en-US" altLang="en-US" smtClean="0"/>
              <a:t>develop criteria for completion of goals</a:t>
            </a:r>
          </a:p>
          <a:p>
            <a:pPr eaLnBrk="1" hangingPunct="1">
              <a:buFontTx/>
              <a:buChar char="•"/>
            </a:pPr>
            <a:r>
              <a:rPr lang="en-US" altLang="en-US" smtClean="0"/>
              <a:t>build on positive norms and change unhealthy norms</a:t>
            </a:r>
          </a:p>
          <a:p>
            <a:pPr eaLnBrk="1" hangingPunct="1">
              <a:buFontTx/>
              <a:buChar char="•"/>
            </a:pPr>
            <a:r>
              <a:rPr lang="en-US" altLang="en-US" smtClean="0"/>
              <a:t>encourage continued team spirit</a:t>
            </a:r>
          </a:p>
          <a:p>
            <a:pPr eaLnBrk="1" hangingPunct="1"/>
            <a:r>
              <a:rPr lang="en-US" altLang="en-US" smtClean="0"/>
              <a:t>Now that the team is working well, it is important for team members to learn to communicate with each other including how to constructively criticize when necessary.</a:t>
            </a:r>
          </a:p>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592F19-FC85-4857-BF63-B0D85D5EF7CB}" type="slidenum">
              <a:rPr lang="en-US" altLang="en-US">
                <a:latin typeface="Times New Roman" pitchFamily="18" charset="0"/>
              </a:rPr>
              <a:pPr/>
              <a:t>24</a:t>
            </a:fld>
            <a:endParaRPr lang="en-US" altLang="en-US">
              <a:latin typeface="Times New Roman" pitchFamily="18"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buFontTx/>
              <a:buChar char="•"/>
            </a:pPr>
            <a:r>
              <a:rPr lang="en-US" altLang="en-US" smtClean="0"/>
              <a:t>Be descriptive -- relate what you saw or heard the other person do. Give specific recent examples</a:t>
            </a:r>
          </a:p>
          <a:p>
            <a:pPr eaLnBrk="1" hangingPunct="1">
              <a:buFontTx/>
              <a:buChar char="•"/>
            </a:pPr>
            <a:r>
              <a:rPr lang="en-US" altLang="en-US" smtClean="0"/>
              <a:t>Don’t use labels -- Be specific and unambiguous.  Don’t use words like immature, unprofessional, irresponsible which are labels attached to behavior. For example, say “ You missed the deadline we had agreed to meet rather than, “You’re being irresponsible and I want to know what you are going to do about it.</a:t>
            </a:r>
          </a:p>
          <a:p>
            <a:pPr eaLnBrk="1" hangingPunct="1">
              <a:buFontTx/>
              <a:buChar char="•"/>
            </a:pPr>
            <a:r>
              <a:rPr lang="en-US" altLang="en-US" smtClean="0"/>
              <a:t>Don’t exaggerate.  Be exact. To say, “You’re always late for deadlines” is probably untrue and unfair.  It invites the receiver to argue with exaggeration rather than respond to real issue</a:t>
            </a:r>
          </a:p>
          <a:p>
            <a:pPr eaLnBrk="1" hangingPunct="1">
              <a:buFontTx/>
              <a:buChar char="•"/>
            </a:pPr>
            <a:r>
              <a:rPr lang="en-US" altLang="en-US" smtClean="0"/>
              <a:t>Don’t be judgmental. Don’t use words like good, better, bad, worst or should which place you in the role of controlling parent.  This invites the receiver to respond as a child.</a:t>
            </a:r>
          </a:p>
          <a:p>
            <a:pPr eaLnBrk="1" hangingPunct="1">
              <a:buFontTx/>
              <a:buChar char="•"/>
            </a:pPr>
            <a:r>
              <a:rPr lang="en-US" altLang="en-US" smtClean="0"/>
              <a:t>Speak for yourself.  Don’t refer to absent, anonymous people.  Avoid references like “A lot of people here don’t like it when you…” Encourage others to speak for themselves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85DCE26-501B-4601-B082-9CA9074A5F70}" type="slidenum">
              <a:rPr lang="en-US" altLang="en-US">
                <a:latin typeface="Times New Roman" pitchFamily="18" charset="0"/>
              </a:rPr>
              <a:pPr/>
              <a:t>25</a:t>
            </a:fld>
            <a:endParaRPr lang="en-US" altLang="en-US">
              <a:latin typeface="Times New Roman" pitchFamily="18" charset="0"/>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smtClean="0"/>
              <a:t>Talk first about yourself, not about the other person.  Use a statement with with “I” as the subject not “you”. People are more likely to remain open to your message when an “I” statement is used.</a:t>
            </a:r>
          </a:p>
          <a:p>
            <a:pPr eaLnBrk="1" hangingPunct="1">
              <a:buFontTx/>
              <a:buChar char="•"/>
            </a:pPr>
            <a:r>
              <a:rPr lang="en-US" altLang="en-US" smtClean="0"/>
              <a:t>Phrase the issue as a statement, not a question.  “I” statements allows the receiver to see what effect the behavior had on you.</a:t>
            </a:r>
          </a:p>
          <a:p>
            <a:pPr eaLnBrk="1" hangingPunct="1">
              <a:buFontTx/>
              <a:buChar char="•"/>
            </a:pPr>
            <a:r>
              <a:rPr lang="en-US" altLang="en-US" smtClean="0"/>
              <a:t>Restrict your feedback.  Don’t present your opinions as facts.</a:t>
            </a:r>
          </a:p>
          <a:p>
            <a:pPr eaLnBrk="1" hangingPunct="1">
              <a:buFontTx/>
              <a:buChar char="•"/>
            </a:pPr>
            <a:r>
              <a:rPr lang="en-US" altLang="en-US" smtClean="0"/>
              <a:t>Help people hear and receive positive feedback.  Many people fell awkward when told good things about themselves.  It may be important to reinforce the positive feedback and help the person hear it, acknowledge it and accept it.</a:t>
            </a:r>
          </a:p>
          <a:p>
            <a:pPr eaLnBrk="1" hangingPunct="1">
              <a:buFontTx/>
              <a:buChar char="•"/>
            </a:pPr>
            <a:endParaRPr lang="en-US" altLang="en-US" smtClean="0"/>
          </a:p>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DA9DBEA-3058-4BDE-8889-D822D6B23773}" type="slidenum">
              <a:rPr lang="en-US" altLang="en-US">
                <a:latin typeface="Times New Roman" pitchFamily="18" charset="0"/>
              </a:rPr>
              <a:pPr/>
              <a:t>26</a:t>
            </a:fld>
            <a:endParaRPr lang="en-US" altLang="en-US">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buFontTx/>
              <a:buChar char="•"/>
            </a:pPr>
            <a:r>
              <a:rPr lang="en-US" altLang="en-US" smtClean="0"/>
              <a:t>Listen carefully.  Don’t interrupt. Don’t discourage the feedback-giver. </a:t>
            </a:r>
          </a:p>
          <a:p>
            <a:pPr eaLnBrk="1" hangingPunct="1">
              <a:buFontTx/>
              <a:buChar char="•"/>
            </a:pPr>
            <a:r>
              <a:rPr lang="en-US" altLang="en-US" smtClean="0"/>
              <a:t>Ask questions for clarity.  You have the right to receive clear feedback.   Ask for specific examples.</a:t>
            </a:r>
          </a:p>
          <a:p>
            <a:pPr eaLnBrk="1" hangingPunct="1">
              <a:buFontTx/>
              <a:buChar char="•"/>
            </a:pPr>
            <a:r>
              <a:rPr lang="en-US" altLang="en-US" smtClean="0"/>
              <a:t>Acknowledge the feedback.  Paraphrase the message in your own words to let the person know what you have heard and understood what was said.</a:t>
            </a:r>
          </a:p>
          <a:p>
            <a:pPr eaLnBrk="1" hangingPunct="1">
              <a:buFontTx/>
              <a:buChar char="•"/>
            </a:pPr>
            <a:r>
              <a:rPr lang="en-US" altLang="en-US" smtClean="0"/>
              <a:t>Acknowledge the valid points.  Agree with what is true.  Agree with what is possible. Acknowledge the other person’s point of view and try to understand their reaction. Agreeing with what’s true or possible doesn’t mean you agree to change your behavior or mean agreeing with any value judgment about you. You can agree that your reports are late with out thereby agreeing that your are irresponsible</a:t>
            </a:r>
          </a:p>
          <a:p>
            <a:pPr eaLnBrk="1" hangingPunct="1">
              <a:buFontTx/>
              <a:buChar char="•"/>
            </a:pPr>
            <a:r>
              <a:rPr lang="en-US" altLang="en-US" smtClean="0"/>
              <a:t>Take time to sort out what you heard.  You may need time for sorting out or checking with others before responding to feedback. It is reasonable to ask the feedback-giver for time to think about what was said and how you feel about it.  Don’t use this time as an excuse to avoid the issue. </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2983B88-E224-47F9-9D2C-633F8746D6DE}" type="slidenum">
              <a:rPr lang="en-US" altLang="en-US">
                <a:latin typeface="Times New Roman" pitchFamily="18" charset="0"/>
              </a:rPr>
              <a:pPr/>
              <a:t>5</a:t>
            </a:fld>
            <a:endParaRPr lang="en-US" altLang="en-US">
              <a:latin typeface="Times New Roman" pitchFamily="18"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According to Bob Mendonsa and Associates’ web page </a:t>
            </a:r>
          </a:p>
          <a:p>
            <a:pPr eaLnBrk="1" hangingPunct="1"/>
            <a:r>
              <a:rPr lang="en-US" altLang="en-US" smtClean="0"/>
              <a:t>http://www. trainingplus.com on Team building :</a:t>
            </a:r>
          </a:p>
          <a:p>
            <a:pPr eaLnBrk="1" hangingPunct="1">
              <a:buFontTx/>
              <a:buChar char="•"/>
            </a:pPr>
            <a:r>
              <a:rPr lang="en-US" altLang="en-US" smtClean="0"/>
              <a:t>  Team Building is a process and not an event.</a:t>
            </a:r>
          </a:p>
          <a:p>
            <a:pPr eaLnBrk="1" hangingPunct="1">
              <a:buFontTx/>
              <a:buChar char="•"/>
            </a:pPr>
            <a:r>
              <a:rPr lang="en-US" altLang="en-US" smtClean="0"/>
              <a:t>  Team Building is about both willingness and ability.  Sometimes teams problems occur because team members lack important skills.  Sometimes there are trust issues. </a:t>
            </a:r>
          </a:p>
          <a:p>
            <a:pPr eaLnBrk="1" hangingPunct="1">
              <a:buFontTx/>
              <a:buChar char="•"/>
            </a:pPr>
            <a:r>
              <a:rPr lang="en-US" altLang="en-US" smtClean="0"/>
              <a:t>  Team Building must address individual and group issues.  People do not “disappear” when they choose to belong to a group. Any team building effort must address the strengths and development needs of individual team members that impact the group as a whole. </a:t>
            </a:r>
          </a:p>
          <a:p>
            <a:pPr eaLnBrk="1" hangingPunct="1">
              <a:buFontTx/>
              <a:buChar char="•"/>
            </a:pPr>
            <a:endParaRPr lang="en-US" altLang="en-US" smtClean="0"/>
          </a:p>
          <a:p>
            <a:pPr eaLnBrk="1" hangingPunct="1"/>
            <a:r>
              <a:rPr lang="en-US" altLang="en-US" smtClean="0"/>
              <a:t>Of course the corollary is true and groups or teams fail when they:</a:t>
            </a:r>
          </a:p>
          <a:p>
            <a:pPr eaLnBrk="1" hangingPunct="1">
              <a:buFontTx/>
              <a:buChar char="•"/>
            </a:pPr>
            <a:r>
              <a:rPr lang="en-US" altLang="en-US" smtClean="0"/>
              <a:t>Think differently</a:t>
            </a:r>
          </a:p>
          <a:p>
            <a:pPr eaLnBrk="1" hangingPunct="1">
              <a:buFontTx/>
              <a:buChar char="•"/>
            </a:pPr>
            <a:r>
              <a:rPr lang="en-US" altLang="en-US" smtClean="0"/>
              <a:t>Have poor leadership</a:t>
            </a:r>
          </a:p>
          <a:p>
            <a:pPr eaLnBrk="1" hangingPunct="1">
              <a:buFontTx/>
              <a:buChar char="•"/>
            </a:pPr>
            <a:r>
              <a:rPr lang="en-US" altLang="en-US" smtClean="0"/>
              <a:t>Have communications difficulties</a:t>
            </a:r>
          </a:p>
          <a:p>
            <a:pPr eaLnBrk="1" hangingPunct="1">
              <a:buFontTx/>
              <a:buChar char="•"/>
            </a:pPr>
            <a:r>
              <a:rPr lang="en-US" altLang="en-US" smtClean="0"/>
              <a:t>Have competition between members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8361835-394D-4544-894B-1F5EDB771CDD}" type="slidenum">
              <a:rPr lang="en-US" altLang="en-US">
                <a:latin typeface="Times New Roman" pitchFamily="18" charset="0"/>
              </a:rPr>
              <a:pPr/>
              <a:t>27</a:t>
            </a:fld>
            <a:endParaRPr lang="en-US" altLang="en-US">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During the performing stage, the team is now an effective and cohesive unit.  As a team, the emphasize quality work; utilize each member’s talents; meet deadlines; and continue to work on team commitment.</a:t>
            </a:r>
          </a:p>
          <a:p>
            <a:pPr eaLnBrk="1" hangingPunct="1"/>
            <a:endParaRPr lang="en-US" altLang="en-US" smtClean="0"/>
          </a:p>
          <a:p>
            <a:pPr eaLnBrk="1" hangingPunct="1"/>
            <a:r>
              <a:rPr lang="en-US" altLang="en-US" smtClean="0"/>
              <a:t>Examples of the results of good team work can be seen on the Video tapes and CDs from the National Expos.   The presentation itself is an example of team work.</a:t>
            </a:r>
          </a:p>
          <a:p>
            <a:pPr eaLnBrk="1" hangingPunct="1"/>
            <a:endParaRPr lang="en-US" altLang="en-US" smtClean="0"/>
          </a:p>
          <a:p>
            <a:pPr eaLnBrk="1" hangingPunct="1"/>
            <a:r>
              <a:rPr lang="en-US" altLang="en-US" smtClean="0"/>
              <a:t>The duration and intensity of these stages vary from team to team. Sometimes Stage 4 is achieved in a meeting or two; other times it takes months.  Understanding the stages of growth will keep you from overreacting to normal problems and setting unrealistic expectations.  Don’t panic.   With patience and effort the assembly of independent individuals will grow into a team.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7D7684-24C1-4989-A72D-45A72F55293C}" type="slidenum">
              <a:rPr lang="en-US" altLang="en-US">
                <a:latin typeface="Times New Roman" pitchFamily="18" charset="0"/>
              </a:rPr>
              <a:pPr/>
              <a:t>28</a:t>
            </a:fld>
            <a:endParaRPr lang="en-US" altLang="en-US">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To summarize, even though these points are addressing teams in the workplace, they are applicable in the classroom setting.  They can also form part of the rubric to evaluate the team’s performance.</a:t>
            </a:r>
          </a:p>
          <a:p>
            <a:pPr eaLnBrk="1" hangingPunct="1">
              <a:buFontTx/>
              <a:buChar char="•"/>
            </a:pPr>
            <a:r>
              <a:rPr lang="en-US" altLang="en-US" smtClean="0"/>
              <a:t>Clarity in team goals:  has a clear vision and can progress steadily toward its goals.  </a:t>
            </a:r>
          </a:p>
          <a:p>
            <a:pPr eaLnBrk="1" hangingPunct="1">
              <a:buFontTx/>
              <a:buChar char="•"/>
            </a:pPr>
            <a:r>
              <a:rPr lang="en-US" altLang="en-US" smtClean="0"/>
              <a:t>A work plan:  helps team determine what advice, assistance, and other resources they need from teachers, mentors or research</a:t>
            </a:r>
          </a:p>
          <a:p>
            <a:pPr eaLnBrk="1" hangingPunct="1">
              <a:buFontTx/>
              <a:buChar char="•"/>
            </a:pPr>
            <a:r>
              <a:rPr lang="en-US" altLang="en-US" smtClean="0"/>
              <a:t>Clearly defined role: Uses each member’s talents and involves everyone in team activities so no one feels left out.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DACCA1-4DDD-491E-942E-45F3F06F8C39}" type="slidenum">
              <a:rPr lang="en-US" altLang="en-US">
                <a:latin typeface="Times New Roman" pitchFamily="18" charset="0"/>
              </a:rPr>
              <a:pPr/>
              <a:t>29</a:t>
            </a:fld>
            <a:endParaRPr lang="en-US" altLang="en-US">
              <a:latin typeface="Times New Roman" pitchFamily="18" charset="0"/>
            </a:endParaRPr>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smtClean="0"/>
              <a:t>Clear communication:  Speak with clarity and be succinct.  Listen actively; explore rather than debate each speaker’s ideas.  Avoid interrupting.</a:t>
            </a:r>
          </a:p>
          <a:p>
            <a:pPr eaLnBrk="1" hangingPunct="1">
              <a:buFontTx/>
              <a:buChar char="•"/>
            </a:pPr>
            <a:r>
              <a:rPr lang="en-US" altLang="en-US" smtClean="0"/>
              <a:t>Beneficial team behaviors:  Should encourage all members to use the skills and practices that make discussions and meetings more effective; suggest procedures for meeting goals, clarify or elaborate on ideas; keep the discussion from digressing</a:t>
            </a:r>
          </a:p>
          <a:p>
            <a:pPr eaLnBrk="1" hangingPunct="1">
              <a:buFontTx/>
              <a:buChar char="•"/>
            </a:pPr>
            <a:r>
              <a:rPr lang="en-US" altLang="en-US" smtClean="0"/>
              <a:t>Well-defined decision procedures:  discuss how decisions will be made; use data as a basis of decisions; explore important issues by polling</a:t>
            </a:r>
          </a:p>
          <a:p>
            <a:pPr eaLnBrk="1" hangingPunct="1">
              <a:buFontTx/>
              <a:buChar char="•"/>
            </a:pPr>
            <a:r>
              <a:rPr lang="en-US" altLang="en-US" smtClean="0"/>
              <a:t>Balanced participation:  Everyone should participate in discussions and decisions, share commitment to the project’s success and contribute their talents</a:t>
            </a:r>
          </a:p>
          <a:p>
            <a:pPr eaLnBrk="1" hangingPunct="1">
              <a:buFontTx/>
              <a:buChar char="•"/>
            </a:pPr>
            <a:r>
              <a:rPr lang="en-US" altLang="en-US" smtClean="0"/>
              <a:t>Established ground rules:  Establish ground rules for what will and will not be tolerated in the team</a:t>
            </a:r>
          </a:p>
          <a:p>
            <a:pPr eaLnBrk="1" hangingPunct="1">
              <a:buFontTx/>
              <a:buChar char="•"/>
            </a:pPr>
            <a:r>
              <a:rPr lang="en-US" altLang="en-US" smtClean="0"/>
              <a:t>Awareness of group process:  Be sensitive to nonverbal communication; be aware of the group process and how the team works together</a:t>
            </a:r>
          </a:p>
          <a:p>
            <a:pPr eaLnBrk="1" hangingPunct="1">
              <a:buFontTx/>
              <a:buChar char="•"/>
            </a:pPr>
            <a:r>
              <a:rPr lang="en-US" altLang="en-US" smtClean="0"/>
              <a:t>Use the scientific approach:  Of course this is the underlying assumption in a project development, but in team building it helps members avoid team problems and disagreements.  Opinions must be supported by data</a:t>
            </a:r>
          </a:p>
          <a:p>
            <a:pPr eaLnBrk="1" hangingPunct="1">
              <a:buFontTx/>
              <a:buChar cha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B5F86B-0A23-43F8-9CF3-19C942F341CF}" type="slidenum">
              <a:rPr lang="en-US" altLang="en-US">
                <a:latin typeface="Times New Roman" pitchFamily="18" charset="0"/>
              </a:rPr>
              <a:pPr/>
              <a:t>8</a:t>
            </a:fld>
            <a:endParaRPr lang="en-US" altLang="en-US">
              <a:latin typeface="Times New Roman" pitchFamily="18"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As the team matures, members gradually learn to cope with each other and the pressures that they face.  As a result, the team goes through the fairly predictable stages noted on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E8A8BB5-12FA-4DDF-87E8-FE88B21F607F}" type="slidenum">
              <a:rPr lang="en-US" altLang="en-US">
                <a:latin typeface="Times New Roman" pitchFamily="18" charset="0"/>
              </a:rPr>
              <a:pPr/>
              <a:t>9</a:t>
            </a:fld>
            <a:endParaRPr lang="en-US" altLang="en-US">
              <a:latin typeface="Times New Roman" pitchFamily="18"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To help the students adapt to their team, it might be wise to have them to simple activities to build trust and establish communication between the members.  However, in the context of the computational science project many of the forming actions are undertaken as the team determines what their project topic will be and narrows the focus to reach their project goal.  Teachers can help students as they "form" their teams by making sure that they understand the process they will go through to get their topic.</a:t>
            </a:r>
          </a:p>
          <a:p>
            <a:pPr eaLnBrk="1" hangingPunct="1"/>
            <a:endParaRPr lang="en-US" altLang="en-US" smtClean="0"/>
          </a:p>
          <a:p>
            <a:pPr eaLnBrk="1" hangingPunct="1"/>
            <a:r>
              <a:rPr lang="en-US" altLang="en-US" smtClean="0"/>
              <a:t> You may want to include some activities to illustrate trust and/or communication skills in a team.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6610EC-0EE2-4221-A942-4ACE3081D7BA}" type="slidenum">
              <a:rPr lang="en-US" altLang="en-US">
                <a:latin typeface="Times New Roman" pitchFamily="18" charset="0"/>
              </a:rPr>
              <a:pPr/>
              <a:t>12</a:t>
            </a:fld>
            <a:endParaRPr lang="en-US" altLang="en-US">
              <a:latin typeface="Times New Roman" pitchFamily="18"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xfrm>
            <a:off x="685800" y="4343400"/>
            <a:ext cx="5410200" cy="4572000"/>
          </a:xfrm>
          <a:noFill/>
        </p:spPr>
        <p:txBody>
          <a:bodyPr/>
          <a:lstStyle/>
          <a:p>
            <a:pPr eaLnBrk="1" hangingPunct="1"/>
            <a:r>
              <a:rPr lang="en-US" altLang="en-US" sz="1000" smtClean="0"/>
              <a:t>Team members need to understand and appreciate  the other individuals or personality types in their group.</a:t>
            </a:r>
          </a:p>
          <a:p>
            <a:pPr eaLnBrk="1" hangingPunct="1"/>
            <a:r>
              <a:rPr lang="en-US" altLang="en-US" sz="1000" smtClean="0"/>
              <a:t>History of “type”</a:t>
            </a:r>
          </a:p>
          <a:p>
            <a:pPr eaLnBrk="1" hangingPunct="1"/>
            <a:r>
              <a:rPr lang="en-US" altLang="en-US" sz="1000" smtClean="0"/>
              <a:t>In 1921, Carl Jung a psychoanalyst and disciple of Sigmund Freud realized that behavior that seemed unpredictable could be anticipated if one understood the underlying mental functions and attitudes people preferred and published his theory in a book called </a:t>
            </a:r>
            <a:r>
              <a:rPr lang="en-US" altLang="en-US" sz="1000" i="1" smtClean="0"/>
              <a:t>Psychological Types.</a:t>
            </a:r>
          </a:p>
          <a:p>
            <a:pPr eaLnBrk="1" hangingPunct="1"/>
            <a:r>
              <a:rPr lang="en-US" altLang="en-US" sz="1000" smtClean="0"/>
              <a:t>In 1923, Katharine Briggs read Jung’s book, adopted his model and interested her daughter Isabel Briggs Myers in the theory.  Myers and Briggs built on Jung’s work, expanded it and gave it a practical application.  They determined that there were four personality preference scales and 16 distinct personality types.  They developed and began giving their Myer-Briggs Type Indicator (MBTI) test instrument in the 1940s. The four scales are listed on the slide and the definitions of each end of a dimension is:</a:t>
            </a:r>
          </a:p>
          <a:p>
            <a:pPr eaLnBrk="1" hangingPunct="1"/>
            <a:r>
              <a:rPr lang="en-US" altLang="en-US" sz="1000" smtClean="0"/>
              <a:t>Extraverts – focus their attention and energy  on the world outside of themselves; need to experience the world to understand it.</a:t>
            </a:r>
          </a:p>
          <a:p>
            <a:pPr eaLnBrk="1" hangingPunct="1"/>
            <a:r>
              <a:rPr lang="en-US" altLang="en-US" sz="1000" smtClean="0"/>
              <a:t>Introverts – focus their attention and energy on the world inside of themselves; need to understand world before experiencing it.</a:t>
            </a:r>
          </a:p>
          <a:p>
            <a:pPr eaLnBrk="1" hangingPunct="1"/>
            <a:r>
              <a:rPr lang="en-US" altLang="en-US" sz="1000" smtClean="0"/>
              <a:t>Sensors – Concentrate on what can be seen, heard, felt, smelled and tasted; focus on what is real and concrete</a:t>
            </a:r>
          </a:p>
          <a:p>
            <a:pPr eaLnBrk="1" hangingPunct="1"/>
            <a:r>
              <a:rPr lang="en-US" altLang="en-US" sz="1000" smtClean="0"/>
              <a:t>iNtuitives – interested in meanings, relationships, and possibilities based on facts; focus on implications and inferences</a:t>
            </a:r>
          </a:p>
          <a:p>
            <a:pPr eaLnBrk="1" hangingPunct="1"/>
            <a:r>
              <a:rPr lang="en-US" altLang="en-US" sz="1000" smtClean="0"/>
              <a:t>Thinkers – prefer decisions that make sense logically; make decisions by analyzing and weighing the evidence</a:t>
            </a:r>
          </a:p>
          <a:p>
            <a:pPr eaLnBrk="1" hangingPunct="1"/>
            <a:r>
              <a:rPr lang="en-US" altLang="en-US" sz="1000" smtClean="0"/>
              <a:t>Feelers – make decisions on how much they care or what they feel is right; view themselves as empathetic and compassionate</a:t>
            </a:r>
          </a:p>
          <a:p>
            <a:pPr eaLnBrk="1" hangingPunct="1"/>
            <a:r>
              <a:rPr lang="en-US" altLang="en-US" sz="1000" smtClean="0"/>
              <a:t>Judgers – seek to regulate and control life; like to have issues resolved</a:t>
            </a:r>
          </a:p>
          <a:p>
            <a:pPr eaLnBrk="1" hangingPunct="1"/>
            <a:r>
              <a:rPr lang="en-US" altLang="en-US" sz="1000" smtClean="0"/>
              <a:t>Perceivers – seek to understand life rather than controlling it; like to stay open to all kinds of possibilities.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B1D6774-B5DF-4375-80D4-BF0B4E7980CB}" type="slidenum">
              <a:rPr lang="en-US" altLang="en-US">
                <a:latin typeface="Times New Roman" pitchFamily="18" charset="0"/>
              </a:rPr>
              <a:pPr/>
              <a:t>13</a:t>
            </a:fld>
            <a:endParaRPr lang="en-US" altLang="en-US">
              <a:latin typeface="Times New Roman" pitchFamily="18"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To be an effective team member:</a:t>
            </a:r>
          </a:p>
          <a:p>
            <a:pPr eaLnBrk="1" hangingPunct="1"/>
            <a:r>
              <a:rPr lang="en-US" altLang="en-US" smtClean="0"/>
              <a:t>Extraverts should </a:t>
            </a:r>
          </a:p>
          <a:p>
            <a:pPr eaLnBrk="1" hangingPunct="1">
              <a:buFontTx/>
              <a:buChar char="•"/>
            </a:pPr>
            <a:r>
              <a:rPr lang="en-US" altLang="en-US" smtClean="0"/>
              <a:t>Be prepared to stop before you fall into redundancy and overkill</a:t>
            </a:r>
          </a:p>
          <a:p>
            <a:pPr eaLnBrk="1" hangingPunct="1">
              <a:buFontTx/>
              <a:buChar char="•"/>
            </a:pPr>
            <a:r>
              <a:rPr lang="en-US" altLang="en-US" smtClean="0"/>
              <a:t>Control your tendency to speak</a:t>
            </a:r>
          </a:p>
          <a:p>
            <a:pPr eaLnBrk="1" hangingPunct="1">
              <a:buFontTx/>
              <a:buChar char="•"/>
            </a:pPr>
            <a:r>
              <a:rPr lang="en-US" altLang="en-US" smtClean="0"/>
              <a:t>Make a special effort to listen carefully, avoid interrupting</a:t>
            </a:r>
          </a:p>
          <a:p>
            <a:pPr eaLnBrk="1" hangingPunct="1">
              <a:buFontTx/>
              <a:buChar char="•"/>
            </a:pPr>
            <a:r>
              <a:rPr lang="en-US" altLang="en-US" smtClean="0"/>
              <a:t>Stop, Look and Listen</a:t>
            </a:r>
          </a:p>
          <a:p>
            <a:pPr eaLnBrk="1" hangingPunct="1"/>
            <a:r>
              <a:rPr lang="en-US" altLang="en-US" smtClean="0"/>
              <a:t>Introverts:</a:t>
            </a:r>
          </a:p>
          <a:p>
            <a:pPr eaLnBrk="1" hangingPunct="1">
              <a:buFontTx/>
              <a:buChar char="•"/>
            </a:pPr>
            <a:r>
              <a:rPr lang="en-US" altLang="en-US" smtClean="0"/>
              <a:t>Share more quickly and spontaneously thoughts and ideas</a:t>
            </a:r>
          </a:p>
          <a:p>
            <a:pPr eaLnBrk="1" hangingPunct="1">
              <a:buFontTx/>
              <a:buChar char="•"/>
            </a:pPr>
            <a:r>
              <a:rPr lang="en-US" altLang="en-US" smtClean="0"/>
              <a:t>Rule out nothing as being too trivial and meaningless</a:t>
            </a:r>
          </a:p>
          <a:p>
            <a:pPr eaLnBrk="1" hangingPunct="1">
              <a:buFontTx/>
              <a:buChar char="•"/>
            </a:pPr>
            <a:r>
              <a:rPr lang="en-US" altLang="en-US" smtClean="0"/>
              <a:t>Don’t hold others to the first words out of their mouths.  Push for meaning and clarity</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3752506-601F-443F-86FD-918AF08289AC}" type="slidenum">
              <a:rPr lang="en-US" altLang="en-US">
                <a:latin typeface="Times New Roman" pitchFamily="18" charset="0"/>
              </a:rPr>
              <a:pPr/>
              <a:t>14</a:t>
            </a:fld>
            <a:endParaRPr lang="en-US" altLang="en-US">
              <a:latin typeface="Times New Roman" pitchFamily="18"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To be an effective team member:</a:t>
            </a:r>
          </a:p>
          <a:p>
            <a:pPr eaLnBrk="1" hangingPunct="1"/>
            <a:r>
              <a:rPr lang="en-US" altLang="en-US" smtClean="0"/>
              <a:t>iNtuitive’s should:</a:t>
            </a:r>
          </a:p>
          <a:p>
            <a:pPr eaLnBrk="1" hangingPunct="1">
              <a:buFontTx/>
              <a:buChar char="•"/>
            </a:pPr>
            <a:r>
              <a:rPr lang="en-US" altLang="en-US" smtClean="0"/>
              <a:t>Use your imagination to show others  </a:t>
            </a:r>
          </a:p>
          <a:p>
            <a:pPr eaLnBrk="1" hangingPunct="1">
              <a:buFontTx/>
              <a:buChar char="•"/>
            </a:pPr>
            <a:r>
              <a:rPr lang="en-US" altLang="en-US" smtClean="0"/>
              <a:t>Keep as many alternatives on the table as possible</a:t>
            </a:r>
          </a:p>
          <a:p>
            <a:pPr eaLnBrk="1" hangingPunct="1">
              <a:buFontTx/>
              <a:buChar char="•"/>
            </a:pPr>
            <a:r>
              <a:rPr lang="en-US" altLang="en-US" smtClean="0"/>
              <a:t>Don’t let facts stifle your creativity</a:t>
            </a:r>
          </a:p>
          <a:p>
            <a:pPr eaLnBrk="1" hangingPunct="1"/>
            <a:endParaRPr lang="en-US" altLang="en-US" smtClean="0"/>
          </a:p>
          <a:p>
            <a:pPr eaLnBrk="1" hangingPunct="1"/>
            <a:r>
              <a:rPr lang="en-US" altLang="en-US" smtClean="0"/>
              <a:t>Sensor’s should:</a:t>
            </a:r>
          </a:p>
          <a:p>
            <a:pPr eaLnBrk="1" hangingPunct="1">
              <a:buFontTx/>
              <a:buChar char="•"/>
            </a:pPr>
            <a:r>
              <a:rPr lang="en-US" altLang="en-US" smtClean="0"/>
              <a:t>Express the problem in real, tangible and specific terms.</a:t>
            </a:r>
          </a:p>
          <a:p>
            <a:pPr eaLnBrk="1" hangingPunct="1">
              <a:buFontTx/>
              <a:buChar char="•"/>
            </a:pPr>
            <a:r>
              <a:rPr lang="en-US" altLang="en-US" smtClean="0"/>
              <a:t>Demand that terms be defined and described accurately  and quoted facts are real</a:t>
            </a:r>
          </a:p>
          <a:p>
            <a:pPr eaLnBrk="1" hangingPunct="1">
              <a:buFontTx/>
              <a:buChar char="•"/>
            </a:pPr>
            <a:r>
              <a:rPr lang="en-US" altLang="en-US" smtClean="0"/>
              <a:t>Continue to push for common sense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D38224-D50A-4E7F-9117-A998B6224112}" type="slidenum">
              <a:rPr lang="en-US" altLang="en-US">
                <a:latin typeface="Times New Roman" pitchFamily="18" charset="0"/>
              </a:rPr>
              <a:pPr/>
              <a:t>15</a:t>
            </a:fld>
            <a:endParaRPr lang="en-US" altLang="en-US">
              <a:latin typeface="Times New Roman" pitchFamily="18"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t>In order to be an effective team member:</a:t>
            </a:r>
          </a:p>
          <a:p>
            <a:pPr eaLnBrk="1" hangingPunct="1"/>
            <a:r>
              <a:rPr lang="en-US" altLang="en-US" smtClean="0"/>
              <a:t>Thinker’s should:</a:t>
            </a:r>
          </a:p>
          <a:p>
            <a:pPr eaLnBrk="1" hangingPunct="1">
              <a:buFontTx/>
              <a:buChar char="•"/>
            </a:pPr>
            <a:r>
              <a:rPr lang="en-US" altLang="en-US" smtClean="0"/>
              <a:t>Help others sort out where and when they become too attached to the problem.</a:t>
            </a:r>
          </a:p>
          <a:p>
            <a:pPr eaLnBrk="1" hangingPunct="1">
              <a:buFontTx/>
              <a:buChar char="•"/>
            </a:pPr>
            <a:r>
              <a:rPr lang="en-US" altLang="en-US" smtClean="0"/>
              <a:t>Continue to push for precision. Redefine and rephrase the idea</a:t>
            </a:r>
          </a:p>
          <a:p>
            <a:pPr eaLnBrk="1" hangingPunct="1"/>
            <a:r>
              <a:rPr lang="en-US" altLang="en-US" smtClean="0"/>
              <a:t>Feeler’s should:</a:t>
            </a:r>
          </a:p>
          <a:p>
            <a:pPr eaLnBrk="1" hangingPunct="1">
              <a:buFontTx/>
              <a:buChar char="•"/>
            </a:pPr>
            <a:r>
              <a:rPr lang="en-US" altLang="en-US" smtClean="0"/>
              <a:t>Admit when your personal values are clouding an issue</a:t>
            </a:r>
          </a:p>
          <a:p>
            <a:pPr eaLnBrk="1" hangingPunct="1">
              <a:buFontTx/>
              <a:buChar char="•"/>
            </a:pPr>
            <a:r>
              <a:rPr lang="en-US" altLang="en-US" smtClean="0"/>
              <a:t>Make sure everyone gets a chance to speak, is listened to and is affirmed in their ideas, but don’t overemphasize harmony.</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EFB9A14-419D-41F2-8506-4ADEA40DCD29}" type="slidenum">
              <a:rPr lang="en-US" altLang="en-US">
                <a:latin typeface="Times New Roman" pitchFamily="18" charset="0"/>
              </a:rPr>
              <a:pPr/>
              <a:t>16</a:t>
            </a:fld>
            <a:endParaRPr lang="en-US" altLang="en-US">
              <a:latin typeface="Times New Roman"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t>To be an effective team member:</a:t>
            </a:r>
          </a:p>
          <a:p>
            <a:pPr eaLnBrk="1" hangingPunct="1"/>
            <a:r>
              <a:rPr lang="en-US" altLang="en-US" smtClean="0"/>
              <a:t>Judger’s should:</a:t>
            </a:r>
          </a:p>
          <a:p>
            <a:pPr eaLnBrk="1" hangingPunct="1">
              <a:buFontTx/>
              <a:buChar char="•"/>
            </a:pPr>
            <a:r>
              <a:rPr lang="en-US" altLang="en-US" smtClean="0"/>
              <a:t>Keep the process or task oriented</a:t>
            </a:r>
          </a:p>
          <a:p>
            <a:pPr eaLnBrk="1" hangingPunct="1">
              <a:buFontTx/>
              <a:buChar char="•"/>
            </a:pPr>
            <a:r>
              <a:rPr lang="en-US" altLang="en-US" smtClean="0"/>
              <a:t>Help bring definition to the process</a:t>
            </a:r>
          </a:p>
          <a:p>
            <a:pPr eaLnBrk="1" hangingPunct="1">
              <a:buFontTx/>
              <a:buChar char="•"/>
            </a:pPr>
            <a:r>
              <a:rPr lang="en-US" altLang="en-US" smtClean="0"/>
              <a:t>Make sure that the goals are turned into action</a:t>
            </a:r>
          </a:p>
          <a:p>
            <a:pPr eaLnBrk="1" hangingPunct="1"/>
            <a:endParaRPr lang="en-US" altLang="en-US" smtClean="0"/>
          </a:p>
          <a:p>
            <a:pPr eaLnBrk="1" hangingPunct="1"/>
            <a:r>
              <a:rPr lang="en-US" altLang="en-US" smtClean="0"/>
              <a:t>Perceiver’s should:</a:t>
            </a:r>
          </a:p>
          <a:p>
            <a:pPr eaLnBrk="1" hangingPunct="1">
              <a:buFontTx/>
              <a:buChar char="•"/>
            </a:pPr>
            <a:r>
              <a:rPr lang="en-US" altLang="en-US" smtClean="0"/>
              <a:t>Help keep everyone from going with the first solution</a:t>
            </a:r>
          </a:p>
          <a:p>
            <a:pPr eaLnBrk="1" hangingPunct="1">
              <a:buFontTx/>
              <a:buChar char="•"/>
            </a:pPr>
            <a:r>
              <a:rPr lang="en-US" altLang="en-US" smtClean="0"/>
              <a:t>Play the devil’s advocate</a:t>
            </a:r>
          </a:p>
          <a:p>
            <a:pPr eaLnBrk="1" hangingPunct="1">
              <a:buFontTx/>
              <a:buChar char="•"/>
            </a:pPr>
            <a:r>
              <a:rPr lang="en-US" altLang="en-US" smtClean="0"/>
              <a:t>Don’t keep offering new ideas once the group has defined a solution</a:t>
            </a:r>
          </a:p>
          <a:p>
            <a:pPr eaLnBrk="1" hangingPunct="1"/>
            <a:endParaRPr lang="en-US" alt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005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3006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1C600F74-35DF-43C5-82C7-6CF529670E2C}" type="slidenum">
              <a:rPr lang="en-US"/>
              <a:pPr>
                <a:defRPr/>
              </a:pPr>
              <a:t>‹#›</a:t>
            </a:fld>
            <a:endParaRPr lang="en-US"/>
          </a:p>
        </p:txBody>
      </p:sp>
    </p:spTree>
    <p:extLst>
      <p:ext uri="{BB962C8B-B14F-4D97-AF65-F5344CB8AC3E}">
        <p14:creationId xmlns:p14="http://schemas.microsoft.com/office/powerpoint/2010/main" val="63822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F7E2F78-2801-4F91-AF83-523CBCFCB8D8}" type="slidenum">
              <a:rPr lang="en-US"/>
              <a:pPr>
                <a:defRPr/>
              </a:pPr>
              <a:t>‹#›</a:t>
            </a:fld>
            <a:endParaRPr lang="en-US"/>
          </a:p>
        </p:txBody>
      </p:sp>
    </p:spTree>
    <p:extLst>
      <p:ext uri="{BB962C8B-B14F-4D97-AF65-F5344CB8AC3E}">
        <p14:creationId xmlns:p14="http://schemas.microsoft.com/office/powerpoint/2010/main" val="399050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E9D7B15-548B-4274-9ABB-E952E3B55638}" type="slidenum">
              <a:rPr lang="en-US"/>
              <a:pPr>
                <a:defRPr/>
              </a:pPr>
              <a:t>‹#›</a:t>
            </a:fld>
            <a:endParaRPr lang="en-US"/>
          </a:p>
        </p:txBody>
      </p:sp>
    </p:spTree>
    <p:extLst>
      <p:ext uri="{BB962C8B-B14F-4D97-AF65-F5344CB8AC3E}">
        <p14:creationId xmlns:p14="http://schemas.microsoft.com/office/powerpoint/2010/main" val="311920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BB29C5-7FBD-4574-8AD1-F5CAB9761371}" type="slidenum">
              <a:rPr lang="en-US"/>
              <a:pPr>
                <a:defRPr/>
              </a:pPr>
              <a:t>‹#›</a:t>
            </a:fld>
            <a:endParaRPr lang="en-US"/>
          </a:p>
        </p:txBody>
      </p:sp>
    </p:spTree>
    <p:extLst>
      <p:ext uri="{BB962C8B-B14F-4D97-AF65-F5344CB8AC3E}">
        <p14:creationId xmlns:p14="http://schemas.microsoft.com/office/powerpoint/2010/main" val="263009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20A57E1-8DF7-4CAC-86ED-057491C009F3}" type="slidenum">
              <a:rPr lang="en-US"/>
              <a:pPr>
                <a:defRPr/>
              </a:pPr>
              <a:t>‹#›</a:t>
            </a:fld>
            <a:endParaRPr lang="en-US"/>
          </a:p>
        </p:txBody>
      </p:sp>
    </p:spTree>
    <p:extLst>
      <p:ext uri="{BB962C8B-B14F-4D97-AF65-F5344CB8AC3E}">
        <p14:creationId xmlns:p14="http://schemas.microsoft.com/office/powerpoint/2010/main" val="426633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29CFDA0-D062-4969-B62B-020CE54477AB}" type="slidenum">
              <a:rPr lang="en-US"/>
              <a:pPr>
                <a:defRPr/>
              </a:pPr>
              <a:t>‹#›</a:t>
            </a:fld>
            <a:endParaRPr lang="en-US"/>
          </a:p>
        </p:txBody>
      </p:sp>
    </p:spTree>
    <p:extLst>
      <p:ext uri="{BB962C8B-B14F-4D97-AF65-F5344CB8AC3E}">
        <p14:creationId xmlns:p14="http://schemas.microsoft.com/office/powerpoint/2010/main" val="160955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3E37E36-DD1C-4616-87C3-F0D6AE303059}" type="slidenum">
              <a:rPr lang="en-US"/>
              <a:pPr>
                <a:defRPr/>
              </a:pPr>
              <a:t>‹#›</a:t>
            </a:fld>
            <a:endParaRPr lang="en-US"/>
          </a:p>
        </p:txBody>
      </p:sp>
    </p:spTree>
    <p:extLst>
      <p:ext uri="{BB962C8B-B14F-4D97-AF65-F5344CB8AC3E}">
        <p14:creationId xmlns:p14="http://schemas.microsoft.com/office/powerpoint/2010/main" val="161680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A648C2F-F13D-4C4A-AB0E-A8E7A5B3AAA7}" type="slidenum">
              <a:rPr lang="en-US"/>
              <a:pPr>
                <a:defRPr/>
              </a:pPr>
              <a:t>‹#›</a:t>
            </a:fld>
            <a:endParaRPr lang="en-US"/>
          </a:p>
        </p:txBody>
      </p:sp>
    </p:spTree>
    <p:extLst>
      <p:ext uri="{BB962C8B-B14F-4D97-AF65-F5344CB8AC3E}">
        <p14:creationId xmlns:p14="http://schemas.microsoft.com/office/powerpoint/2010/main" val="339462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AD2D62A-4B2B-478A-9FA9-DEC1760E0EC7}" type="slidenum">
              <a:rPr lang="en-US"/>
              <a:pPr>
                <a:defRPr/>
              </a:pPr>
              <a:t>‹#›</a:t>
            </a:fld>
            <a:endParaRPr lang="en-US"/>
          </a:p>
        </p:txBody>
      </p:sp>
    </p:spTree>
    <p:extLst>
      <p:ext uri="{BB962C8B-B14F-4D97-AF65-F5344CB8AC3E}">
        <p14:creationId xmlns:p14="http://schemas.microsoft.com/office/powerpoint/2010/main" val="211218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C469ACE-966C-445E-870B-B92220126619}" type="slidenum">
              <a:rPr lang="en-US"/>
              <a:pPr>
                <a:defRPr/>
              </a:pPr>
              <a:t>‹#›</a:t>
            </a:fld>
            <a:endParaRPr lang="en-US"/>
          </a:p>
        </p:txBody>
      </p:sp>
    </p:spTree>
    <p:extLst>
      <p:ext uri="{BB962C8B-B14F-4D97-AF65-F5344CB8AC3E}">
        <p14:creationId xmlns:p14="http://schemas.microsoft.com/office/powerpoint/2010/main" val="182731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998A87B-48FD-4856-9709-99966B7D8F76}" type="slidenum">
              <a:rPr lang="en-US"/>
              <a:pPr>
                <a:defRPr/>
              </a:pPr>
              <a:t>‹#›</a:t>
            </a:fld>
            <a:endParaRPr lang="en-US"/>
          </a:p>
        </p:txBody>
      </p:sp>
    </p:spTree>
    <p:extLst>
      <p:ext uri="{BB962C8B-B14F-4D97-AF65-F5344CB8AC3E}">
        <p14:creationId xmlns:p14="http://schemas.microsoft.com/office/powerpoint/2010/main" val="398013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35"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p>
        </p:txBody>
      </p:sp>
      <p:sp>
        <p:nvSpPr>
          <p:cNvPr id="129036"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p>
        </p:txBody>
      </p:sp>
      <p:sp>
        <p:nvSpPr>
          <p:cNvPr id="129037"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60B02D8B-078F-4135-B264-CA666006A0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itchFamily="34" charset="0"/>
        </a:defRPr>
      </a:lvl2pPr>
      <a:lvl3pPr algn="l" rtl="0" eaLnBrk="0" fontAlgn="base" hangingPunct="0">
        <a:lnSpc>
          <a:spcPct val="90000"/>
        </a:lnSpc>
        <a:spcBef>
          <a:spcPct val="0"/>
        </a:spcBef>
        <a:spcAft>
          <a:spcPct val="0"/>
        </a:spcAft>
        <a:defRPr sz="3600" b="1">
          <a:solidFill>
            <a:schemeClr val="tx2"/>
          </a:solidFill>
          <a:latin typeface="Arial" pitchFamily="34" charset="0"/>
        </a:defRPr>
      </a:lvl3pPr>
      <a:lvl4pPr algn="l" rtl="0" eaLnBrk="0" fontAlgn="base" hangingPunct="0">
        <a:lnSpc>
          <a:spcPct val="90000"/>
        </a:lnSpc>
        <a:spcBef>
          <a:spcPct val="0"/>
        </a:spcBef>
        <a:spcAft>
          <a:spcPct val="0"/>
        </a:spcAft>
        <a:defRPr sz="3600" b="1">
          <a:solidFill>
            <a:schemeClr val="tx2"/>
          </a:solidFill>
          <a:latin typeface="Arial" pitchFamily="34" charset="0"/>
        </a:defRPr>
      </a:lvl4pPr>
      <a:lvl5pPr algn="l" rtl="0" eaLnBrk="0" fontAlgn="base" hangingPunct="0">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hyperlink" Target="http://www.humanmetrics.com/cgi-win/JTypes1.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nimationfactory.com/en/search/close-up.mc?&amp;oid=4951292&amp;s=1&amp;sc=1&amp;st=124&amp;category_id=E1&amp;q=phone&amp;spage=1&amp;hoid=2d271f441da249724f8881afea104561" TargetMode="External"/><Relationship Id="rId13" Type="http://schemas.openxmlformats.org/officeDocument/2006/relationships/image" Target="../media/image7.gif"/><Relationship Id="rId18" Type="http://schemas.openxmlformats.org/officeDocument/2006/relationships/hyperlink" Target="http://www.animationfactory.com/en/search/close-up.mc?&amp;oid=4950580&amp;s=76&amp;sc=76&amp;st=819&amp;category_id=E1E&amp;spage=4&amp;hoid=fd64c0c422daf06bbe68ed9723d56abc" TargetMode="External"/><Relationship Id="rId3" Type="http://schemas.openxmlformats.org/officeDocument/2006/relationships/image" Target="../media/image2.gif"/><Relationship Id="rId21" Type="http://schemas.openxmlformats.org/officeDocument/2006/relationships/image" Target="../media/image11.gif"/><Relationship Id="rId7" Type="http://schemas.openxmlformats.org/officeDocument/2006/relationships/image" Target="../media/image4.gif"/><Relationship Id="rId12" Type="http://schemas.openxmlformats.org/officeDocument/2006/relationships/hyperlink" Target="http://www.animationfactory.com/en/search/close-up.mc?&amp;oid=4950249&amp;s=1&amp;sc=1&amp;st=242&amp;category_id=E1F&amp;spage=1&amp;hoid=3af3c71b0188e99d07d0448ec8c88098" TargetMode="External"/><Relationship Id="rId17" Type="http://schemas.openxmlformats.org/officeDocument/2006/relationships/image" Target="../media/image9.gif"/><Relationship Id="rId25" Type="http://schemas.openxmlformats.org/officeDocument/2006/relationships/image" Target="../media/image13.gif"/><Relationship Id="rId2" Type="http://schemas.openxmlformats.org/officeDocument/2006/relationships/hyperlink" Target="http://www.animationfactory.com/en/search/close-up.mc?&amp;oid=4948214&amp;s=1&amp;sc=1&amp;st=28&amp;category_id=E1&amp;q=chocolate&amp;spage=1&amp;hoid=b2facd037bdf82f0ba285068db569562" TargetMode="External"/><Relationship Id="rId16" Type="http://schemas.openxmlformats.org/officeDocument/2006/relationships/hyperlink" Target="http://www.animationfactory.com/en/search/close-up.mc?&amp;oid=4952345&amp;s=51&amp;sc=51&amp;st=454&amp;category_id=E1&amp;q=dollar%20bill&amp;spage=3&amp;hoid=57699729f20199d28203d7ad8f4c740b" TargetMode="External"/><Relationship Id="rId20" Type="http://schemas.openxmlformats.org/officeDocument/2006/relationships/hyperlink" Target="http://www.animationfactory.com/en/search/close-up.mc?&amp;oid=4938655&amp;s=1&amp;sc=1&amp;st=76&amp;category_id=E125&amp;spage=1&amp;hoid=6df2db074e61ff1166586bc9c966d33b" TargetMode="External"/><Relationship Id="rId1" Type="http://schemas.openxmlformats.org/officeDocument/2006/relationships/slideLayout" Target="../slideLayouts/slideLayout2.xml"/><Relationship Id="rId6" Type="http://schemas.openxmlformats.org/officeDocument/2006/relationships/hyperlink" Target="http://www.animationfactory.com/en/search/close-up.mc?&amp;oid=4956972&amp;s=1&amp;sc=1&amp;st=8&amp;category_id=E1&amp;q=dumbbell&amp;spage=1&amp;hoid=9754b4976e36d80dccfb891d6a85b786" TargetMode="External"/><Relationship Id="rId11" Type="http://schemas.openxmlformats.org/officeDocument/2006/relationships/image" Target="../media/image6.gif"/><Relationship Id="rId24" Type="http://schemas.openxmlformats.org/officeDocument/2006/relationships/hyperlink" Target="http://www.animationfactory.com/en/search/close-up.mc?&amp;oid=5269950&amp;s=26&amp;sc=26&amp;st=2094&amp;category_id=E1&amp;q=man&amp;spage=2&amp;hoid=4e9c30f7f9e44c2c2286c9b9420b9f9f" TargetMode="External"/><Relationship Id="rId5" Type="http://schemas.openxmlformats.org/officeDocument/2006/relationships/image" Target="../media/image3.gif"/><Relationship Id="rId15" Type="http://schemas.openxmlformats.org/officeDocument/2006/relationships/image" Target="../media/image8.gif"/><Relationship Id="rId23" Type="http://schemas.openxmlformats.org/officeDocument/2006/relationships/image" Target="../media/image12.gif"/><Relationship Id="rId10" Type="http://schemas.openxmlformats.org/officeDocument/2006/relationships/hyperlink" Target="http://www.animationfactory.com/en/search/close-up.mc?&amp;oid=5072703&amp;s=1&amp;sc=1&amp;st=536&amp;category_id=E19&amp;spage=1&amp;hoid=6379b2395da3b6ca797ba7a2f0c9a065" TargetMode="External"/><Relationship Id="rId19" Type="http://schemas.openxmlformats.org/officeDocument/2006/relationships/image" Target="../media/image10.gif"/><Relationship Id="rId4" Type="http://schemas.openxmlformats.org/officeDocument/2006/relationships/hyperlink" Target="http://www.animationfactory.com/en/search/close-up.mc?&amp;oid=4938560&amp;s=1&amp;sc=1&amp;st=351&amp;category_id=E1&amp;q=computer%20monitor&amp;spage=1&amp;hoid=97d5319a893b0044c886366d01570b59" TargetMode="External"/><Relationship Id="rId9" Type="http://schemas.openxmlformats.org/officeDocument/2006/relationships/image" Target="../media/image5.gif"/><Relationship Id="rId14" Type="http://schemas.openxmlformats.org/officeDocument/2006/relationships/hyperlink" Target="http://www.animationfactory.com/en/search/close-up.mc?&amp;oid=4958303&amp;s=51&amp;sc=51&amp;st=95&amp;category_id=E1&amp;q=motorcycle&amp;spage=3&amp;hoid=6f7c6bdb4f249f12a8173cee73a9ba17" TargetMode="External"/><Relationship Id="rId22" Type="http://schemas.openxmlformats.org/officeDocument/2006/relationships/hyperlink" Target="http://www.animationfactory.com/en/search/close-up.mc?&amp;oid=5059971&amp;s=151&amp;sc=151&amp;st=193&amp;category_id=E1H7&amp;spage=7&amp;hoid=0e56dde9865dda5750be688f5a1736a8"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838200" y="1295400"/>
            <a:ext cx="7772400" cy="1600200"/>
          </a:xfrm>
        </p:spPr>
        <p:txBody>
          <a:bodyPr/>
          <a:lstStyle/>
          <a:p>
            <a:pPr algn="l" eaLnBrk="1" hangingPunct="1"/>
            <a:r>
              <a:rPr lang="en-US" altLang="en-US" sz="6000" b="0" smtClean="0">
                <a:latin typeface="Cooper Black" pitchFamily="18" charset="0"/>
              </a:rPr>
              <a:t>Team Building</a:t>
            </a:r>
            <a:r>
              <a:rPr lang="en-US" altLang="en-US" sz="4400" b="0" smtClean="0">
                <a:solidFill>
                  <a:srgbClr val="274E69"/>
                </a:solidFill>
                <a:latin typeface="Comic Sans MS" pitchFamily="66" charset="0"/>
              </a:rPr>
              <a:t/>
            </a:r>
            <a:br>
              <a:rPr lang="en-US" altLang="en-US" sz="4400" b="0" smtClean="0">
                <a:solidFill>
                  <a:srgbClr val="274E69"/>
                </a:solidFill>
                <a:latin typeface="Comic Sans MS" pitchFamily="66" charset="0"/>
              </a:rPr>
            </a:br>
            <a:endParaRPr lang="en-US" altLang="en-US" sz="4400" b="0" smtClean="0">
              <a:solidFill>
                <a:srgbClr val="274E69"/>
              </a:solidFill>
              <a:latin typeface="Comic Sans MS" pitchFamily="66" charset="0"/>
            </a:endParaRPr>
          </a:p>
        </p:txBody>
      </p:sp>
      <p:sp>
        <p:nvSpPr>
          <p:cNvPr id="3075" name="Rectangle 3"/>
          <p:cNvSpPr>
            <a:spLocks noGrp="1" noChangeArrowheads="1"/>
          </p:cNvSpPr>
          <p:nvPr>
            <p:ph type="subTitle" idx="1"/>
          </p:nvPr>
        </p:nvSpPr>
        <p:spPr>
          <a:xfrm>
            <a:off x="4724400" y="5410200"/>
            <a:ext cx="4267200" cy="1209675"/>
          </a:xfrm>
        </p:spPr>
        <p:txBody>
          <a:bodyPr/>
          <a:lstStyle/>
          <a:p>
            <a:pPr eaLnBrk="1" hangingPunct="1"/>
            <a:r>
              <a:rPr lang="en-US" altLang="en-US" smtClean="0">
                <a:solidFill>
                  <a:srgbClr val="FF0000"/>
                </a:solidFill>
              </a:rPr>
              <a:t>Sharon Doner-Feldman</a:t>
            </a:r>
          </a:p>
          <a:p>
            <a:pPr eaLnBrk="1" hangingPunct="1"/>
            <a:r>
              <a:rPr lang="en-US" altLang="en-US" smtClean="0">
                <a:solidFill>
                  <a:srgbClr val="FF0000"/>
                </a:solidFill>
              </a:rPr>
              <a:t>       Training for You</a:t>
            </a:r>
          </a:p>
        </p:txBody>
      </p:sp>
      <p:pic>
        <p:nvPicPr>
          <p:cNvPr id="3076" name="Picture 5" descr="Men turn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622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t>Team Roles - Leader</a:t>
            </a:r>
          </a:p>
        </p:txBody>
      </p:sp>
      <p:sp>
        <p:nvSpPr>
          <p:cNvPr id="12291" name="Rectangle 3"/>
          <p:cNvSpPr>
            <a:spLocks noGrp="1" noChangeArrowheads="1"/>
          </p:cNvSpPr>
          <p:nvPr>
            <p:ph type="body" idx="1"/>
          </p:nvPr>
        </p:nvSpPr>
        <p:spPr>
          <a:xfrm>
            <a:off x="533400" y="2362200"/>
            <a:ext cx="8915400" cy="4495800"/>
          </a:xfrm>
        </p:spPr>
        <p:txBody>
          <a:bodyPr/>
          <a:lstStyle/>
          <a:p>
            <a:pPr marL="990600" lvl="1" indent="-533400" eaLnBrk="1" hangingPunct="1">
              <a:lnSpc>
                <a:spcPct val="115000"/>
              </a:lnSpc>
              <a:buClrTx/>
              <a:buSzPct val="85000"/>
              <a:buFontTx/>
              <a:buBlip>
                <a:blip r:embed="rId2"/>
              </a:buBlip>
            </a:pPr>
            <a:r>
              <a:rPr lang="en-US" b="1" smtClean="0"/>
              <a:t>Encourages and maintains open communication</a:t>
            </a:r>
          </a:p>
          <a:p>
            <a:pPr marL="990600" lvl="1" indent="-533400" eaLnBrk="1" hangingPunct="1">
              <a:lnSpc>
                <a:spcPct val="115000"/>
              </a:lnSpc>
              <a:buClrTx/>
              <a:buSzPct val="85000"/>
              <a:buFontTx/>
              <a:buBlip>
                <a:blip r:embed="rId2"/>
              </a:buBlip>
            </a:pPr>
            <a:r>
              <a:rPr lang="en-US" b="1" smtClean="0"/>
              <a:t>Leads by setting a good example </a:t>
            </a:r>
          </a:p>
          <a:p>
            <a:pPr marL="990600" lvl="1" indent="-533400" eaLnBrk="1" hangingPunct="1">
              <a:lnSpc>
                <a:spcPct val="115000"/>
              </a:lnSpc>
              <a:buClrTx/>
              <a:buSzPct val="85000"/>
              <a:buFontTx/>
              <a:buBlip>
                <a:blip r:embed="rId2"/>
              </a:buBlip>
            </a:pPr>
            <a:r>
              <a:rPr lang="en-US" b="1" smtClean="0"/>
              <a:t>Motivates and inspires team members</a:t>
            </a:r>
          </a:p>
          <a:p>
            <a:pPr marL="990600" lvl="1" indent="-533400" eaLnBrk="1" hangingPunct="1">
              <a:lnSpc>
                <a:spcPct val="115000"/>
              </a:lnSpc>
              <a:buClrTx/>
              <a:buSzPct val="85000"/>
              <a:buFontTx/>
              <a:buBlip>
                <a:blip r:embed="rId2"/>
              </a:buBlip>
            </a:pPr>
            <a:r>
              <a:rPr lang="en-US" b="1" smtClean="0"/>
              <a:t>Helps the team focus on the task</a:t>
            </a:r>
          </a:p>
          <a:p>
            <a:pPr marL="990600" lvl="1" indent="-533400" eaLnBrk="1" hangingPunct="1">
              <a:lnSpc>
                <a:spcPct val="115000"/>
              </a:lnSpc>
              <a:buClrTx/>
              <a:buSzPct val="85000"/>
              <a:buFontTx/>
              <a:buBlip>
                <a:blip r:embed="rId2"/>
              </a:buBlip>
            </a:pPr>
            <a:r>
              <a:rPr lang="en-US" b="1" smtClean="0"/>
              <a:t>Facilitates problem solving and collaboration</a:t>
            </a:r>
          </a:p>
          <a:p>
            <a:pPr marL="990600" lvl="1" indent="-533400" eaLnBrk="1" hangingPunct="1">
              <a:lnSpc>
                <a:spcPct val="115000"/>
              </a:lnSpc>
              <a:buClrTx/>
              <a:buSzPct val="85000"/>
              <a:buFontTx/>
              <a:buBlip>
                <a:blip r:embed="rId2"/>
              </a:buBlip>
            </a:pPr>
            <a:r>
              <a:rPr lang="en-US" b="1" smtClean="0"/>
              <a:t>Maintains healthy group dynamics</a:t>
            </a:r>
          </a:p>
          <a:p>
            <a:pPr marL="990600" lvl="1" indent="-533400" eaLnBrk="1" hangingPunct="1">
              <a:lnSpc>
                <a:spcPct val="115000"/>
              </a:lnSpc>
              <a:buClrTx/>
              <a:buSzPct val="85000"/>
              <a:buFontTx/>
              <a:buBlip>
                <a:blip r:embed="rId2"/>
              </a:buBlip>
            </a:pPr>
            <a:r>
              <a:rPr lang="en-US" b="1" smtClean="0"/>
              <a:t>Encourages creativity and risk-taking</a:t>
            </a:r>
          </a:p>
          <a:p>
            <a:pPr marL="990600" lvl="1" indent="-533400" eaLnBrk="1" hangingPunct="1">
              <a:lnSpc>
                <a:spcPct val="115000"/>
              </a:lnSpc>
              <a:buClrTx/>
              <a:buSzPct val="85000"/>
              <a:buFontTx/>
              <a:buBlip>
                <a:blip r:embed="rId2"/>
              </a:buBlip>
            </a:pPr>
            <a:r>
              <a:rPr lang="en-US" b="1" smtClean="0"/>
              <a:t>Recognizes and celebrates team member contributions</a:t>
            </a:r>
          </a:p>
          <a:p>
            <a:pPr marL="609600" indent="-609600" eaLnBrk="1" hangingPunct="1">
              <a:lnSpc>
                <a:spcPct val="90000"/>
              </a:lnSpc>
            </a:pPr>
            <a:endParaRPr lang="en-US" sz="24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762000" y="914400"/>
            <a:ext cx="8382000" cy="1143000"/>
          </a:xfrm>
        </p:spPr>
        <p:txBody>
          <a:bodyPr/>
          <a:lstStyle/>
          <a:p>
            <a:pPr eaLnBrk="1" hangingPunct="1"/>
            <a:r>
              <a:rPr lang="en-US" sz="3000" smtClean="0"/>
              <a:t>Other Team Roles – Members Can Formally 	or Informally Take on These Roles</a:t>
            </a:r>
          </a:p>
        </p:txBody>
      </p:sp>
      <p:sp>
        <p:nvSpPr>
          <p:cNvPr id="13315" name="Rectangle 3"/>
          <p:cNvSpPr>
            <a:spLocks noGrp="1" noChangeArrowheads="1"/>
          </p:cNvSpPr>
          <p:nvPr>
            <p:ph type="body" idx="1"/>
          </p:nvPr>
        </p:nvSpPr>
        <p:spPr>
          <a:xfrm>
            <a:off x="228600" y="2286000"/>
            <a:ext cx="8763000" cy="4267200"/>
          </a:xfrm>
        </p:spPr>
        <p:txBody>
          <a:bodyPr/>
          <a:lstStyle/>
          <a:p>
            <a:pPr marL="990600" lvl="1" indent="-533400" eaLnBrk="1" hangingPunct="1">
              <a:lnSpc>
                <a:spcPct val="80000"/>
              </a:lnSpc>
              <a:spcBef>
                <a:spcPct val="5000"/>
              </a:spcBef>
              <a:buClrTx/>
              <a:buSzPct val="85000"/>
              <a:buFontTx/>
              <a:buNone/>
            </a:pPr>
            <a:r>
              <a:rPr lang="en-US" sz="2000" b="1" smtClean="0">
                <a:latin typeface="Myriad Pro Cond" pitchFamily="34" charset="0"/>
              </a:rPr>
              <a:t>Initiator</a:t>
            </a:r>
            <a:r>
              <a:rPr lang="en-US" sz="2300" smtClean="0">
                <a:latin typeface="Hobo Std" pitchFamily="50" charset="0"/>
              </a:rPr>
              <a:t> </a:t>
            </a:r>
            <a:r>
              <a:rPr lang="en-US" sz="1600" smtClean="0"/>
              <a:t>- Someone who suggests new ideas. One or more people can have this role at a time.</a:t>
            </a:r>
          </a:p>
          <a:p>
            <a:pPr marL="990600" lvl="1" indent="-533400" eaLnBrk="1" hangingPunct="1">
              <a:lnSpc>
                <a:spcPct val="80000"/>
              </a:lnSpc>
              <a:spcBef>
                <a:spcPct val="5000"/>
              </a:spcBef>
              <a:buClr>
                <a:schemeClr val="tx2"/>
              </a:buClr>
              <a:buFontTx/>
              <a:buNone/>
            </a:pPr>
            <a:endParaRPr lang="en-US" sz="2000" b="1" smtClean="0">
              <a:latin typeface="Myriad Pro Cond" pitchFamily="34" charset="0"/>
            </a:endParaRPr>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Recorder</a:t>
            </a:r>
            <a:r>
              <a:rPr lang="en-US" sz="1600" smtClean="0"/>
              <a:t> - This person records whatever ideas a team member may have. It is important that this person quote a team member accurately and not "edit" or evaluate them.</a:t>
            </a:r>
          </a:p>
          <a:p>
            <a:pPr marL="990600" lvl="1" indent="-533400" eaLnBrk="1" hangingPunct="1">
              <a:lnSpc>
                <a:spcPct val="80000"/>
              </a:lnSpc>
              <a:spcBef>
                <a:spcPct val="5000"/>
              </a:spcBef>
              <a:buClr>
                <a:schemeClr val="tx2"/>
              </a:buClr>
              <a:buFontTx/>
              <a:buNone/>
            </a:pPr>
            <a:endParaRPr lang="en-US" sz="1600" b="1" smtClean="0"/>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Devil's Advocate/Skeptic</a:t>
            </a:r>
            <a:r>
              <a:rPr lang="en-US" sz="1600" smtClean="0"/>
              <a:t> - This is someone whose responsibility is to look for potential flaws in an idea.</a:t>
            </a:r>
          </a:p>
          <a:p>
            <a:pPr marL="990600" lvl="1" indent="-533400" eaLnBrk="1" hangingPunct="1">
              <a:lnSpc>
                <a:spcPct val="80000"/>
              </a:lnSpc>
              <a:spcBef>
                <a:spcPct val="5000"/>
              </a:spcBef>
              <a:buClr>
                <a:schemeClr val="tx2"/>
              </a:buClr>
              <a:buFontTx/>
              <a:buNone/>
            </a:pPr>
            <a:endParaRPr lang="en-US" sz="1600" b="1" smtClean="0">
              <a:latin typeface="Myriad Pro Cond" pitchFamily="34" charset="0"/>
            </a:endParaRPr>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Optimist</a:t>
            </a:r>
            <a:r>
              <a:rPr lang="en-US" sz="2000" smtClean="0">
                <a:latin typeface="Myriad Pro Cond" pitchFamily="34" charset="0"/>
              </a:rPr>
              <a:t> </a:t>
            </a:r>
            <a:r>
              <a:rPr lang="en-US" sz="1600" smtClean="0"/>
              <a:t>- This is someone who tries to maintain a positive frame of mind and facilitates the search for solutions.</a:t>
            </a:r>
          </a:p>
          <a:p>
            <a:pPr marL="990600" lvl="1" indent="-533400" eaLnBrk="1" hangingPunct="1">
              <a:lnSpc>
                <a:spcPct val="80000"/>
              </a:lnSpc>
              <a:spcBef>
                <a:spcPct val="5000"/>
              </a:spcBef>
              <a:buClr>
                <a:schemeClr val="tx2"/>
              </a:buClr>
              <a:buFontTx/>
              <a:buNone/>
            </a:pPr>
            <a:endParaRPr lang="en-US" sz="1600" b="1" smtClean="0"/>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Timekeeper</a:t>
            </a:r>
            <a:r>
              <a:rPr lang="en-US" sz="2000" smtClean="0">
                <a:latin typeface="Myriad Pro Cond" pitchFamily="34" charset="0"/>
              </a:rPr>
              <a:t> </a:t>
            </a:r>
            <a:r>
              <a:rPr lang="en-US" sz="1600" smtClean="0"/>
              <a:t>- Someone who tracks time spent on each portion of the meeting.</a:t>
            </a:r>
          </a:p>
          <a:p>
            <a:pPr marL="990600" lvl="1" indent="-533400" eaLnBrk="1" hangingPunct="1">
              <a:lnSpc>
                <a:spcPct val="80000"/>
              </a:lnSpc>
              <a:spcBef>
                <a:spcPct val="5000"/>
              </a:spcBef>
              <a:buClr>
                <a:schemeClr val="tx2"/>
              </a:buClr>
              <a:buFontTx/>
              <a:buNone/>
            </a:pPr>
            <a:endParaRPr lang="en-US" sz="1600" b="1" smtClean="0"/>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Gate Keeper</a:t>
            </a:r>
            <a:r>
              <a:rPr lang="en-US" sz="1600" smtClean="0"/>
              <a:t> - This person works to ensure that each member gives input on an issue. One strategy to do this is to ask everyone to voice their opinion one at a time. Another is to cast votes.</a:t>
            </a:r>
          </a:p>
          <a:p>
            <a:pPr marL="990600" lvl="1" indent="-533400" eaLnBrk="1" hangingPunct="1">
              <a:lnSpc>
                <a:spcPct val="80000"/>
              </a:lnSpc>
              <a:spcBef>
                <a:spcPct val="5000"/>
              </a:spcBef>
              <a:buClr>
                <a:schemeClr val="tx2"/>
              </a:buClr>
              <a:buFontTx/>
              <a:buNone/>
            </a:pPr>
            <a:endParaRPr lang="en-US" sz="1600" b="1" smtClean="0"/>
          </a:p>
          <a:p>
            <a:pPr marL="990600" lvl="1" indent="-533400" eaLnBrk="1" hangingPunct="1">
              <a:lnSpc>
                <a:spcPct val="80000"/>
              </a:lnSpc>
              <a:spcBef>
                <a:spcPct val="5000"/>
              </a:spcBef>
              <a:buClr>
                <a:schemeClr val="tx2"/>
              </a:buClr>
              <a:buFontTx/>
              <a:buNone/>
            </a:pPr>
            <a:r>
              <a:rPr lang="en-US" sz="2000" b="1" smtClean="0">
                <a:latin typeface="Myriad Pro Cond" pitchFamily="34" charset="0"/>
              </a:rPr>
              <a:t>Summarizer</a:t>
            </a:r>
            <a:r>
              <a:rPr lang="en-US" sz="1600" smtClean="0">
                <a:latin typeface="Showcard Gothic" pitchFamily="82" charset="0"/>
              </a:rPr>
              <a:t> </a:t>
            </a:r>
            <a:r>
              <a:rPr lang="en-US" sz="1600" smtClean="0"/>
              <a:t>- Someone who summarizes a list of options.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altLang="en-US" sz="3200" smtClean="0"/>
              <a:t>From Individuals      A Group Forms</a:t>
            </a:r>
          </a:p>
        </p:txBody>
      </p:sp>
      <p:sp>
        <p:nvSpPr>
          <p:cNvPr id="14339" name="Rectangle 3"/>
          <p:cNvSpPr>
            <a:spLocks noGrp="1" noChangeArrowheads="1"/>
          </p:cNvSpPr>
          <p:nvPr>
            <p:ph type="body" idx="1"/>
          </p:nvPr>
        </p:nvSpPr>
        <p:spPr>
          <a:xfrm>
            <a:off x="838200" y="2362200"/>
            <a:ext cx="7693025" cy="4495800"/>
          </a:xfrm>
          <a:ln w="22225">
            <a:solidFill>
              <a:schemeClr val="tx1"/>
            </a:solidFill>
            <a:miter lim="800000"/>
            <a:headEnd/>
            <a:tailEnd/>
          </a:ln>
        </p:spPr>
        <p:txBody>
          <a:bodyPr/>
          <a:lstStyle/>
          <a:p>
            <a:pPr algn="ctr" eaLnBrk="1" hangingPunct="1">
              <a:buFont typeface="Wingdings" pitchFamily="2" charset="2"/>
              <a:buNone/>
            </a:pPr>
            <a:r>
              <a:rPr lang="en-US" altLang="en-US" b="1" smtClean="0"/>
              <a:t>Help members understand each other</a:t>
            </a:r>
          </a:p>
          <a:p>
            <a:pPr lvl="1" eaLnBrk="1" hangingPunct="1">
              <a:buFontTx/>
              <a:buNone/>
            </a:pPr>
            <a:endParaRPr lang="en-US" altLang="en-US" b="1" smtClean="0"/>
          </a:p>
          <a:p>
            <a:pPr lvl="1" eaLnBrk="1" hangingPunct="1">
              <a:buFontTx/>
              <a:buNone/>
            </a:pPr>
            <a:r>
              <a:rPr lang="en-US" altLang="en-US" smtClean="0"/>
              <a:t>		Myers-Briggs Type Indicator (MBTI)</a:t>
            </a:r>
          </a:p>
          <a:p>
            <a:pPr lvl="3" eaLnBrk="1" hangingPunct="1">
              <a:buFontTx/>
              <a:buNone/>
            </a:pPr>
            <a:r>
              <a:rPr lang="en-US" altLang="en-US" smtClean="0"/>
              <a:t>Extraverts ------------------  Introverts</a:t>
            </a:r>
          </a:p>
          <a:p>
            <a:pPr lvl="3" eaLnBrk="1" hangingPunct="1">
              <a:buFontTx/>
              <a:buNone/>
            </a:pPr>
            <a:r>
              <a:rPr lang="en-US" altLang="en-US" smtClean="0"/>
              <a:t>Sensors ---------------------  iNtuitive</a:t>
            </a:r>
          </a:p>
          <a:p>
            <a:pPr lvl="3" eaLnBrk="1" hangingPunct="1">
              <a:buFontTx/>
              <a:buNone/>
            </a:pPr>
            <a:r>
              <a:rPr lang="en-US" altLang="en-US" smtClean="0"/>
              <a:t>Thinker ----------------------  Feelers</a:t>
            </a:r>
          </a:p>
          <a:p>
            <a:pPr lvl="3" eaLnBrk="1" hangingPunct="1">
              <a:buFontTx/>
              <a:buNone/>
            </a:pPr>
            <a:r>
              <a:rPr lang="en-US" altLang="en-US" smtClean="0"/>
              <a:t>Judger -----------------------  Perceiver</a:t>
            </a:r>
          </a:p>
          <a:p>
            <a:pPr lvl="1" eaLnBrk="1" hangingPunct="1">
              <a:buFontTx/>
              <a:buNone/>
            </a:pPr>
            <a:endParaRPr lang="en-US" altLang="en-US" smtClean="0"/>
          </a:p>
          <a:p>
            <a:pPr lvl="1" eaLnBrk="1" hangingPunct="1">
              <a:buFontTx/>
              <a:buNone/>
            </a:pPr>
            <a:r>
              <a:rPr lang="en-US" altLang="en-US" smtClean="0"/>
              <a:t>By selecting one from each category, we define our personality type, ESTJ, ENTJ…INFP</a:t>
            </a:r>
          </a:p>
          <a:p>
            <a:pPr lvl="1" eaLnBrk="1" hangingPunct="1">
              <a:buFontTx/>
              <a:buNone/>
            </a:pPr>
            <a:r>
              <a:rPr lang="en-US" altLang="en-US" smtClean="0"/>
              <a:t> </a:t>
            </a:r>
          </a:p>
        </p:txBody>
      </p:sp>
      <p:sp>
        <p:nvSpPr>
          <p:cNvPr id="14340" name="Line 8"/>
          <p:cNvSpPr>
            <a:spLocks noChangeShapeType="1"/>
          </p:cNvSpPr>
          <p:nvPr/>
        </p:nvSpPr>
        <p:spPr bwMode="auto">
          <a:xfrm>
            <a:off x="4267200" y="16002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3074"/>
          <p:cNvSpPr>
            <a:spLocks noGrp="1" noChangeArrowheads="1"/>
          </p:cNvSpPr>
          <p:nvPr>
            <p:ph type="title"/>
          </p:nvPr>
        </p:nvSpPr>
        <p:spPr/>
        <p:txBody>
          <a:bodyPr/>
          <a:lstStyle/>
          <a:p>
            <a:pPr eaLnBrk="1" hangingPunct="1"/>
            <a:r>
              <a:rPr lang="en-US" altLang="en-US" smtClean="0"/>
              <a:t>Relevance to Teams (E/I)</a:t>
            </a:r>
          </a:p>
        </p:txBody>
      </p:sp>
      <p:sp>
        <p:nvSpPr>
          <p:cNvPr id="45059" name="Rectangle 3075"/>
          <p:cNvSpPr>
            <a:spLocks noGrp="1" noChangeArrowheads="1"/>
          </p:cNvSpPr>
          <p:nvPr>
            <p:ph type="body" sz="half" idx="1"/>
          </p:nvPr>
        </p:nvSpPr>
        <p:spPr/>
        <p:txBody>
          <a:bodyPr/>
          <a:lstStyle/>
          <a:p>
            <a:pPr eaLnBrk="1" hangingPunct="1"/>
            <a:r>
              <a:rPr lang="en-US" altLang="en-US" sz="3200" smtClean="0"/>
              <a:t>Extraverts</a:t>
            </a:r>
          </a:p>
          <a:p>
            <a:pPr lvl="1" eaLnBrk="1" hangingPunct="1"/>
            <a:r>
              <a:rPr lang="en-US" altLang="en-US" sz="2800" smtClean="0"/>
              <a:t>Need to think aloud</a:t>
            </a:r>
          </a:p>
          <a:p>
            <a:pPr lvl="1" eaLnBrk="1" hangingPunct="1"/>
            <a:r>
              <a:rPr lang="en-US" altLang="en-US" sz="2800" smtClean="0"/>
              <a:t>Great explainers</a:t>
            </a:r>
          </a:p>
          <a:p>
            <a:pPr lvl="1" eaLnBrk="1" hangingPunct="1"/>
            <a:r>
              <a:rPr lang="en-US" altLang="en-US" sz="2800" smtClean="0"/>
              <a:t>May overwhelm others</a:t>
            </a:r>
          </a:p>
        </p:txBody>
      </p:sp>
      <p:sp>
        <p:nvSpPr>
          <p:cNvPr id="45060" name="Rectangle 3076"/>
          <p:cNvSpPr>
            <a:spLocks noGrp="1" noChangeArrowheads="1"/>
          </p:cNvSpPr>
          <p:nvPr>
            <p:ph type="body" sz="half" idx="2"/>
          </p:nvPr>
        </p:nvSpPr>
        <p:spPr/>
        <p:txBody>
          <a:bodyPr/>
          <a:lstStyle/>
          <a:p>
            <a:pPr eaLnBrk="1" hangingPunct="1"/>
            <a:r>
              <a:rPr lang="en-US" altLang="en-US" sz="3200" smtClean="0"/>
              <a:t>Introverts</a:t>
            </a:r>
          </a:p>
          <a:p>
            <a:pPr lvl="1" eaLnBrk="1" hangingPunct="1"/>
            <a:r>
              <a:rPr lang="en-US" altLang="en-US" sz="2800" smtClean="0"/>
              <a:t>Need time to process</a:t>
            </a:r>
          </a:p>
          <a:p>
            <a:pPr lvl="1" eaLnBrk="1" hangingPunct="1"/>
            <a:r>
              <a:rPr lang="en-US" altLang="en-US" sz="2800" smtClean="0"/>
              <a:t>Great concentration</a:t>
            </a:r>
          </a:p>
          <a:p>
            <a:pPr lvl="1" eaLnBrk="1" hangingPunct="1"/>
            <a:r>
              <a:rPr lang="en-US" altLang="en-US" sz="2800" smtClean="0"/>
              <a:t>May not be heard</a:t>
            </a:r>
          </a:p>
        </p:txBody>
      </p:sp>
      <p:sp>
        <p:nvSpPr>
          <p:cNvPr id="45061" name="Text Box 3077"/>
          <p:cNvSpPr txBox="1">
            <a:spLocks noChangeArrowheads="1"/>
          </p:cNvSpPr>
          <p:nvPr/>
        </p:nvSpPr>
        <p:spPr bwMode="auto">
          <a:xfrm>
            <a:off x="7315200" y="0"/>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15366" name="Picture 3079" descr="FAC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257800"/>
            <a:ext cx="153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081" descr="FAC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410200"/>
            <a:ext cx="152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p:cTn id="13"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5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5059">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p:cTn id="19"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5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059">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p:cTn id="25" dur="10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50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50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5060">
                                            <p:txEl>
                                              <p:pRg st="0" end="0"/>
                                            </p:txEl>
                                          </p:spTgt>
                                        </p:tgtEl>
                                        <p:attrNameLst>
                                          <p:attrName>style.visibility</p:attrName>
                                        </p:attrNameLst>
                                      </p:cBhvr>
                                      <p:to>
                                        <p:strVal val="visible"/>
                                      </p:to>
                                    </p:set>
                                    <p:anim calcmode="lin" valueType="num">
                                      <p:cBhvr>
                                        <p:cTn id="33" dur="1000" fill="hold"/>
                                        <p:tgtEl>
                                          <p:spTgt spid="45060">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5060">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50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5060">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45060">
                                            <p:txEl>
                                              <p:pRg st="1" end="1"/>
                                            </p:txEl>
                                          </p:spTgt>
                                        </p:tgtEl>
                                        <p:attrNameLst>
                                          <p:attrName>style.visibility</p:attrName>
                                        </p:attrNameLst>
                                      </p:cBhvr>
                                      <p:to>
                                        <p:strVal val="visible"/>
                                      </p:to>
                                    </p:set>
                                    <p:anim calcmode="lin" valueType="num">
                                      <p:cBhvr>
                                        <p:cTn id="39" dur="10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5060">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50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5060">
                                            <p:txEl>
                                              <p:pRg st="1" end="1"/>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5060">
                                            <p:txEl>
                                              <p:pRg st="2" end="2"/>
                                            </p:txEl>
                                          </p:spTgt>
                                        </p:tgtEl>
                                        <p:attrNameLst>
                                          <p:attrName>style.visibility</p:attrName>
                                        </p:attrNameLst>
                                      </p:cBhvr>
                                      <p:to>
                                        <p:strVal val="visible"/>
                                      </p:to>
                                    </p:set>
                                    <p:anim calcmode="lin" valueType="num">
                                      <p:cBhvr>
                                        <p:cTn id="45" dur="1000" fill="hold"/>
                                        <p:tgtEl>
                                          <p:spTgt spid="45060">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45060">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450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5060">
                                            <p:txEl>
                                              <p:pRg st="2" end="2"/>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45060">
                                            <p:txEl>
                                              <p:pRg st="3" end="3"/>
                                            </p:txEl>
                                          </p:spTgt>
                                        </p:tgtEl>
                                        <p:attrNameLst>
                                          <p:attrName>style.visibility</p:attrName>
                                        </p:attrNameLst>
                                      </p:cBhvr>
                                      <p:to>
                                        <p:strVal val="visible"/>
                                      </p:to>
                                    </p:set>
                                    <p:anim calcmode="lin" valueType="num">
                                      <p:cBhvr>
                                        <p:cTn id="51" dur="1000" fill="hold"/>
                                        <p:tgtEl>
                                          <p:spTgt spid="45060">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45060">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450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50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1026"/>
          <p:cNvSpPr>
            <a:spLocks noGrp="1" noChangeArrowheads="1"/>
          </p:cNvSpPr>
          <p:nvPr>
            <p:ph type="title"/>
          </p:nvPr>
        </p:nvSpPr>
        <p:spPr/>
        <p:txBody>
          <a:bodyPr/>
          <a:lstStyle/>
          <a:p>
            <a:pPr eaLnBrk="1" hangingPunct="1"/>
            <a:r>
              <a:rPr lang="en-US" altLang="en-US" smtClean="0"/>
              <a:t>Relevance to Teams (N/S)</a:t>
            </a:r>
          </a:p>
        </p:txBody>
      </p:sp>
      <p:sp>
        <p:nvSpPr>
          <p:cNvPr id="46083" name="Rectangle 1027"/>
          <p:cNvSpPr>
            <a:spLocks noGrp="1" noChangeArrowheads="1"/>
          </p:cNvSpPr>
          <p:nvPr>
            <p:ph type="body" sz="half" idx="1"/>
          </p:nvPr>
        </p:nvSpPr>
        <p:spPr/>
        <p:txBody>
          <a:bodyPr/>
          <a:lstStyle/>
          <a:p>
            <a:pPr eaLnBrk="1" hangingPunct="1">
              <a:lnSpc>
                <a:spcPct val="90000"/>
              </a:lnSpc>
            </a:pPr>
            <a:r>
              <a:rPr lang="en-US" altLang="en-US" sz="3200" smtClean="0"/>
              <a:t>iNtuitive</a:t>
            </a:r>
            <a:r>
              <a:rPr lang="en-US" altLang="en-US" smtClean="0"/>
              <a:t> </a:t>
            </a:r>
          </a:p>
          <a:p>
            <a:pPr lvl="1" eaLnBrk="1" hangingPunct="1">
              <a:lnSpc>
                <a:spcPct val="90000"/>
              </a:lnSpc>
            </a:pPr>
            <a:r>
              <a:rPr lang="en-US" altLang="en-US" sz="2800" smtClean="0"/>
              <a:t>Great at big picture</a:t>
            </a:r>
          </a:p>
          <a:p>
            <a:pPr lvl="1" eaLnBrk="1" hangingPunct="1">
              <a:lnSpc>
                <a:spcPct val="90000"/>
              </a:lnSpc>
            </a:pPr>
            <a:r>
              <a:rPr lang="en-US" altLang="en-US" sz="2800" smtClean="0"/>
              <a:t>See connections</a:t>
            </a:r>
          </a:p>
          <a:p>
            <a:pPr lvl="1" eaLnBrk="1" hangingPunct="1">
              <a:lnSpc>
                <a:spcPct val="90000"/>
              </a:lnSpc>
            </a:pPr>
            <a:r>
              <a:rPr lang="en-US" altLang="en-US" sz="2800" smtClean="0"/>
              <a:t>May make mistakes in carrying out </a:t>
            </a:r>
          </a:p>
          <a:p>
            <a:pPr lvl="1" eaLnBrk="1" hangingPunct="1">
              <a:lnSpc>
                <a:spcPct val="90000"/>
              </a:lnSpc>
              <a:buFontTx/>
              <a:buNone/>
            </a:pPr>
            <a:r>
              <a:rPr lang="en-US" altLang="en-US" sz="2800" smtClean="0"/>
              <a:t>	plans</a:t>
            </a:r>
          </a:p>
        </p:txBody>
      </p:sp>
      <p:sp>
        <p:nvSpPr>
          <p:cNvPr id="46084" name="Rectangle 1028"/>
          <p:cNvSpPr>
            <a:spLocks noGrp="1" noChangeArrowheads="1"/>
          </p:cNvSpPr>
          <p:nvPr>
            <p:ph type="body" sz="half" idx="2"/>
          </p:nvPr>
        </p:nvSpPr>
        <p:spPr/>
        <p:txBody>
          <a:bodyPr/>
          <a:lstStyle/>
          <a:p>
            <a:pPr eaLnBrk="1" hangingPunct="1"/>
            <a:r>
              <a:rPr lang="en-US" altLang="en-US" sz="3200" smtClean="0"/>
              <a:t>Sensor</a:t>
            </a:r>
          </a:p>
          <a:p>
            <a:pPr lvl="1" eaLnBrk="1" hangingPunct="1"/>
            <a:r>
              <a:rPr lang="en-US" altLang="en-US" sz="2800" smtClean="0"/>
              <a:t>Great executors</a:t>
            </a:r>
          </a:p>
          <a:p>
            <a:pPr lvl="1" eaLnBrk="1" hangingPunct="1"/>
            <a:r>
              <a:rPr lang="en-US" altLang="en-US" sz="2800" smtClean="0"/>
              <a:t>May miss big picture, relative importance</a:t>
            </a:r>
          </a:p>
        </p:txBody>
      </p:sp>
      <p:sp>
        <p:nvSpPr>
          <p:cNvPr id="46085" name="Text Box 1029"/>
          <p:cNvSpPr txBox="1">
            <a:spLocks noChangeArrowheads="1"/>
          </p:cNvSpPr>
          <p:nvPr/>
        </p:nvSpPr>
        <p:spPr bwMode="auto">
          <a:xfrm>
            <a:off x="7315200" y="0"/>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16390" name="Picture 1031" descr="FACE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72000"/>
            <a:ext cx="2114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608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60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608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p:cTn id="19"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60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6083">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p:cTn id="25"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60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6083">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p:cTn id="31" dur="10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60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60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6084">
                                            <p:txEl>
                                              <p:pRg st="0" end="0"/>
                                            </p:txEl>
                                          </p:spTgt>
                                        </p:tgtEl>
                                        <p:attrNameLst>
                                          <p:attrName>style.visibility</p:attrName>
                                        </p:attrNameLst>
                                      </p:cBhvr>
                                      <p:to>
                                        <p:strVal val="visible"/>
                                      </p:to>
                                    </p:set>
                                    <p:anim calcmode="lin" valueType="num">
                                      <p:cBhvr>
                                        <p:cTn id="39" dur="10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608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60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6084">
                                            <p:txEl>
                                              <p:pRg st="0" end="0"/>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6084">
                                            <p:txEl>
                                              <p:pRg st="1" end="1"/>
                                            </p:txEl>
                                          </p:spTgt>
                                        </p:tgtEl>
                                        <p:attrNameLst>
                                          <p:attrName>style.visibility</p:attrName>
                                        </p:attrNameLst>
                                      </p:cBhvr>
                                      <p:to>
                                        <p:strVal val="visible"/>
                                      </p:to>
                                    </p:set>
                                    <p:anim calcmode="lin" valueType="num">
                                      <p:cBhvr>
                                        <p:cTn id="45" dur="1000" fill="hold"/>
                                        <p:tgtEl>
                                          <p:spTgt spid="46084">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46084">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4608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6084">
                                            <p:txEl>
                                              <p:pRg st="1" end="1"/>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46084">
                                            <p:txEl>
                                              <p:pRg st="2" end="2"/>
                                            </p:txEl>
                                          </p:spTgt>
                                        </p:tgtEl>
                                        <p:attrNameLst>
                                          <p:attrName>style.visibility</p:attrName>
                                        </p:attrNameLst>
                                      </p:cBhvr>
                                      <p:to>
                                        <p:strVal val="visible"/>
                                      </p:to>
                                    </p:set>
                                    <p:anim calcmode="lin" valueType="num">
                                      <p:cBhvr>
                                        <p:cTn id="51" dur="1000" fill="hold"/>
                                        <p:tgtEl>
                                          <p:spTgt spid="46084">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46084">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4608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608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1026"/>
          <p:cNvSpPr>
            <a:spLocks noGrp="1" noChangeArrowheads="1"/>
          </p:cNvSpPr>
          <p:nvPr>
            <p:ph type="title"/>
          </p:nvPr>
        </p:nvSpPr>
        <p:spPr/>
        <p:txBody>
          <a:bodyPr/>
          <a:lstStyle/>
          <a:p>
            <a:pPr eaLnBrk="1" hangingPunct="1"/>
            <a:r>
              <a:rPr lang="en-US" altLang="en-US" smtClean="0"/>
              <a:t>Relevance to Teams (T/F)</a:t>
            </a:r>
          </a:p>
        </p:txBody>
      </p:sp>
      <p:sp>
        <p:nvSpPr>
          <p:cNvPr id="47107" name="Rectangle 1027"/>
          <p:cNvSpPr>
            <a:spLocks noGrp="1" noChangeArrowheads="1"/>
          </p:cNvSpPr>
          <p:nvPr>
            <p:ph type="body" sz="half" idx="1"/>
          </p:nvPr>
        </p:nvSpPr>
        <p:spPr/>
        <p:txBody>
          <a:bodyPr/>
          <a:lstStyle/>
          <a:p>
            <a:pPr eaLnBrk="1" hangingPunct="1"/>
            <a:r>
              <a:rPr lang="en-US" altLang="en-US" sz="3200" smtClean="0"/>
              <a:t>Thinker</a:t>
            </a:r>
          </a:p>
          <a:p>
            <a:pPr lvl="1" eaLnBrk="1" hangingPunct="1"/>
            <a:r>
              <a:rPr lang="en-US" altLang="en-US" sz="2800" smtClean="0"/>
              <a:t>Skillful at understanding how anything works</a:t>
            </a:r>
          </a:p>
        </p:txBody>
      </p:sp>
      <p:sp>
        <p:nvSpPr>
          <p:cNvPr id="47108" name="Rectangle 1028"/>
          <p:cNvSpPr>
            <a:spLocks noGrp="1" noChangeArrowheads="1"/>
          </p:cNvSpPr>
          <p:nvPr>
            <p:ph type="body" sz="half" idx="2"/>
          </p:nvPr>
        </p:nvSpPr>
        <p:spPr/>
        <p:txBody>
          <a:bodyPr/>
          <a:lstStyle/>
          <a:p>
            <a:pPr eaLnBrk="1" hangingPunct="1"/>
            <a:r>
              <a:rPr lang="en-US" altLang="en-US" sz="3200" smtClean="0"/>
              <a:t>Feeler</a:t>
            </a:r>
          </a:p>
          <a:p>
            <a:pPr lvl="1" eaLnBrk="1" hangingPunct="1"/>
            <a:r>
              <a:rPr lang="en-US" altLang="en-US" sz="2800" smtClean="0"/>
              <a:t>Knows why something matters </a:t>
            </a:r>
          </a:p>
        </p:txBody>
      </p:sp>
      <p:sp>
        <p:nvSpPr>
          <p:cNvPr id="47109" name="Text Box 1029"/>
          <p:cNvSpPr txBox="1">
            <a:spLocks noChangeArrowheads="1"/>
          </p:cNvSpPr>
          <p:nvPr/>
        </p:nvSpPr>
        <p:spPr bwMode="auto">
          <a:xfrm>
            <a:off x="7315200" y="0"/>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17414" name="Picture 1030" descr="GAME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00600"/>
            <a:ext cx="13731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32" descr="pai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10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710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71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0" end="0"/>
                                            </p:txEl>
                                          </p:spTgt>
                                        </p:tgtEl>
                                        <p:attrNameLst>
                                          <p:attrName>style.visibility</p:attrName>
                                        </p:attrNameLst>
                                      </p:cBhvr>
                                      <p:to>
                                        <p:strVal val="visible"/>
                                      </p:to>
                                    </p:set>
                                    <p:anim calcmode="lin" valueType="num">
                                      <p:cBhvr>
                                        <p:cTn id="21"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47108">
                                            <p:txEl>
                                              <p:pRg st="1" end="1"/>
                                            </p:txEl>
                                          </p:spTgt>
                                        </p:tgtEl>
                                        <p:attrNameLst>
                                          <p:attrName>style.visibility</p:attrName>
                                        </p:attrNameLst>
                                      </p:cBhvr>
                                      <p:to>
                                        <p:strVal val="visible"/>
                                      </p:to>
                                    </p:set>
                                    <p:anim calcmode="lin" valueType="num">
                                      <p:cBhvr>
                                        <p:cTn id="27" dur="1000" fill="hold"/>
                                        <p:tgtEl>
                                          <p:spTgt spid="47108">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7108">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710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710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smtClean="0"/>
              <a:t>Relevance to Teams (J/P)</a:t>
            </a:r>
          </a:p>
        </p:txBody>
      </p:sp>
      <p:sp>
        <p:nvSpPr>
          <p:cNvPr id="48131" name="Rectangle 3"/>
          <p:cNvSpPr>
            <a:spLocks noGrp="1" noChangeArrowheads="1"/>
          </p:cNvSpPr>
          <p:nvPr>
            <p:ph type="body" sz="half" idx="1"/>
          </p:nvPr>
        </p:nvSpPr>
        <p:spPr/>
        <p:txBody>
          <a:bodyPr/>
          <a:lstStyle/>
          <a:p>
            <a:pPr eaLnBrk="1" hangingPunct="1">
              <a:lnSpc>
                <a:spcPct val="90000"/>
              </a:lnSpc>
            </a:pPr>
            <a:r>
              <a:rPr lang="en-US" altLang="en-US" sz="3200" smtClean="0"/>
              <a:t>Judger</a:t>
            </a:r>
          </a:p>
          <a:p>
            <a:pPr lvl="1" eaLnBrk="1" hangingPunct="1">
              <a:lnSpc>
                <a:spcPct val="90000"/>
              </a:lnSpc>
            </a:pPr>
            <a:r>
              <a:rPr lang="en-US" altLang="en-US" sz="2800" smtClean="0"/>
              <a:t>Good at schedules, plans, completion</a:t>
            </a:r>
          </a:p>
          <a:p>
            <a:pPr lvl="1" eaLnBrk="1" hangingPunct="1">
              <a:lnSpc>
                <a:spcPct val="90000"/>
              </a:lnSpc>
            </a:pPr>
            <a:r>
              <a:rPr lang="en-US" altLang="en-US" sz="2800" smtClean="0"/>
              <a:t>Makes decisions easily (quickly)</a:t>
            </a:r>
          </a:p>
          <a:p>
            <a:pPr lvl="1" eaLnBrk="1" hangingPunct="1">
              <a:lnSpc>
                <a:spcPct val="90000"/>
              </a:lnSpc>
            </a:pPr>
            <a:r>
              <a:rPr lang="en-US" altLang="en-US" sz="2800" smtClean="0"/>
              <a:t>May overlook vital issues </a:t>
            </a:r>
          </a:p>
        </p:txBody>
      </p:sp>
      <p:sp>
        <p:nvSpPr>
          <p:cNvPr id="48132" name="Rectangle 4"/>
          <p:cNvSpPr>
            <a:spLocks noGrp="1" noChangeArrowheads="1"/>
          </p:cNvSpPr>
          <p:nvPr>
            <p:ph type="body" sz="half" idx="2"/>
          </p:nvPr>
        </p:nvSpPr>
        <p:spPr/>
        <p:txBody>
          <a:bodyPr/>
          <a:lstStyle/>
          <a:p>
            <a:pPr eaLnBrk="1" hangingPunct="1"/>
            <a:r>
              <a:rPr lang="en-US" altLang="en-US" sz="3200" smtClean="0"/>
              <a:t>Perceiver</a:t>
            </a:r>
          </a:p>
          <a:p>
            <a:pPr lvl="1" eaLnBrk="1" hangingPunct="1"/>
            <a:r>
              <a:rPr lang="en-US" altLang="en-US" sz="2800" smtClean="0"/>
              <a:t>Always curious, wants more knowledge</a:t>
            </a:r>
          </a:p>
          <a:p>
            <a:pPr lvl="1" eaLnBrk="1" hangingPunct="1"/>
            <a:r>
              <a:rPr lang="en-US" altLang="en-US" sz="2800" smtClean="0"/>
              <a:t>May not get around to acting</a:t>
            </a:r>
          </a:p>
        </p:txBody>
      </p:sp>
      <p:sp>
        <p:nvSpPr>
          <p:cNvPr id="48133" name="Text Box 5"/>
          <p:cNvSpPr txBox="1">
            <a:spLocks noChangeArrowheads="1"/>
          </p:cNvSpPr>
          <p:nvPr/>
        </p:nvSpPr>
        <p:spPr bwMode="auto">
          <a:xfrm>
            <a:off x="7315200" y="0"/>
            <a:ext cx="142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18438" name="Picture 7" descr="monk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pros and con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257800"/>
            <a:ext cx="1143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10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1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81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p:cTn id="13" dur="10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81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81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813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10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81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81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813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p:cTn id="25" dur="10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813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81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81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8132">
                                            <p:txEl>
                                              <p:pRg st="0" end="0"/>
                                            </p:txEl>
                                          </p:spTgt>
                                        </p:tgtEl>
                                        <p:attrNameLst>
                                          <p:attrName>style.visibility</p:attrName>
                                        </p:attrNameLst>
                                      </p:cBhvr>
                                      <p:to>
                                        <p:strVal val="visible"/>
                                      </p:to>
                                    </p:set>
                                    <p:anim calcmode="lin" valueType="num">
                                      <p:cBhvr>
                                        <p:cTn id="33" dur="1000" fill="hold"/>
                                        <p:tgtEl>
                                          <p:spTgt spid="48132">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8132">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813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32">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48132">
                                            <p:txEl>
                                              <p:pRg st="1" end="1"/>
                                            </p:txEl>
                                          </p:spTgt>
                                        </p:tgtEl>
                                        <p:attrNameLst>
                                          <p:attrName>style.visibility</p:attrName>
                                        </p:attrNameLst>
                                      </p:cBhvr>
                                      <p:to>
                                        <p:strVal val="visible"/>
                                      </p:to>
                                    </p:set>
                                    <p:anim calcmode="lin" valueType="num">
                                      <p:cBhvr>
                                        <p:cTn id="39" dur="1000" fill="hold"/>
                                        <p:tgtEl>
                                          <p:spTgt spid="48132">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8132">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813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8132">
                                            <p:txEl>
                                              <p:pRg st="1" end="1"/>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8132">
                                            <p:txEl>
                                              <p:pRg st="2" end="2"/>
                                            </p:txEl>
                                          </p:spTgt>
                                        </p:tgtEl>
                                        <p:attrNameLst>
                                          <p:attrName>style.visibility</p:attrName>
                                        </p:attrNameLst>
                                      </p:cBhvr>
                                      <p:to>
                                        <p:strVal val="visible"/>
                                      </p:to>
                                    </p:set>
                                    <p:anim calcmode="lin" valueType="num">
                                      <p:cBhvr>
                                        <p:cTn id="45" dur="1000" fill="hold"/>
                                        <p:tgtEl>
                                          <p:spTgt spid="48132">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48132">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4813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813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altLang="en-US" smtClean="0"/>
              <a:t>What Type are You?</a:t>
            </a:r>
          </a:p>
        </p:txBody>
      </p:sp>
      <p:sp>
        <p:nvSpPr>
          <p:cNvPr id="19459" name="Rectangle 3"/>
          <p:cNvSpPr>
            <a:spLocks noGrp="1" noChangeArrowheads="1"/>
          </p:cNvSpPr>
          <p:nvPr>
            <p:ph type="body" idx="1"/>
          </p:nvPr>
        </p:nvSpPr>
        <p:spPr>
          <a:xfrm>
            <a:off x="685800" y="2362200"/>
            <a:ext cx="8229600" cy="4267200"/>
          </a:xfrm>
        </p:spPr>
        <p:txBody>
          <a:bodyPr/>
          <a:lstStyle/>
          <a:p>
            <a:pPr eaLnBrk="1" hangingPunct="1">
              <a:buFont typeface="Wingdings" pitchFamily="2" charset="2"/>
              <a:buNone/>
            </a:pPr>
            <a:r>
              <a:rPr lang="en-US" altLang="en-US" sz="3200" smtClean="0">
                <a:solidFill>
                  <a:schemeClr val="tx2"/>
                </a:solidFill>
              </a:rPr>
              <a:t>Online Personality Tests</a:t>
            </a:r>
          </a:p>
          <a:p>
            <a:pPr eaLnBrk="1" hangingPunct="1"/>
            <a:endParaRPr lang="en-US" altLang="en-US" sz="1800" smtClean="0"/>
          </a:p>
          <a:p>
            <a:pPr eaLnBrk="1" hangingPunct="1"/>
            <a:r>
              <a:rPr lang="en-US" altLang="en-US" smtClean="0"/>
              <a:t>Jung types </a:t>
            </a:r>
            <a:r>
              <a:rPr lang="en-US" altLang="en-US" smtClean="0">
                <a:hlinkClick r:id="rId3"/>
              </a:rPr>
              <a:t>http://www.humanmetrics.com/cgi-win/JTypes1.htm</a:t>
            </a:r>
            <a:endParaRPr lang="en-US" altLang="en-US" smtClean="0"/>
          </a:p>
          <a:p>
            <a:pPr eaLnBrk="1" hangingPunct="1">
              <a:buFont typeface="Wingdings" pitchFamily="2" charset="2"/>
              <a:buNone/>
            </a:pPr>
            <a:endParaRPr lang="en-US" altLang="en-US" smtClean="0"/>
          </a:p>
          <a:p>
            <a:pPr eaLnBrk="1" hangingPunct="1"/>
            <a:r>
              <a:rPr lang="en-US" altLang="en-US" smtClean="0"/>
              <a:t>Keirsey types                          http://www.keirsey.com/cgi-in/keirsey/newkts.cgi</a:t>
            </a:r>
          </a:p>
          <a:p>
            <a:pPr lvl="1" eaLnBrk="1" hangingPunct="1">
              <a:buFontTx/>
              <a:buNone/>
            </a:pPr>
            <a:endParaRPr lang="en-US" altLang="en-US" sz="2800" smtClean="0"/>
          </a:p>
        </p:txBody>
      </p:sp>
      <p:sp>
        <p:nvSpPr>
          <p:cNvPr id="20484" name="Rectangle 4"/>
          <p:cNvSpPr>
            <a:spLocks noChangeArrowheads="1"/>
          </p:cNvSpPr>
          <p:nvPr/>
        </p:nvSpPr>
        <p:spPr bwMode="auto">
          <a:xfrm>
            <a:off x="7620000"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defRPr/>
            </a:pPr>
            <a:r>
              <a:rPr lang="en-US" altLang="en-US" b="0" smtClean="0">
                <a:solidFill>
                  <a:srgbClr val="800080"/>
                </a:solidFill>
                <a:effectLst>
                  <a:outerShdw blurRad="38100" dist="38100" dir="2700000" algn="tl">
                    <a:srgbClr val="C0C0C0"/>
                  </a:outerShdw>
                </a:effectLst>
              </a:rPr>
              <a:t>Stage 2:  STORMING</a:t>
            </a:r>
          </a:p>
        </p:txBody>
      </p:sp>
      <p:sp>
        <p:nvSpPr>
          <p:cNvPr id="22531" name="Rectangle 3"/>
          <p:cNvSpPr>
            <a:spLocks noGrp="1" noChangeArrowheads="1"/>
          </p:cNvSpPr>
          <p:nvPr>
            <p:ph type="body" idx="1"/>
          </p:nvPr>
        </p:nvSpPr>
        <p:spPr>
          <a:xfrm>
            <a:off x="838200" y="2362200"/>
            <a:ext cx="8077200" cy="4343400"/>
          </a:xfrm>
        </p:spPr>
        <p:txBody>
          <a:bodyPr/>
          <a:lstStyle/>
          <a:p>
            <a:pPr eaLnBrk="1" hangingPunct="1">
              <a:buFont typeface="Wingdings" pitchFamily="2" charset="2"/>
              <a:buNone/>
            </a:pPr>
            <a:r>
              <a:rPr lang="en-US" altLang="en-US" sz="3200" smtClean="0">
                <a:solidFill>
                  <a:srgbClr val="663300"/>
                </a:solidFill>
              </a:rPr>
              <a:t>During the </a:t>
            </a:r>
            <a:r>
              <a:rPr lang="en-US" altLang="en-US" sz="3600" smtClean="0">
                <a:solidFill>
                  <a:srgbClr val="800080"/>
                </a:solidFill>
                <a:latin typeface="Forte" pitchFamily="66" charset="0"/>
              </a:rPr>
              <a:t>Storming</a:t>
            </a:r>
            <a:r>
              <a:rPr lang="en-US" altLang="en-US" sz="3200" smtClean="0">
                <a:solidFill>
                  <a:srgbClr val="663300"/>
                </a:solidFill>
              </a:rPr>
              <a:t> stage team members:</a:t>
            </a:r>
          </a:p>
          <a:p>
            <a:pPr lvl="1" eaLnBrk="1" hangingPunct="1">
              <a:buClr>
                <a:srgbClr val="CC3300"/>
              </a:buClr>
              <a:buFont typeface="Wingdings" pitchFamily="2" charset="2"/>
              <a:buChar char="l"/>
            </a:pPr>
            <a:r>
              <a:rPr lang="en-US" altLang="en-US" sz="2800" b="1" smtClean="0"/>
              <a:t>realize that the task is more difficult than they imagined</a:t>
            </a:r>
          </a:p>
          <a:p>
            <a:pPr lvl="1" eaLnBrk="1" hangingPunct="1">
              <a:buClr>
                <a:srgbClr val="CC3300"/>
              </a:buClr>
              <a:buFont typeface="Wingdings" pitchFamily="2" charset="2"/>
              <a:buChar char="l"/>
            </a:pPr>
            <a:r>
              <a:rPr lang="en-US" altLang="en-US" sz="2800" b="1" smtClean="0"/>
              <a:t>have fluctuations in attitude about chances of success </a:t>
            </a:r>
          </a:p>
          <a:p>
            <a:pPr lvl="1" eaLnBrk="1" hangingPunct="1">
              <a:buClr>
                <a:srgbClr val="CC3300"/>
              </a:buClr>
              <a:buFont typeface="Wingdings" pitchFamily="2" charset="2"/>
              <a:buChar char="l"/>
            </a:pPr>
            <a:r>
              <a:rPr lang="en-US" altLang="en-US" sz="2800" b="1" smtClean="0"/>
              <a:t>may be resistant to the task</a:t>
            </a:r>
          </a:p>
          <a:p>
            <a:pPr lvl="1" eaLnBrk="1" hangingPunct="1">
              <a:buClr>
                <a:srgbClr val="CC3300"/>
              </a:buClr>
              <a:buFont typeface="Wingdings" pitchFamily="2" charset="2"/>
              <a:buChar char="l"/>
            </a:pPr>
            <a:r>
              <a:rPr lang="en-US" altLang="en-US" sz="2800" b="1" smtClean="0"/>
              <a:t>have poor collaboration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altLang="en-US" smtClean="0"/>
              <a:t>Storming Diagnosis </a:t>
            </a:r>
          </a:p>
        </p:txBody>
      </p:sp>
      <p:sp>
        <p:nvSpPr>
          <p:cNvPr id="49155" name="Rectangle 3"/>
          <p:cNvSpPr>
            <a:spLocks noGrp="1" noChangeArrowheads="1"/>
          </p:cNvSpPr>
          <p:nvPr>
            <p:ph type="body" idx="1"/>
          </p:nvPr>
        </p:nvSpPr>
        <p:spPr/>
        <p:txBody>
          <a:bodyPr/>
          <a:lstStyle/>
          <a:p>
            <a:pPr eaLnBrk="1" hangingPunct="1"/>
            <a:r>
              <a:rPr lang="en-US" altLang="en-US" smtClean="0"/>
              <a:t>Do we have common goals and objectives?</a:t>
            </a:r>
          </a:p>
          <a:p>
            <a:pPr eaLnBrk="1" hangingPunct="1"/>
            <a:r>
              <a:rPr lang="en-US" altLang="en-US" smtClean="0"/>
              <a:t>Do we agree on roles and responsibilities? </a:t>
            </a:r>
          </a:p>
          <a:p>
            <a:pPr eaLnBrk="1" hangingPunct="1"/>
            <a:r>
              <a:rPr lang="en-US" altLang="en-US" smtClean="0"/>
              <a:t>Do our task, communication, and decision systems work?</a:t>
            </a:r>
          </a:p>
          <a:p>
            <a:pPr eaLnBrk="1" hangingPunct="1"/>
            <a:r>
              <a:rPr lang="en-US" altLang="en-US" smtClean="0"/>
              <a:t>Do we have adequate interpersonal skills?</a:t>
            </a:r>
          </a:p>
        </p:txBody>
      </p:sp>
      <p:sp>
        <p:nvSpPr>
          <p:cNvPr id="49156" name="Text Box 4"/>
          <p:cNvSpPr txBox="1">
            <a:spLocks noChangeArrowheads="1"/>
          </p:cNvSpPr>
          <p:nvPr/>
        </p:nvSpPr>
        <p:spPr bwMode="auto">
          <a:xfrm>
            <a:off x="731520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en-US" sz="2400" b="1">
              <a:solidFill>
                <a:srgbClr val="00FF00"/>
              </a:solidFill>
              <a:effectLst>
                <a:outerShdw blurRad="38100" dist="38100" dir="2700000" algn="tl">
                  <a:srgbClr val="C0C0C0"/>
                </a:outerShdw>
              </a:effectLst>
              <a:latin typeface="Times New Roman" pitchFamily="18" charset="0"/>
            </a:endParaRPr>
          </a:p>
        </p:txBody>
      </p:sp>
      <p:pic>
        <p:nvPicPr>
          <p:cNvPr id="21509" name="Picture 5" descr="TUGOW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4876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533400" y="838200"/>
            <a:ext cx="8610600" cy="1676400"/>
          </a:xfrm>
        </p:spPr>
        <p:txBody>
          <a:bodyPr/>
          <a:lstStyle/>
          <a:p>
            <a:pPr eaLnBrk="1" hangingPunct="1"/>
            <a:r>
              <a:rPr lang="en-US" smtClean="0"/>
              <a:t>  What is Teamwork &amp; Team Building</a:t>
            </a:r>
            <a:br>
              <a:rPr lang="en-US" smtClean="0"/>
            </a:br>
            <a:endParaRPr lang="en-US" smtClean="0"/>
          </a:p>
        </p:txBody>
      </p:sp>
      <p:sp>
        <p:nvSpPr>
          <p:cNvPr id="4099" name="Rectangle 3"/>
          <p:cNvSpPr>
            <a:spLocks noGrp="1" noChangeArrowheads="1"/>
          </p:cNvSpPr>
          <p:nvPr>
            <p:ph type="body" idx="1"/>
          </p:nvPr>
        </p:nvSpPr>
        <p:spPr>
          <a:xfrm>
            <a:off x="838200" y="2362200"/>
            <a:ext cx="8077200" cy="4495800"/>
          </a:xfrm>
        </p:spPr>
        <p:txBody>
          <a:bodyPr/>
          <a:lstStyle/>
          <a:p>
            <a:pPr eaLnBrk="1" hangingPunct="1">
              <a:lnSpc>
                <a:spcPct val="80000"/>
              </a:lnSpc>
              <a:buFont typeface="Wingdings" pitchFamily="2" charset="2"/>
              <a:buNone/>
            </a:pPr>
            <a:r>
              <a:rPr lang="en-US" sz="2400" smtClean="0">
                <a:solidFill>
                  <a:srgbClr val="993366"/>
                </a:solidFill>
                <a:latin typeface="Elephant" pitchFamily="18" charset="0"/>
              </a:rPr>
              <a:t>Teamwork</a:t>
            </a:r>
          </a:p>
          <a:p>
            <a:pPr eaLnBrk="1" hangingPunct="1">
              <a:lnSpc>
                <a:spcPct val="80000"/>
              </a:lnSpc>
              <a:buFont typeface="Wingdings" pitchFamily="2" charset="2"/>
              <a:buNone/>
            </a:pPr>
            <a:r>
              <a:rPr lang="en-US" sz="1800" smtClean="0"/>
              <a:t>     </a:t>
            </a:r>
          </a:p>
          <a:p>
            <a:pPr eaLnBrk="1" hangingPunct="1">
              <a:lnSpc>
                <a:spcPct val="80000"/>
              </a:lnSpc>
            </a:pPr>
            <a:r>
              <a:rPr lang="en-US" sz="2000" smtClean="0"/>
              <a:t>Concept of people working together as a team</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400" smtClean="0">
                <a:solidFill>
                  <a:schemeClr val="bg2"/>
                </a:solidFill>
                <a:latin typeface="Elephant" pitchFamily="18" charset="0"/>
              </a:rPr>
              <a:t>Team player</a:t>
            </a:r>
          </a:p>
          <a:p>
            <a:pPr eaLnBrk="1" hangingPunct="1">
              <a:lnSpc>
                <a:spcPct val="80000"/>
              </a:lnSpc>
              <a:buFont typeface="Wingdings" pitchFamily="2" charset="2"/>
              <a:buNone/>
            </a:pPr>
            <a:endParaRPr lang="en-US" sz="2400" smtClean="0">
              <a:solidFill>
                <a:schemeClr val="bg2"/>
              </a:solidFill>
            </a:endParaRPr>
          </a:p>
          <a:p>
            <a:pPr eaLnBrk="1" hangingPunct="1">
              <a:lnSpc>
                <a:spcPct val="80000"/>
              </a:lnSpc>
            </a:pPr>
            <a:r>
              <a:rPr lang="en-US" sz="2000" smtClean="0"/>
              <a:t>A team player is someone who is able to get along with their</a:t>
            </a:r>
          </a:p>
          <a:p>
            <a:pPr eaLnBrk="1" hangingPunct="1">
              <a:lnSpc>
                <a:spcPct val="80000"/>
              </a:lnSpc>
              <a:buFont typeface="Wingdings" pitchFamily="2" charset="2"/>
              <a:buNone/>
            </a:pPr>
            <a:r>
              <a:rPr lang="en-US" sz="2000" smtClean="0"/>
              <a:t>	colleagues and work together in a cohesive group</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2400" smtClean="0">
                <a:solidFill>
                  <a:srgbClr val="993300"/>
                </a:solidFill>
                <a:latin typeface="Elephant" pitchFamily="18" charset="0"/>
              </a:rPr>
              <a:t>Team Building</a:t>
            </a:r>
          </a:p>
          <a:p>
            <a:pPr eaLnBrk="1" hangingPunct="1">
              <a:lnSpc>
                <a:spcPct val="80000"/>
              </a:lnSpc>
              <a:buFont typeface="Wingdings" pitchFamily="2" charset="2"/>
              <a:buNone/>
            </a:pPr>
            <a:endParaRPr lang="en-US" sz="2000" smtClean="0">
              <a:solidFill>
                <a:srgbClr val="993300"/>
              </a:solidFill>
              <a:latin typeface="Elephant" pitchFamily="18" charset="0"/>
            </a:endParaRPr>
          </a:p>
          <a:p>
            <a:pPr eaLnBrk="1" hangingPunct="1">
              <a:lnSpc>
                <a:spcPct val="80000"/>
              </a:lnSpc>
            </a:pPr>
            <a:r>
              <a:rPr lang="en-US" sz="2000" smtClean="0"/>
              <a:t>Process of establishing and developing a greater sense of collaboration and trust between members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altLang="en-US" smtClean="0"/>
              <a:t>Negotiating Conflict</a:t>
            </a:r>
          </a:p>
        </p:txBody>
      </p:sp>
      <p:sp>
        <p:nvSpPr>
          <p:cNvPr id="2457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Separate problem issues from people issues.</a:t>
            </a:r>
          </a:p>
          <a:p>
            <a:pPr eaLnBrk="1" hangingPunct="1"/>
            <a:endParaRPr lang="en-US" altLang="en-US" smtClean="0"/>
          </a:p>
          <a:p>
            <a:pPr eaLnBrk="1" hangingPunct="1"/>
            <a:r>
              <a:rPr lang="en-US" altLang="en-US" smtClean="0"/>
              <a:t>Be soft on people, hard on problem.</a:t>
            </a:r>
          </a:p>
          <a:p>
            <a:pPr eaLnBrk="1" hangingPunct="1"/>
            <a:endParaRPr lang="en-US" altLang="en-US" smtClean="0"/>
          </a:p>
          <a:p>
            <a:pPr eaLnBrk="1" hangingPunct="1"/>
            <a:r>
              <a:rPr lang="en-US" altLang="en-US" smtClean="0"/>
              <a:t>Look for underlying needs, goals of each party rather than specific solutions.</a:t>
            </a:r>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p:txBody>
      </p:sp>
      <p:sp>
        <p:nvSpPr>
          <p:cNvPr id="24580" name="Text Box 4"/>
          <p:cNvSpPr txBox="1">
            <a:spLocks noChangeArrowheads="1"/>
          </p:cNvSpPr>
          <p:nvPr/>
        </p:nvSpPr>
        <p:spPr bwMode="auto">
          <a:xfrm>
            <a:off x="731520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en-US" sz="2400" b="1">
              <a:solidFill>
                <a:srgbClr val="00FF00"/>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anim calcmode="lin" valueType="num">
                                      <p:cBhvr additive="base">
                                        <p:cTn id="13"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anim calcmode="lin" valueType="num">
                                      <p:cBhvr additive="base">
                                        <p:cTn id="19"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ltLang="en-US" smtClean="0"/>
              <a:t>Addressing the Problem</a:t>
            </a:r>
          </a:p>
        </p:txBody>
      </p:sp>
      <p:sp>
        <p:nvSpPr>
          <p:cNvPr id="26629" name="Rectangle 5"/>
          <p:cNvSpPr>
            <a:spLocks noChangeArrowheads="1"/>
          </p:cNvSpPr>
          <p:nvPr>
            <p:ph type="body" idx="1"/>
          </p:nvPr>
        </p:nvSpPr>
        <p:spPr>
          <a:noFill/>
        </p:spPr>
        <p:txBody>
          <a:bodyPr/>
          <a:lstStyle/>
          <a:p>
            <a:pPr eaLnBrk="1" hangingPunct="1">
              <a:lnSpc>
                <a:spcPct val="90000"/>
              </a:lnSpc>
              <a:spcBef>
                <a:spcPct val="50000"/>
              </a:spcBef>
            </a:pPr>
            <a:r>
              <a:rPr lang="en-US" altLang="en-US" smtClean="0"/>
              <a:t>State your views in clear non-judgmental language.</a:t>
            </a:r>
          </a:p>
          <a:p>
            <a:pPr eaLnBrk="1" hangingPunct="1">
              <a:lnSpc>
                <a:spcPct val="90000"/>
              </a:lnSpc>
              <a:spcBef>
                <a:spcPct val="50000"/>
              </a:spcBef>
            </a:pPr>
            <a:r>
              <a:rPr lang="en-US" altLang="en-US" smtClean="0"/>
              <a:t>Clarify the core issues. </a:t>
            </a:r>
          </a:p>
          <a:p>
            <a:pPr eaLnBrk="1" hangingPunct="1">
              <a:lnSpc>
                <a:spcPct val="90000"/>
              </a:lnSpc>
              <a:spcBef>
                <a:spcPct val="50000"/>
              </a:spcBef>
            </a:pPr>
            <a:r>
              <a:rPr lang="en-US" altLang="en-US" smtClean="0"/>
              <a:t>Listen carefully to each person’s point of view.</a:t>
            </a:r>
          </a:p>
          <a:p>
            <a:pPr eaLnBrk="1" hangingPunct="1">
              <a:lnSpc>
                <a:spcPct val="90000"/>
              </a:lnSpc>
              <a:spcBef>
                <a:spcPct val="50000"/>
              </a:spcBef>
            </a:pPr>
            <a:r>
              <a:rPr lang="en-US" altLang="en-US" smtClean="0"/>
              <a:t>Check understanding by restating the core issues.</a:t>
            </a:r>
          </a:p>
          <a:p>
            <a:pPr lvl="1" eaLnBrk="1" hangingPunct="1">
              <a:lnSpc>
                <a:spcPct val="90000"/>
              </a:lnSpc>
              <a:spcBef>
                <a:spcPct val="50000"/>
              </a:spcBef>
              <a:buFontTx/>
              <a:buNone/>
            </a:pPr>
            <a:endParaRPr lang="en-US" altLang="en-US" sz="2800" smtClean="0"/>
          </a:p>
        </p:txBody>
      </p:sp>
      <p:sp>
        <p:nvSpPr>
          <p:cNvPr id="26630" name="Text Box 6"/>
          <p:cNvSpPr txBox="1">
            <a:spLocks noChangeArrowheads="1"/>
          </p:cNvSpPr>
          <p:nvPr/>
        </p:nvSpPr>
        <p:spPr bwMode="auto">
          <a:xfrm>
            <a:off x="7162800" y="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en-US" sz="2400" b="1">
              <a:solidFill>
                <a:srgbClr val="00FF00"/>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9">
                                            <p:txEl>
                                              <p:pRg st="2" end="2"/>
                                            </p:txEl>
                                          </p:spTgt>
                                        </p:tgtEl>
                                        <p:attrNameLst>
                                          <p:attrName>style.visibility</p:attrName>
                                        </p:attrNameLst>
                                      </p:cBhvr>
                                      <p:to>
                                        <p:strVal val="visible"/>
                                      </p:to>
                                    </p:set>
                                    <p:anim calcmode="lin" valueType="num">
                                      <p:cBhvr additive="base">
                                        <p:cTn id="19" dur="500" fill="hold"/>
                                        <p:tgtEl>
                                          <p:spTgt spid="266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9">
                                            <p:txEl>
                                              <p:pRg st="3" end="3"/>
                                            </p:txEl>
                                          </p:spTgt>
                                        </p:tgtEl>
                                        <p:attrNameLst>
                                          <p:attrName>style.visibility</p:attrName>
                                        </p:attrNameLst>
                                      </p:cBhvr>
                                      <p:to>
                                        <p:strVal val="visible"/>
                                      </p:to>
                                    </p:set>
                                    <p:anim calcmode="lin" valueType="num">
                                      <p:cBhvr additive="base">
                                        <p:cTn id="25" dur="500" fill="hold"/>
                                        <p:tgtEl>
                                          <p:spTgt spid="2662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defRPr/>
            </a:pPr>
            <a:r>
              <a:rPr lang="en-US" altLang="en-US" smtClean="0">
                <a:solidFill>
                  <a:srgbClr val="0099FF"/>
                </a:solidFill>
                <a:effectLst>
                  <a:outerShdw blurRad="38100" dist="38100" dir="2700000" algn="tl">
                    <a:srgbClr val="C0C0C0"/>
                  </a:outerShdw>
                </a:effectLst>
              </a:rPr>
              <a:t>Stage 3:  NORMING</a:t>
            </a:r>
          </a:p>
        </p:txBody>
      </p:sp>
      <p:sp>
        <p:nvSpPr>
          <p:cNvPr id="29699" name="Rectangle 3"/>
          <p:cNvSpPr>
            <a:spLocks noGrp="1" noChangeArrowheads="1"/>
          </p:cNvSpPr>
          <p:nvPr>
            <p:ph type="body" idx="1"/>
          </p:nvPr>
        </p:nvSpPr>
        <p:spPr/>
        <p:txBody>
          <a:bodyPr/>
          <a:lstStyle/>
          <a:p>
            <a:pPr eaLnBrk="1" hangingPunct="1">
              <a:lnSpc>
                <a:spcPct val="90000"/>
              </a:lnSpc>
            </a:pPr>
            <a:r>
              <a:rPr lang="en-US" altLang="en-US" sz="3200" smtClean="0"/>
              <a:t>During this stage members accept:</a:t>
            </a:r>
          </a:p>
          <a:p>
            <a:pPr lvl="1" eaLnBrk="1" hangingPunct="1">
              <a:lnSpc>
                <a:spcPct val="90000"/>
              </a:lnSpc>
            </a:pPr>
            <a:r>
              <a:rPr lang="en-US" altLang="en-US" sz="2800" smtClean="0"/>
              <a:t>their team</a:t>
            </a:r>
          </a:p>
          <a:p>
            <a:pPr lvl="1" eaLnBrk="1" hangingPunct="1">
              <a:lnSpc>
                <a:spcPct val="90000"/>
              </a:lnSpc>
            </a:pPr>
            <a:r>
              <a:rPr lang="en-US" altLang="en-US" sz="2800" smtClean="0"/>
              <a:t>team rules and procedures</a:t>
            </a:r>
          </a:p>
          <a:p>
            <a:pPr lvl="1" eaLnBrk="1" hangingPunct="1">
              <a:lnSpc>
                <a:spcPct val="90000"/>
              </a:lnSpc>
            </a:pPr>
            <a:r>
              <a:rPr lang="en-US" altLang="en-US" sz="2800" smtClean="0"/>
              <a:t>their roles in the team</a:t>
            </a:r>
          </a:p>
          <a:p>
            <a:pPr lvl="1" eaLnBrk="1" hangingPunct="1">
              <a:lnSpc>
                <a:spcPct val="90000"/>
              </a:lnSpc>
            </a:pPr>
            <a:r>
              <a:rPr lang="en-US" altLang="en-US" sz="2800" smtClean="0"/>
              <a:t>the individuality of fellow members</a:t>
            </a:r>
          </a:p>
          <a:p>
            <a:pPr lvl="1" eaLnBrk="1" hangingPunct="1">
              <a:lnSpc>
                <a:spcPct val="90000"/>
              </a:lnSpc>
            </a:pPr>
            <a:endParaRPr lang="en-US" altLang="en-US" smtClean="0"/>
          </a:p>
          <a:p>
            <a:pPr eaLnBrk="1" hangingPunct="1">
              <a:lnSpc>
                <a:spcPct val="90000"/>
              </a:lnSpc>
            </a:pPr>
            <a:r>
              <a:rPr lang="en-US" altLang="en-US" smtClean="0"/>
              <a:t>Team members realize that they are not going to crash-and-burn and start helping each other</a:t>
            </a:r>
            <a:r>
              <a:rPr lang="en-US" altLang="en-US" sz="2400" smtClean="0"/>
              <a:t>.</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19400"/>
            <a:ext cx="2057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ltLang="en-US" smtClean="0"/>
              <a:t>Behaviors</a:t>
            </a:r>
          </a:p>
        </p:txBody>
      </p:sp>
      <p:sp>
        <p:nvSpPr>
          <p:cNvPr id="31747" name="Rectangle 3"/>
          <p:cNvSpPr>
            <a:spLocks noGrp="1" noChangeArrowheads="1"/>
          </p:cNvSpPr>
          <p:nvPr>
            <p:ph type="body" idx="1"/>
          </p:nvPr>
        </p:nvSpPr>
        <p:spPr/>
        <p:txBody>
          <a:bodyPr/>
          <a:lstStyle/>
          <a:p>
            <a:pPr eaLnBrk="1" hangingPunct="1"/>
            <a:r>
              <a:rPr lang="en-US" altLang="en-US" smtClean="0"/>
              <a:t>Competitive relationships become more cooperative.</a:t>
            </a:r>
          </a:p>
          <a:p>
            <a:pPr eaLnBrk="1" hangingPunct="1"/>
            <a:r>
              <a:rPr lang="en-US" altLang="en-US" smtClean="0"/>
              <a:t>There is a willingness to confront issues  </a:t>
            </a:r>
          </a:p>
          <a:p>
            <a:pPr eaLnBrk="1" hangingPunct="1">
              <a:buFont typeface="Wingdings" pitchFamily="2" charset="2"/>
              <a:buNone/>
            </a:pPr>
            <a:r>
              <a:rPr lang="en-US" altLang="en-US" smtClean="0"/>
              <a:t>    and solve problems.</a:t>
            </a:r>
          </a:p>
          <a:p>
            <a:pPr eaLnBrk="1" hangingPunct="1"/>
            <a:r>
              <a:rPr lang="en-US" altLang="en-US" smtClean="0"/>
              <a:t>Teams develop the ability to express criticism constructively.</a:t>
            </a:r>
          </a:p>
          <a:p>
            <a:pPr eaLnBrk="1" hangingPunct="1"/>
            <a:r>
              <a:rPr lang="en-US" altLang="en-US" smtClean="0"/>
              <a:t>There is a sense of team spirit.</a:t>
            </a:r>
          </a:p>
        </p:txBody>
      </p:sp>
      <p:sp>
        <p:nvSpPr>
          <p:cNvPr id="31748" name="Text Box 4"/>
          <p:cNvSpPr txBox="1">
            <a:spLocks noChangeArrowheads="1"/>
          </p:cNvSpPr>
          <p:nvPr/>
        </p:nvSpPr>
        <p:spPr bwMode="auto">
          <a:xfrm>
            <a:off x="7315200" y="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b="1">
              <a:solidFill>
                <a:srgbClr val="FF0000"/>
              </a:solidFill>
              <a:effectLst>
                <a:outerShdw blurRad="38100" dist="38100" dir="2700000" algn="tl">
                  <a:srgbClr val="C0C0C0"/>
                </a:outerShdw>
              </a:effectLst>
              <a:latin typeface="Times New Roman" pitchFamily="18" charset="0"/>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198120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ltLang="en-US" smtClean="0"/>
              <a:t>Giving Constructive Feedback</a:t>
            </a:r>
          </a:p>
        </p:txBody>
      </p:sp>
      <p:sp>
        <p:nvSpPr>
          <p:cNvPr id="35843" name="Rectangle 3"/>
          <p:cNvSpPr>
            <a:spLocks noGrp="1" noChangeArrowheads="1"/>
          </p:cNvSpPr>
          <p:nvPr>
            <p:ph type="body" idx="1"/>
          </p:nvPr>
        </p:nvSpPr>
        <p:spPr/>
        <p:txBody>
          <a:bodyPr/>
          <a:lstStyle/>
          <a:p>
            <a:pPr eaLnBrk="1" hangingPunct="1">
              <a:lnSpc>
                <a:spcPct val="90000"/>
              </a:lnSpc>
            </a:pPr>
            <a:r>
              <a:rPr lang="en-US" altLang="en-US" smtClean="0"/>
              <a:t>Be descriptive </a:t>
            </a:r>
          </a:p>
          <a:p>
            <a:pPr eaLnBrk="1" hangingPunct="1">
              <a:lnSpc>
                <a:spcPct val="90000"/>
              </a:lnSpc>
            </a:pPr>
            <a:endParaRPr lang="en-US" altLang="en-US" smtClean="0"/>
          </a:p>
          <a:p>
            <a:pPr eaLnBrk="1" hangingPunct="1">
              <a:lnSpc>
                <a:spcPct val="90000"/>
              </a:lnSpc>
            </a:pPr>
            <a:r>
              <a:rPr lang="en-US" altLang="en-US" smtClean="0"/>
              <a:t>Don't use labels</a:t>
            </a:r>
          </a:p>
          <a:p>
            <a:pPr eaLnBrk="1" hangingPunct="1">
              <a:lnSpc>
                <a:spcPct val="90000"/>
              </a:lnSpc>
            </a:pPr>
            <a:endParaRPr lang="en-US" altLang="en-US" smtClean="0"/>
          </a:p>
          <a:p>
            <a:pPr eaLnBrk="1" hangingPunct="1">
              <a:lnSpc>
                <a:spcPct val="90000"/>
              </a:lnSpc>
            </a:pPr>
            <a:r>
              <a:rPr lang="en-US" altLang="en-US" smtClean="0"/>
              <a:t>Don’t exaggerate</a:t>
            </a:r>
          </a:p>
          <a:p>
            <a:pPr eaLnBrk="1" hangingPunct="1">
              <a:lnSpc>
                <a:spcPct val="90000"/>
              </a:lnSpc>
            </a:pPr>
            <a:endParaRPr lang="en-US" altLang="en-US" smtClean="0"/>
          </a:p>
          <a:p>
            <a:pPr eaLnBrk="1" hangingPunct="1">
              <a:lnSpc>
                <a:spcPct val="90000"/>
              </a:lnSpc>
            </a:pPr>
            <a:r>
              <a:rPr lang="en-US" altLang="en-US" smtClean="0"/>
              <a:t>Don’t be judgmental</a:t>
            </a:r>
          </a:p>
          <a:p>
            <a:pPr eaLnBrk="1" hangingPunct="1">
              <a:lnSpc>
                <a:spcPct val="90000"/>
              </a:lnSpc>
            </a:pPr>
            <a:endParaRPr lang="en-US" altLang="en-US" smtClean="0"/>
          </a:p>
          <a:p>
            <a:pPr eaLnBrk="1" hangingPunct="1">
              <a:lnSpc>
                <a:spcPct val="90000"/>
              </a:lnSpc>
            </a:pPr>
            <a:r>
              <a:rPr lang="en-US" altLang="en-US" smtClean="0"/>
              <a:t>Speak for yourself</a:t>
            </a:r>
          </a:p>
          <a:p>
            <a:pPr eaLnBrk="1" hangingPunct="1">
              <a:lnSpc>
                <a:spcPct val="90000"/>
              </a:lnSpc>
            </a:pPr>
            <a:endParaRPr lang="en-US" altLang="en-US" sz="2400" smtClean="0"/>
          </a:p>
          <a:p>
            <a:pPr eaLnBrk="1" hangingPunct="1">
              <a:lnSpc>
                <a:spcPct val="90000"/>
              </a:lnSpc>
              <a:buFont typeface="Wingdings" pitchFamily="2" charset="2"/>
              <a:buNone/>
            </a:pPr>
            <a:endParaRPr lang="en-US" altLang="en-US" sz="2400" smtClean="0"/>
          </a:p>
          <a:p>
            <a:pPr eaLnBrk="1" hangingPunct="1">
              <a:lnSpc>
                <a:spcPct val="90000"/>
              </a:lnSpc>
            </a:pPr>
            <a:endParaRPr lang="en-US" altLang="en-US" sz="1600" smtClean="0"/>
          </a:p>
        </p:txBody>
      </p:sp>
      <p:sp>
        <p:nvSpPr>
          <p:cNvPr id="35844" name="Rectangle 4"/>
          <p:cNvSpPr>
            <a:spLocks noChangeArrowheads="1"/>
          </p:cNvSpPr>
          <p:nvPr/>
        </p:nvSpPr>
        <p:spPr bwMode="auto">
          <a:xfrm>
            <a:off x="7391400" y="73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endParaRPr lang="en-US" altLang="en-US" b="1">
              <a:solidFill>
                <a:srgbClr val="FF0000"/>
              </a:solidFill>
              <a:effectLst>
                <a:outerShdw blurRad="38100" dist="38100" dir="2700000" algn="tl">
                  <a:srgbClr val="C0C0C0"/>
                </a:outerShdw>
              </a:effectLst>
              <a:latin typeface="Times New Roman" pitchFamily="18" charset="0"/>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1676400"/>
            <a:ext cx="464026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 calcmode="lin" valueType="num">
                                      <p:cBhvr additive="base">
                                        <p:cTn id="13"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 calcmode="lin" valueType="num">
                                      <p:cBhvr additive="base">
                                        <p:cTn id="19"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6" end="6"/>
                                            </p:txEl>
                                          </p:spTgt>
                                        </p:tgtEl>
                                        <p:attrNameLst>
                                          <p:attrName>style.visibility</p:attrName>
                                        </p:attrNameLst>
                                      </p:cBhvr>
                                      <p:to>
                                        <p:strVal val="visible"/>
                                      </p:to>
                                    </p:set>
                                    <p:anim calcmode="lin" valueType="num">
                                      <p:cBhvr additive="base">
                                        <p:cTn id="25"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8" end="8"/>
                                            </p:txEl>
                                          </p:spTgt>
                                        </p:tgtEl>
                                        <p:attrNameLst>
                                          <p:attrName>style.visibility</p:attrName>
                                        </p:attrNameLst>
                                      </p:cBhvr>
                                      <p:to>
                                        <p:strVal val="visible"/>
                                      </p:to>
                                    </p:set>
                                    <p:anim calcmode="lin" valueType="num">
                                      <p:cBhvr additive="base">
                                        <p:cTn id="31" dur="500" fill="hold"/>
                                        <p:tgtEl>
                                          <p:spTgt spid="3584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517525" y="220663"/>
            <a:ext cx="8596313" cy="1403350"/>
          </a:xfrm>
        </p:spPr>
        <p:txBody>
          <a:bodyPr/>
          <a:lstStyle/>
          <a:p>
            <a:pPr eaLnBrk="1" hangingPunct="1"/>
            <a:r>
              <a:rPr lang="en-US" altLang="en-US" smtClean="0"/>
              <a:t>     Giving Constructive Feedback    </a:t>
            </a:r>
          </a:p>
        </p:txBody>
      </p:sp>
      <p:sp>
        <p:nvSpPr>
          <p:cNvPr id="56323" name="Rectangle 3"/>
          <p:cNvSpPr>
            <a:spLocks noGrp="1" noChangeArrowheads="1"/>
          </p:cNvSpPr>
          <p:nvPr>
            <p:ph type="body" idx="1"/>
          </p:nvPr>
        </p:nvSpPr>
        <p:spPr/>
        <p:txBody>
          <a:bodyPr/>
          <a:lstStyle/>
          <a:p>
            <a:pPr eaLnBrk="1" hangingPunct="1">
              <a:lnSpc>
                <a:spcPct val="90000"/>
              </a:lnSpc>
            </a:pPr>
            <a:r>
              <a:rPr lang="en-US" altLang="en-US" smtClean="0"/>
              <a:t>Use “I” messages.</a:t>
            </a:r>
          </a:p>
          <a:p>
            <a:pPr eaLnBrk="1" hangingPunct="1">
              <a:lnSpc>
                <a:spcPct val="90000"/>
              </a:lnSpc>
            </a:pPr>
            <a:endParaRPr lang="en-US" altLang="en-US" smtClean="0"/>
          </a:p>
          <a:p>
            <a:pPr eaLnBrk="1" hangingPunct="1">
              <a:lnSpc>
                <a:spcPct val="90000"/>
              </a:lnSpc>
            </a:pPr>
            <a:r>
              <a:rPr lang="en-US" altLang="en-US" smtClean="0"/>
              <a:t>Restrict your feedback to things you know for certain.</a:t>
            </a:r>
          </a:p>
          <a:p>
            <a:pPr eaLnBrk="1" hangingPunct="1">
              <a:lnSpc>
                <a:spcPct val="90000"/>
              </a:lnSpc>
            </a:pPr>
            <a:endParaRPr lang="en-US" altLang="en-US" smtClean="0"/>
          </a:p>
          <a:p>
            <a:pPr eaLnBrk="1" hangingPunct="1">
              <a:lnSpc>
                <a:spcPct val="90000"/>
              </a:lnSpc>
            </a:pPr>
            <a:r>
              <a:rPr lang="en-US" altLang="en-US" smtClean="0"/>
              <a:t>Help people hear and accept your compliments when giving positive feedback.</a:t>
            </a:r>
          </a:p>
          <a:p>
            <a:pPr eaLnBrk="1" hangingPunct="1">
              <a:lnSpc>
                <a:spcPct val="90000"/>
              </a:lnSpc>
            </a:pPr>
            <a:endParaRPr lang="en-US" altLang="en-US" smtClean="0"/>
          </a:p>
          <a:p>
            <a:pPr eaLnBrk="1" hangingPunct="1">
              <a:lnSpc>
                <a:spcPct val="90000"/>
              </a:lnSpc>
            </a:pPr>
            <a:endParaRPr lang="en-US" altLang="en-US" smtClean="0"/>
          </a:p>
        </p:txBody>
      </p:sp>
      <p:sp>
        <p:nvSpPr>
          <p:cNvPr id="56324" name="Rectangle 4"/>
          <p:cNvSpPr>
            <a:spLocks noChangeArrowheads="1"/>
          </p:cNvSpPr>
          <p:nvPr/>
        </p:nvSpPr>
        <p:spPr bwMode="auto">
          <a:xfrm>
            <a:off x="7391400" y="73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endParaRPr lang="en-US" altLang="en-US" b="1">
              <a:solidFill>
                <a:srgbClr val="FF0000"/>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anim calcmode="lin" valueType="num">
                                      <p:cBhvr additive="base">
                                        <p:cTn id="19"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altLang="en-US" smtClean="0"/>
              <a:t>Receiving Feedback</a:t>
            </a:r>
          </a:p>
        </p:txBody>
      </p:sp>
      <p:sp>
        <p:nvSpPr>
          <p:cNvPr id="37891" name="Rectangle 3"/>
          <p:cNvSpPr>
            <a:spLocks noGrp="1" noChangeArrowheads="1"/>
          </p:cNvSpPr>
          <p:nvPr>
            <p:ph type="body" idx="1"/>
          </p:nvPr>
        </p:nvSpPr>
        <p:spPr/>
        <p:txBody>
          <a:bodyPr/>
          <a:lstStyle/>
          <a:p>
            <a:pPr eaLnBrk="1" hangingPunct="1">
              <a:buFont typeface="Wingdings" pitchFamily="2" charset="2"/>
              <a:buNone/>
            </a:pPr>
            <a:endParaRPr lang="en-US" altLang="en-US" smtClean="0"/>
          </a:p>
          <a:p>
            <a:pPr eaLnBrk="1" hangingPunct="1"/>
            <a:r>
              <a:rPr lang="en-US" altLang="en-US" smtClean="0"/>
              <a:t>Listen carefully.</a:t>
            </a:r>
          </a:p>
          <a:p>
            <a:pPr eaLnBrk="1" hangingPunct="1"/>
            <a:r>
              <a:rPr lang="en-US" altLang="en-US" smtClean="0"/>
              <a:t>Ask questions for clarity.</a:t>
            </a:r>
          </a:p>
          <a:p>
            <a:pPr eaLnBrk="1" hangingPunct="1"/>
            <a:r>
              <a:rPr lang="en-US" altLang="en-US" smtClean="0"/>
              <a:t>Acknowledge the feedback.</a:t>
            </a:r>
          </a:p>
          <a:p>
            <a:pPr eaLnBrk="1" hangingPunct="1"/>
            <a:r>
              <a:rPr lang="en-US" altLang="en-US" smtClean="0"/>
              <a:t>Acknowledge the valid points.</a:t>
            </a:r>
          </a:p>
          <a:p>
            <a:pPr eaLnBrk="1" hangingPunct="1"/>
            <a:r>
              <a:rPr lang="en-US" altLang="en-US" smtClean="0"/>
              <a:t>Take time to sort out what you heard.</a:t>
            </a:r>
          </a:p>
        </p:txBody>
      </p:sp>
      <p:sp>
        <p:nvSpPr>
          <p:cNvPr id="28676" name="Rectangle 4"/>
          <p:cNvSpPr>
            <a:spLocks noChangeArrowheads="1"/>
          </p:cNvSpPr>
          <p:nvPr/>
        </p:nvSpPr>
        <p:spPr bwMode="auto">
          <a:xfrm>
            <a:off x="7467600" y="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additive="base">
                                        <p:cTn id="7"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 calcmode="lin" valueType="num">
                                      <p:cBhvr additive="base">
                                        <p:cTn id="31" dur="500" fill="hold"/>
                                        <p:tgtEl>
                                          <p:spTgt spid="378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defRPr/>
            </a:pPr>
            <a:r>
              <a:rPr lang="en-US" altLang="en-US" smtClean="0">
                <a:solidFill>
                  <a:srgbClr val="9900CC"/>
                </a:solidFill>
                <a:effectLst>
                  <a:outerShdw blurRad="38100" dist="38100" dir="2700000" algn="tl">
                    <a:srgbClr val="C0C0C0"/>
                  </a:outerShdw>
                </a:effectLst>
              </a:rPr>
              <a:t>Stage 4:  PERFORMING</a:t>
            </a:r>
          </a:p>
        </p:txBody>
      </p:sp>
      <p:sp>
        <p:nvSpPr>
          <p:cNvPr id="399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3200" smtClean="0">
                <a:solidFill>
                  <a:schemeClr val="tx2"/>
                </a:solidFill>
              </a:rPr>
              <a:t>Team members have:</a:t>
            </a:r>
          </a:p>
          <a:p>
            <a:pPr lvl="1" eaLnBrk="1" hangingPunct="1">
              <a:lnSpc>
                <a:spcPct val="90000"/>
              </a:lnSpc>
              <a:buClr>
                <a:srgbClr val="800080"/>
              </a:buClr>
              <a:buFont typeface="Wingdings" pitchFamily="2" charset="2"/>
              <a:buChar char="ü"/>
            </a:pPr>
            <a:r>
              <a:rPr lang="en-US" altLang="en-US" sz="2800" smtClean="0"/>
              <a:t>gained insight into personal and team processes</a:t>
            </a:r>
          </a:p>
          <a:p>
            <a:pPr lvl="1" eaLnBrk="1" hangingPunct="1">
              <a:lnSpc>
                <a:spcPct val="90000"/>
              </a:lnSpc>
              <a:buClr>
                <a:srgbClr val="800080"/>
              </a:buClr>
              <a:buFont typeface="Wingdings" pitchFamily="2" charset="2"/>
              <a:buChar char="ü"/>
            </a:pPr>
            <a:r>
              <a:rPr lang="en-US" altLang="en-US" sz="2800" smtClean="0"/>
              <a:t>a better understanding of each other’s strengths and weaknesses</a:t>
            </a:r>
          </a:p>
          <a:p>
            <a:pPr lvl="1" eaLnBrk="1" hangingPunct="1">
              <a:lnSpc>
                <a:spcPct val="90000"/>
              </a:lnSpc>
              <a:buClr>
                <a:srgbClr val="800080"/>
              </a:buClr>
              <a:buFont typeface="Wingdings" pitchFamily="2" charset="2"/>
              <a:buChar char="ü"/>
            </a:pPr>
            <a:r>
              <a:rPr lang="en-US" altLang="en-US" sz="2800" smtClean="0"/>
              <a:t>gained the ability to prevent or work through group conflict and resolve differences</a:t>
            </a:r>
          </a:p>
          <a:p>
            <a:pPr lvl="1" eaLnBrk="1" hangingPunct="1">
              <a:lnSpc>
                <a:spcPct val="90000"/>
              </a:lnSpc>
              <a:buClr>
                <a:srgbClr val="800080"/>
              </a:buClr>
              <a:buFont typeface="Wingdings" pitchFamily="2" charset="2"/>
              <a:buChar char="ü"/>
            </a:pPr>
            <a:r>
              <a:rPr lang="en-US" altLang="en-US" sz="2800" smtClean="0"/>
              <a:t>developed a close attachment to the team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altLang="en-US" smtClean="0"/>
              <a:t>Recipe for Successful Team</a:t>
            </a:r>
          </a:p>
        </p:txBody>
      </p:sp>
      <p:sp>
        <p:nvSpPr>
          <p:cNvPr id="41987" name="Rectangle 3"/>
          <p:cNvSpPr>
            <a:spLocks noGrp="1" noChangeArrowheads="1"/>
          </p:cNvSpPr>
          <p:nvPr>
            <p:ph type="body" idx="1"/>
          </p:nvPr>
        </p:nvSpPr>
        <p:spPr/>
        <p:txBody>
          <a:bodyPr/>
          <a:lstStyle/>
          <a:p>
            <a:pPr eaLnBrk="1" hangingPunct="1"/>
            <a:r>
              <a:rPr lang="en-US" altLang="en-US" sz="3200" smtClean="0"/>
              <a:t>Commitment to shared goals and objectives</a:t>
            </a:r>
          </a:p>
          <a:p>
            <a:pPr eaLnBrk="1" hangingPunct="1">
              <a:buFont typeface="Wingdings" pitchFamily="2" charset="2"/>
              <a:buNone/>
            </a:pPr>
            <a:endParaRPr lang="en-US" altLang="en-US" sz="2400" smtClean="0"/>
          </a:p>
          <a:p>
            <a:pPr eaLnBrk="1" hangingPunct="1"/>
            <a:r>
              <a:rPr lang="en-US" altLang="en-US" sz="3200" smtClean="0"/>
              <a:t>Clearly define roles and responsibilities</a:t>
            </a:r>
          </a:p>
          <a:p>
            <a:pPr lvl="1" eaLnBrk="1" hangingPunct="1">
              <a:buClr>
                <a:schemeClr val="tx2"/>
              </a:buClr>
              <a:buFont typeface="Wingdings" pitchFamily="2" charset="2"/>
              <a:buChar char="R"/>
            </a:pPr>
            <a:r>
              <a:rPr lang="en-US" altLang="en-US" sz="2800" smtClean="0"/>
              <a:t>Use best skills of each</a:t>
            </a:r>
          </a:p>
          <a:p>
            <a:pPr lvl="1" eaLnBrk="1" hangingPunct="1">
              <a:buClr>
                <a:schemeClr val="tx2"/>
              </a:buClr>
              <a:buFont typeface="Wingdings" pitchFamily="2" charset="2"/>
              <a:buChar char="R"/>
            </a:pPr>
            <a:r>
              <a:rPr lang="en-US" altLang="en-US" sz="2800" smtClean="0"/>
              <a:t>Allows each to develop in all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 calcmode="lin" valueType="num">
                                      <p:cBhvr additive="base">
                                        <p:cTn id="17"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98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 calcmode="lin" valueType="num">
                                      <p:cBhvr additive="base">
                                        <p:cTn id="2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altLang="en-US" smtClean="0"/>
              <a:t>Recipe for Successful Team</a:t>
            </a:r>
          </a:p>
        </p:txBody>
      </p:sp>
      <p:sp>
        <p:nvSpPr>
          <p:cNvPr id="58371" name="Rectangle 3"/>
          <p:cNvSpPr>
            <a:spLocks noGrp="1" noChangeArrowheads="1"/>
          </p:cNvSpPr>
          <p:nvPr>
            <p:ph type="body" idx="1"/>
          </p:nvPr>
        </p:nvSpPr>
        <p:spPr/>
        <p:txBody>
          <a:bodyPr/>
          <a:lstStyle/>
          <a:p>
            <a:pPr eaLnBrk="1" hangingPunct="1"/>
            <a:r>
              <a:rPr lang="en-US" altLang="en-US" sz="3200" smtClean="0"/>
              <a:t>Effective systems and processes</a:t>
            </a:r>
          </a:p>
          <a:p>
            <a:pPr lvl="1" eaLnBrk="1" hangingPunct="1"/>
            <a:r>
              <a:rPr lang="en-US" altLang="en-US" sz="2800" smtClean="0"/>
              <a:t>Clear communication</a:t>
            </a:r>
          </a:p>
          <a:p>
            <a:pPr lvl="1" eaLnBrk="1" hangingPunct="1"/>
            <a:r>
              <a:rPr lang="en-US" altLang="en-US" sz="2800" smtClean="0"/>
              <a:t>Beneficial team behaviors; well-defined decision procedures and ground rules</a:t>
            </a:r>
          </a:p>
          <a:p>
            <a:pPr lvl="1" eaLnBrk="1" hangingPunct="1"/>
            <a:r>
              <a:rPr lang="en-US" altLang="en-US" sz="2800" smtClean="0"/>
              <a:t>Balanced participation</a:t>
            </a:r>
          </a:p>
          <a:p>
            <a:pPr lvl="1" eaLnBrk="1" hangingPunct="1"/>
            <a:r>
              <a:rPr lang="en-US" altLang="en-US" sz="2800" smtClean="0"/>
              <a:t>Awareness of the group process</a:t>
            </a:r>
          </a:p>
          <a:p>
            <a:pPr lvl="1" eaLnBrk="1" hangingPunct="1"/>
            <a:r>
              <a:rPr lang="en-US" altLang="en-US" sz="2800" smtClean="0"/>
              <a:t>Good personal relationships</a:t>
            </a:r>
          </a:p>
        </p:txBody>
      </p:sp>
      <p:pic>
        <p:nvPicPr>
          <p:cNvPr id="31748" name="Picture 4" descr="SUB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513" y="2819400"/>
            <a:ext cx="17414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228600"/>
            <a:ext cx="7924800" cy="1676400"/>
          </a:xfrm>
        </p:spPr>
        <p:txBody>
          <a:bodyPr/>
          <a:lstStyle/>
          <a:p>
            <a:pPr algn="ctr" eaLnBrk="1" hangingPunct="1"/>
            <a:r>
              <a:rPr lang="en-US" sz="4000" smtClean="0">
                <a:solidFill>
                  <a:srgbClr val="0033CC"/>
                </a:solidFill>
                <a:latin typeface="Tekton Pro" pitchFamily="34" charset="0"/>
              </a:rPr>
              <a:t>Teamwork</a:t>
            </a:r>
            <a:r>
              <a:rPr lang="en-US" smtClean="0">
                <a:latin typeface="Impact" pitchFamily="34" charset="0"/>
              </a:rPr>
              <a:t/>
            </a:r>
            <a:br>
              <a:rPr lang="en-US" smtClean="0">
                <a:latin typeface="Impact" pitchFamily="34" charset="0"/>
              </a:rPr>
            </a:br>
            <a:r>
              <a:rPr lang="en-US" smtClean="0">
                <a:latin typeface="Impact" pitchFamily="34" charset="0"/>
              </a:rPr>
              <a:t>“</a:t>
            </a:r>
            <a:r>
              <a:rPr lang="en-US" smtClean="0">
                <a:solidFill>
                  <a:srgbClr val="008000"/>
                </a:solidFill>
              </a:rPr>
              <a:t>Create A Story”</a:t>
            </a:r>
          </a:p>
        </p:txBody>
      </p:sp>
      <p:sp>
        <p:nvSpPr>
          <p:cNvPr id="5123" name="Rectangle 3"/>
          <p:cNvSpPr>
            <a:spLocks noGrp="1" noChangeArrowheads="1"/>
          </p:cNvSpPr>
          <p:nvPr>
            <p:ph type="body" idx="1"/>
          </p:nvPr>
        </p:nvSpPr>
        <p:spPr>
          <a:xfrm>
            <a:off x="0" y="1905000"/>
            <a:ext cx="9144000" cy="4800600"/>
          </a:xfrm>
        </p:spPr>
        <p:txBody>
          <a:bodyPr/>
          <a:lstStyle/>
          <a:p>
            <a:pPr eaLnBrk="1" hangingPunct="1">
              <a:buFont typeface="Wingdings" pitchFamily="2" charset="2"/>
              <a:buNone/>
            </a:pPr>
            <a:endParaRPr lang="en-US" smtClean="0"/>
          </a:p>
        </p:txBody>
      </p:sp>
      <p:pic>
        <p:nvPicPr>
          <p:cNvPr id="5124" name="Picture 4" descr="Steaming Cup of Coffee and Donut">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466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usted Monitor">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438400"/>
            <a:ext cx="1143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Arm Curl with Dumbbell">
            <a:hlinkClick r:id="rId6"/>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953000"/>
            <a:ext cx="1085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hone Ringing">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505200"/>
            <a:ext cx="1066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Fire in Charcoal Grill">
            <a:hlinkClick r:id="rId10"/>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2438400"/>
            <a:ext cx="1219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unshine Icon">
            <a:hlinkClick r:id="rId12"/>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51816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Nun Riding Motorcycle">
            <a:hlinkClick r:id="rId14"/>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620000" y="2819400"/>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Money to burn">
            <a:hlinkClick r:id="rId16"/>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3810000"/>
            <a:ext cx="1238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Electric Guitar with Music Notes Emanating">
            <a:hlinkClick r:id="rId18"/>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667000" y="5257800"/>
            <a:ext cx="1371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Goldfish Flopping Outside Fishbowl">
            <a:hlinkClick r:id="rId20"/>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2667000" y="3733800"/>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Boy Girl Pull Mother">
            <a:hlinkClick r:id="rId22"/>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029200" y="50292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descr="Geek dancing">
            <a:hlinkClick r:id="rId24"/>
          </p:cNvPr>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990600" y="38100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mtClean="0"/>
              <a:t>The Results of Team Work</a:t>
            </a:r>
          </a:p>
        </p:txBody>
      </p:sp>
      <p:pic>
        <p:nvPicPr>
          <p:cNvPr id="327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362200"/>
            <a:ext cx="7693025" cy="4267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mtClean="0"/>
              <a:t>Every Team Member Can Help!</a:t>
            </a:r>
          </a:p>
        </p:txBody>
      </p:sp>
      <p:sp>
        <p:nvSpPr>
          <p:cNvPr id="33795" name="Rectangle 3"/>
          <p:cNvSpPr>
            <a:spLocks noGrp="1" noChangeArrowheads="1"/>
          </p:cNvSpPr>
          <p:nvPr>
            <p:ph type="body" idx="1"/>
          </p:nvPr>
        </p:nvSpPr>
        <p:spPr/>
        <p:txBody>
          <a:bodyPr/>
          <a:lstStyle/>
          <a:p>
            <a:pPr eaLnBrk="1" hangingPunct="1"/>
            <a:endParaRPr lang="en-US" smtClean="0"/>
          </a:p>
        </p:txBody>
      </p:sp>
      <p:pic>
        <p:nvPicPr>
          <p:cNvPr id="33796" name="Picture 4" descr="29903224wRVbaOtmqX_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571500"/>
            <a:ext cx="8229600" cy="1143000"/>
          </a:xfrm>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77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z="3800" smtClean="0">
                <a:latin typeface="Comic Sans MS" pitchFamily="66" charset="0"/>
              </a:rPr>
              <a:t>Everyone Has to Hang in There!</a:t>
            </a:r>
          </a:p>
        </p:txBody>
      </p:sp>
      <p:sp>
        <p:nvSpPr>
          <p:cNvPr id="35843" name="Rectangle 3"/>
          <p:cNvSpPr>
            <a:spLocks noGrp="1" noChangeArrowheads="1"/>
          </p:cNvSpPr>
          <p:nvPr>
            <p:ph type="body" idx="1"/>
          </p:nvPr>
        </p:nvSpPr>
        <p:spPr/>
        <p:txBody>
          <a:bodyPr/>
          <a:lstStyle/>
          <a:p>
            <a:pPr eaLnBrk="1" hangingPunct="1"/>
            <a:endParaRPr lang="en-US" smtClean="0"/>
          </a:p>
        </p:txBody>
      </p:sp>
      <p:sp>
        <p:nvSpPr>
          <p:cNvPr id="35844" name="AutoShape 5" descr="cid:image005.jpg@01C9906F.DFDC0DC0"/>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5" name="AutoShape 7" descr="cid:image005.jpg@01C9906F.DFDC0DC0"/>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AutoShape 9" descr="cid:image005.jpg@01C9906F.DFDC0DC0"/>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5847" name="Picture 10" descr="team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39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smtClean="0"/>
              <a:t>Enjoy your Game!  </a:t>
            </a:r>
          </a:p>
        </p:txBody>
      </p:sp>
      <p:sp>
        <p:nvSpPr>
          <p:cNvPr id="36867" name="WordArt 6"/>
          <p:cNvSpPr>
            <a:spLocks noChangeArrowheads="1" noChangeShapeType="1" noTextEdit="1"/>
          </p:cNvSpPr>
          <p:nvPr/>
        </p:nvSpPr>
        <p:spPr bwMode="auto">
          <a:xfrm>
            <a:off x="1295400" y="2971800"/>
            <a:ext cx="7143750"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000" b="1" kern="10">
                <a:gradFill rotWithShape="1">
                  <a:gsLst>
                    <a:gs pos="0">
                      <a:srgbClr val="33CC33"/>
                    </a:gs>
                    <a:gs pos="100000">
                      <a:srgbClr val="009999"/>
                    </a:gs>
                  </a:gsLst>
                  <a:lin ang="5400000" scaled="1"/>
                </a:gradFill>
                <a:effectLst>
                  <a:outerShdw dist="53882" dir="2700000" algn="ctr" rotWithShape="0">
                    <a:srgbClr val="C0C0C0">
                      <a:alpha val="79999"/>
                    </a:srgbClr>
                  </a:outerShdw>
                </a:effectLst>
                <a:latin typeface="Comic Sans MS"/>
              </a:rPr>
              <a:t>Every team can be successful!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smtClean="0"/>
              <a:t>Resource Credit</a:t>
            </a:r>
          </a:p>
        </p:txBody>
      </p:sp>
      <p:sp>
        <p:nvSpPr>
          <p:cNvPr id="37891" name="Rectangle 3"/>
          <p:cNvSpPr>
            <a:spLocks noGrp="1" noChangeArrowheads="1"/>
          </p:cNvSpPr>
          <p:nvPr>
            <p:ph type="body" idx="1"/>
          </p:nvPr>
        </p:nvSpPr>
        <p:spPr>
          <a:xfrm>
            <a:off x="762000" y="2743200"/>
            <a:ext cx="8686800" cy="4114800"/>
          </a:xfrm>
        </p:spPr>
        <p:txBody>
          <a:bodyPr/>
          <a:lstStyle/>
          <a:p>
            <a:pPr eaLnBrk="1" hangingPunct="1">
              <a:lnSpc>
                <a:spcPct val="90000"/>
              </a:lnSpc>
              <a:buFont typeface="Wingdings" pitchFamily="2" charset="2"/>
              <a:buNone/>
            </a:pPr>
            <a:endParaRPr lang="en-US" sz="2000" smtClean="0"/>
          </a:p>
          <a:p>
            <a:pPr eaLnBrk="1" hangingPunct="1">
              <a:lnSpc>
                <a:spcPct val="90000"/>
              </a:lnSpc>
            </a:pPr>
            <a:r>
              <a:rPr lang="en-US" altLang="en-US" sz="2000" smtClean="0"/>
              <a:t>Bob Mendonsa and Associates   </a:t>
            </a:r>
            <a:r>
              <a:rPr lang="en-US" altLang="en-US" sz="2000" smtClean="0">
                <a:solidFill>
                  <a:srgbClr val="0000CC"/>
                </a:solidFill>
              </a:rPr>
              <a:t>http://www.trainingplus.com</a:t>
            </a:r>
          </a:p>
          <a:p>
            <a:pPr eaLnBrk="1" hangingPunct="1">
              <a:lnSpc>
                <a:spcPct val="90000"/>
              </a:lnSpc>
            </a:pPr>
            <a:endParaRPr lang="en-US" altLang="en-US" sz="2000" smtClean="0">
              <a:solidFill>
                <a:srgbClr val="0000CC"/>
              </a:solidFill>
            </a:endParaRPr>
          </a:p>
          <a:p>
            <a:pPr eaLnBrk="1" hangingPunct="1">
              <a:lnSpc>
                <a:spcPct val="90000"/>
              </a:lnSpc>
            </a:pPr>
            <a:r>
              <a:rPr lang="en-US" altLang="en-US" sz="2000" smtClean="0">
                <a:solidFill>
                  <a:srgbClr val="0000CC"/>
                </a:solidFill>
              </a:rPr>
              <a:t>http://www/unitar.org</a:t>
            </a:r>
          </a:p>
          <a:p>
            <a:pPr eaLnBrk="1" hangingPunct="1">
              <a:lnSpc>
                <a:spcPct val="90000"/>
              </a:lnSpc>
            </a:pPr>
            <a:endParaRPr lang="en-US" altLang="en-US" sz="2000" smtClean="0">
              <a:solidFill>
                <a:srgbClr val="0000CC"/>
              </a:solidFill>
            </a:endParaRPr>
          </a:p>
          <a:p>
            <a:pPr eaLnBrk="1" hangingPunct="1">
              <a:lnSpc>
                <a:spcPct val="90000"/>
              </a:lnSpc>
            </a:pPr>
            <a:r>
              <a:rPr lang="en-US" altLang="en-US" sz="2000" i="1" smtClean="0">
                <a:solidFill>
                  <a:srgbClr val="0000CC"/>
                </a:solidFill>
              </a:rPr>
              <a:t>www.challenge.nm.org/resources/</a:t>
            </a:r>
            <a:r>
              <a:rPr lang="en-US" altLang="en-US" sz="2000" b="1" i="1" smtClean="0">
                <a:solidFill>
                  <a:srgbClr val="0000CC"/>
                </a:solidFill>
              </a:rPr>
              <a:t>Team</a:t>
            </a:r>
            <a:r>
              <a:rPr lang="en-US" altLang="en-US" sz="2000" i="1" smtClean="0">
                <a:solidFill>
                  <a:srgbClr val="0000CC"/>
                </a:solidFill>
              </a:rPr>
              <a:t>_</a:t>
            </a:r>
            <a:r>
              <a:rPr lang="en-US" altLang="en-US" sz="2000" b="1" i="1" smtClean="0">
                <a:solidFill>
                  <a:srgbClr val="0000CC"/>
                </a:solidFill>
              </a:rPr>
              <a:t>Building</a:t>
            </a:r>
            <a:r>
              <a:rPr lang="en-US" altLang="en-US" sz="2000" i="1" smtClean="0">
                <a:solidFill>
                  <a:srgbClr val="0000CC"/>
                </a:solidFill>
              </a:rPr>
              <a:t>.</a:t>
            </a:r>
            <a:r>
              <a:rPr lang="en-US" altLang="en-US" sz="2000" b="1" i="1" smtClean="0">
                <a:solidFill>
                  <a:srgbClr val="0000CC"/>
                </a:solidFill>
              </a:rPr>
              <a:t>ppt</a:t>
            </a:r>
            <a:r>
              <a:rPr lang="en-US" altLang="en-US" smtClean="0">
                <a:solidFill>
                  <a:srgbClr val="0000CC"/>
                </a:solidFill>
              </a:rPr>
              <a:t> </a:t>
            </a:r>
            <a:endParaRPr lang="en-US" altLang="en-US" sz="2400" smtClean="0">
              <a:solidFill>
                <a:srgbClr val="0000CC"/>
              </a:solidFill>
            </a:endParaRPr>
          </a:p>
          <a:p>
            <a:pPr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mtClean="0"/>
              <a:t>Why Should We Be a Team?</a:t>
            </a:r>
          </a:p>
        </p:txBody>
      </p:sp>
      <p:sp>
        <p:nvSpPr>
          <p:cNvPr id="6147" name="Rectangle 3"/>
          <p:cNvSpPr>
            <a:spLocks noGrp="1" noChangeArrowheads="1"/>
          </p:cNvSpPr>
          <p:nvPr>
            <p:ph type="body" idx="1"/>
          </p:nvPr>
        </p:nvSpPr>
        <p:spPr>
          <a:xfrm>
            <a:off x="762000" y="2286000"/>
            <a:ext cx="7693025" cy="3648075"/>
          </a:xfrm>
        </p:spPr>
        <p:txBody>
          <a:bodyPr/>
          <a:lstStyle/>
          <a:p>
            <a:pPr eaLnBrk="1" hangingPunct="1"/>
            <a:r>
              <a:rPr lang="en-US" sz="2400" smtClean="0"/>
              <a:t>When staff use their skills and knowledge together, the result is a stronger agency that can fulfill its mission</a:t>
            </a:r>
          </a:p>
          <a:p>
            <a:pPr lvl="1" eaLnBrk="1" hangingPunct="1">
              <a:buFontTx/>
              <a:buNone/>
            </a:pPr>
            <a:r>
              <a:rPr lang="en-US" b="1" i="1" smtClean="0">
                <a:solidFill>
                  <a:srgbClr val="006600"/>
                </a:solidFill>
              </a:rPr>
              <a:t>	</a:t>
            </a:r>
          </a:p>
          <a:p>
            <a:pPr lvl="1" eaLnBrk="1" hangingPunct="1">
              <a:buFontTx/>
              <a:buNone/>
            </a:pPr>
            <a:r>
              <a:rPr lang="en-US" b="1" i="1" smtClean="0">
                <a:solidFill>
                  <a:srgbClr val="006600"/>
                </a:solidFill>
              </a:rPr>
              <a:t>“T</a:t>
            </a:r>
            <a:r>
              <a:rPr lang="en-US" sz="2000" b="1" i="1" smtClean="0">
                <a:solidFill>
                  <a:srgbClr val="006600"/>
                </a:solidFill>
              </a:rPr>
              <a:t>o provide accurate information that would assist individuals in achieving a better quality of life.</a:t>
            </a:r>
            <a:r>
              <a:rPr lang="en-US" smtClean="0">
                <a:solidFill>
                  <a:srgbClr val="006600"/>
                </a:solidFill>
              </a:rPr>
              <a:t>”</a:t>
            </a:r>
          </a:p>
          <a:p>
            <a:pPr eaLnBrk="1" hangingPunct="1">
              <a:buFont typeface="Wingdings" pitchFamily="2" charset="2"/>
              <a:buNone/>
            </a:pPr>
            <a:endParaRPr lang="en-US" b="1" smtClean="0">
              <a:solidFill>
                <a:srgbClr val="006600"/>
              </a:solidFill>
            </a:endParaRPr>
          </a:p>
          <a:p>
            <a:pPr eaLnBrk="1" hangingPunct="1"/>
            <a:r>
              <a:rPr lang="en-US" sz="2400" smtClean="0"/>
              <a:t>People working together can sustain the enthusiasm and lend support needed to complete the work of each program.</a:t>
            </a:r>
          </a:p>
          <a:p>
            <a:pPr eaLnBrk="1" hangingPunct="1">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AutoShape 1026"/>
          <p:cNvSpPr>
            <a:spLocks noGrp="1" noChangeArrowheads="1"/>
          </p:cNvSpPr>
          <p:nvPr>
            <p:ph type="title"/>
          </p:nvPr>
        </p:nvSpPr>
        <p:spPr/>
        <p:txBody>
          <a:bodyPr/>
          <a:lstStyle/>
          <a:p>
            <a:pPr eaLnBrk="1" hangingPunct="1"/>
            <a:r>
              <a:rPr lang="en-US" altLang="en-US" smtClean="0"/>
              <a:t>How does a Team Work Best?</a:t>
            </a:r>
          </a:p>
        </p:txBody>
      </p:sp>
      <p:sp>
        <p:nvSpPr>
          <p:cNvPr id="12291" name="Rectangle 1027"/>
          <p:cNvSpPr>
            <a:spLocks noGrp="1" noChangeArrowheads="1"/>
          </p:cNvSpPr>
          <p:nvPr>
            <p:ph type="body" idx="1"/>
          </p:nvPr>
        </p:nvSpPr>
        <p:spPr>
          <a:xfrm>
            <a:off x="838200" y="2619375"/>
            <a:ext cx="8153400" cy="4238625"/>
          </a:xfrm>
        </p:spPr>
        <p:txBody>
          <a:bodyPr/>
          <a:lstStyle/>
          <a:p>
            <a:pPr eaLnBrk="1" hangingPunct="1">
              <a:buFont typeface="Wingdings" pitchFamily="2" charset="2"/>
              <a:buNone/>
            </a:pPr>
            <a:r>
              <a:rPr lang="en-US" altLang="en-US" sz="3200" smtClean="0">
                <a:solidFill>
                  <a:srgbClr val="333399"/>
                </a:solidFill>
              </a:rPr>
              <a:t>A Teams succeeds when its members have:</a:t>
            </a:r>
          </a:p>
          <a:p>
            <a:pPr eaLnBrk="1" hangingPunct="1">
              <a:lnSpc>
                <a:spcPct val="135000"/>
              </a:lnSpc>
            </a:pPr>
            <a:r>
              <a:rPr lang="en-US" altLang="en-US" b="1" smtClean="0"/>
              <a:t>a commitment to common objectives</a:t>
            </a:r>
          </a:p>
          <a:p>
            <a:pPr eaLnBrk="1" hangingPunct="1">
              <a:lnSpc>
                <a:spcPct val="135000"/>
              </a:lnSpc>
            </a:pPr>
            <a:r>
              <a:rPr lang="en-US" altLang="en-US" b="1" smtClean="0"/>
              <a:t>defined roles and responsibilities</a:t>
            </a:r>
          </a:p>
          <a:p>
            <a:pPr eaLnBrk="1" hangingPunct="1">
              <a:lnSpc>
                <a:spcPct val="135000"/>
              </a:lnSpc>
            </a:pPr>
            <a:r>
              <a:rPr lang="en-US" altLang="en-US" b="1" smtClean="0"/>
              <a:t>effective decision systems, communication and work procedures</a:t>
            </a:r>
          </a:p>
          <a:p>
            <a:pPr eaLnBrk="1" hangingPunct="1">
              <a:lnSpc>
                <a:spcPct val="135000"/>
              </a:lnSpc>
            </a:pPr>
            <a:r>
              <a:rPr lang="en-US" altLang="en-US" b="1" smtClean="0"/>
              <a:t>good personal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4000" smtClean="0"/>
              <a:t>Team Morale Depends On</a:t>
            </a:r>
          </a:p>
        </p:txBody>
      </p:sp>
      <p:sp>
        <p:nvSpPr>
          <p:cNvPr id="8195" name="Rectangle 3"/>
          <p:cNvSpPr>
            <a:spLocks noGrp="1" noChangeArrowheads="1"/>
          </p:cNvSpPr>
          <p:nvPr>
            <p:ph type="body" idx="1"/>
          </p:nvPr>
        </p:nvSpPr>
        <p:spPr/>
        <p:txBody>
          <a:bodyPr/>
          <a:lstStyle/>
          <a:p>
            <a:pPr eaLnBrk="1" hangingPunct="1">
              <a:buFont typeface="Wingdings" pitchFamily="2" charset="2"/>
              <a:buNone/>
            </a:pPr>
            <a:endParaRPr lang="en-US" sz="3200" smtClean="0"/>
          </a:p>
          <a:p>
            <a:pPr eaLnBrk="1" hangingPunct="1">
              <a:buClr>
                <a:schemeClr val="bg2"/>
              </a:buClr>
              <a:buSzPct val="95000"/>
              <a:buFont typeface="Wingdings" pitchFamily="2" charset="2"/>
              <a:buBlip>
                <a:blip r:embed="rId2"/>
              </a:buBlip>
            </a:pPr>
            <a:r>
              <a:rPr lang="en-US" sz="4000" smtClean="0"/>
              <a:t>  Support</a:t>
            </a:r>
          </a:p>
          <a:p>
            <a:pPr eaLnBrk="1" hangingPunct="1">
              <a:buClr>
                <a:schemeClr val="bg2"/>
              </a:buClr>
              <a:buSzPct val="95000"/>
              <a:buFont typeface="Wingdings" pitchFamily="2" charset="2"/>
              <a:buBlip>
                <a:blip r:embed="rId2"/>
              </a:buBlip>
            </a:pPr>
            <a:r>
              <a:rPr lang="en-US" sz="4000" smtClean="0"/>
              <a:t>  Resources</a:t>
            </a:r>
          </a:p>
          <a:p>
            <a:pPr eaLnBrk="1" hangingPunct="1">
              <a:buClr>
                <a:schemeClr val="bg2"/>
              </a:buClr>
              <a:buSzPct val="95000"/>
              <a:buFont typeface="Wingdings" pitchFamily="2" charset="2"/>
              <a:buBlip>
                <a:blip r:embed="rId2"/>
              </a:buBlip>
            </a:pPr>
            <a:r>
              <a:rPr lang="en-US" sz="4000" smtClean="0"/>
              <a:t>  Communication</a:t>
            </a:r>
          </a:p>
          <a:p>
            <a:pPr eaLnBrk="1" hangingPunct="1">
              <a:buClr>
                <a:schemeClr val="bg2"/>
              </a:buClr>
              <a:buSzPct val="95000"/>
              <a:buFont typeface="Wingdings" pitchFamily="2" charset="2"/>
              <a:buBlip>
                <a:blip r:embed="rId2"/>
              </a:buBlip>
            </a:pPr>
            <a:r>
              <a:rPr lang="en-US" sz="4000" smtClean="0"/>
              <a:t>  Personalities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4000" smtClean="0"/>
              <a:t>Teamwork Skills</a:t>
            </a:r>
            <a:endParaRPr lang="en-US" b="0" smtClean="0"/>
          </a:p>
        </p:txBody>
      </p:sp>
      <p:sp>
        <p:nvSpPr>
          <p:cNvPr id="9219" name="Rectangle 3"/>
          <p:cNvSpPr>
            <a:spLocks noGrp="1" noChangeArrowheads="1"/>
          </p:cNvSpPr>
          <p:nvPr>
            <p:ph type="body" idx="1"/>
          </p:nvPr>
        </p:nvSpPr>
        <p:spPr/>
        <p:txBody>
          <a:bodyPr/>
          <a:lstStyle/>
          <a:p>
            <a:pPr marL="457200" indent="-457200" eaLnBrk="1" hangingPunct="1"/>
            <a:endParaRPr lang="en-US" b="1" smtClean="0"/>
          </a:p>
          <a:p>
            <a:pPr marL="457200" indent="-457200" eaLnBrk="1" hangingPunct="1"/>
            <a:r>
              <a:rPr lang="en-US" b="1" smtClean="0"/>
              <a:t>Listen</a:t>
            </a:r>
          </a:p>
          <a:p>
            <a:pPr marL="457200" indent="-457200" eaLnBrk="1" hangingPunct="1"/>
            <a:r>
              <a:rPr lang="en-US" b="1" smtClean="0"/>
              <a:t>Question</a:t>
            </a:r>
          </a:p>
          <a:p>
            <a:pPr marL="457200" indent="-457200" eaLnBrk="1" hangingPunct="1"/>
            <a:r>
              <a:rPr lang="en-US" b="1" smtClean="0"/>
              <a:t>Persuade</a:t>
            </a:r>
          </a:p>
          <a:p>
            <a:pPr marL="457200" indent="-457200" eaLnBrk="1" hangingPunct="1"/>
            <a:r>
              <a:rPr lang="en-US" b="1" smtClean="0"/>
              <a:t>Respect</a:t>
            </a:r>
          </a:p>
          <a:p>
            <a:pPr marL="457200" indent="-457200" eaLnBrk="1" hangingPunct="1"/>
            <a:r>
              <a:rPr lang="en-US" b="1" smtClean="0"/>
              <a:t>Help</a:t>
            </a:r>
          </a:p>
          <a:p>
            <a:pPr marL="457200" indent="-457200" eaLnBrk="1" hangingPunct="1"/>
            <a:r>
              <a:rPr lang="en-US" b="1" smtClean="0"/>
              <a:t>Share</a:t>
            </a:r>
          </a:p>
          <a:p>
            <a:pPr marL="457200" indent="-457200" eaLnBrk="1" hangingPunct="1"/>
            <a:r>
              <a:rPr lang="en-US" b="1" smtClean="0"/>
              <a:t>Participate</a:t>
            </a:r>
          </a:p>
          <a:p>
            <a:pPr marL="457200" indent="-457200"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altLang="en-US" smtClean="0"/>
              <a:t>   Stages in Team Building</a:t>
            </a:r>
          </a:p>
        </p:txBody>
      </p:sp>
      <p:sp>
        <p:nvSpPr>
          <p:cNvPr id="5125" name="Text Box 5"/>
          <p:cNvSpPr txBox="1">
            <a:spLocks noChangeArrowheads="1"/>
          </p:cNvSpPr>
          <p:nvPr/>
        </p:nvSpPr>
        <p:spPr bwMode="auto">
          <a:xfrm>
            <a:off x="3200400" y="25908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b="1">
                <a:solidFill>
                  <a:schemeClr val="accent2"/>
                </a:solidFill>
                <a:effectLst>
                  <a:outerShdw blurRad="38100" dist="38100" dir="2700000" algn="tl">
                    <a:srgbClr val="C0C0C0"/>
                  </a:outerShdw>
                </a:effectLst>
                <a:latin typeface="Times New Roman" pitchFamily="18" charset="0"/>
              </a:rPr>
              <a:t>Forming</a:t>
            </a:r>
          </a:p>
        </p:txBody>
      </p:sp>
      <p:sp>
        <p:nvSpPr>
          <p:cNvPr id="5126" name="Text Box 6"/>
          <p:cNvSpPr txBox="1">
            <a:spLocks noChangeArrowheads="1"/>
          </p:cNvSpPr>
          <p:nvPr/>
        </p:nvSpPr>
        <p:spPr bwMode="auto">
          <a:xfrm>
            <a:off x="3124200" y="33528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3600" b="1">
                <a:solidFill>
                  <a:srgbClr val="00FF00"/>
                </a:solidFill>
                <a:effectLst>
                  <a:outerShdw blurRad="38100" dist="38100" dir="2700000" algn="tl">
                    <a:srgbClr val="C0C0C0"/>
                  </a:outerShdw>
                </a:effectLst>
                <a:latin typeface="Times New Roman" pitchFamily="18" charset="0"/>
              </a:rPr>
              <a:t>Storming</a:t>
            </a:r>
          </a:p>
        </p:txBody>
      </p:sp>
      <p:sp>
        <p:nvSpPr>
          <p:cNvPr id="5127" name="Text Box 7"/>
          <p:cNvSpPr txBox="1">
            <a:spLocks noChangeArrowheads="1"/>
          </p:cNvSpPr>
          <p:nvPr/>
        </p:nvSpPr>
        <p:spPr bwMode="auto">
          <a:xfrm>
            <a:off x="3124200" y="42672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600" b="1">
                <a:solidFill>
                  <a:srgbClr val="FF0000"/>
                </a:solidFill>
                <a:effectLst>
                  <a:outerShdw blurRad="38100" dist="38100" dir="2700000" algn="tl">
                    <a:srgbClr val="C0C0C0"/>
                  </a:outerShdw>
                </a:effectLst>
                <a:latin typeface="Times New Roman" pitchFamily="18" charset="0"/>
              </a:rPr>
              <a:t>Norming</a:t>
            </a:r>
          </a:p>
        </p:txBody>
      </p:sp>
      <p:sp>
        <p:nvSpPr>
          <p:cNvPr id="5128" name="Text Box 8"/>
          <p:cNvSpPr txBox="1">
            <a:spLocks noChangeArrowheads="1"/>
          </p:cNvSpPr>
          <p:nvPr/>
        </p:nvSpPr>
        <p:spPr bwMode="auto">
          <a:xfrm>
            <a:off x="2971800" y="5257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600" b="1">
                <a:solidFill>
                  <a:srgbClr val="FF00FF"/>
                </a:solidFill>
                <a:effectLst>
                  <a:outerShdw blurRad="38100" dist="38100" dir="2700000" algn="tl">
                    <a:srgbClr val="C0C0C0"/>
                  </a:outerShdw>
                </a:effectLst>
                <a:latin typeface="Times New Roman" pitchFamily="18" charset="0"/>
              </a:rPr>
              <a:t>Performing</a:t>
            </a:r>
          </a:p>
        </p:txBody>
      </p:sp>
      <p:sp>
        <p:nvSpPr>
          <p:cNvPr id="5138" name="AutoShape 18"/>
          <p:cNvSpPr>
            <a:spLocks noChangeArrowheads="1"/>
          </p:cNvSpPr>
          <p:nvPr/>
        </p:nvSpPr>
        <p:spPr bwMode="auto">
          <a:xfrm>
            <a:off x="5257800" y="2743200"/>
            <a:ext cx="914400" cy="1219200"/>
          </a:xfrm>
          <a:prstGeom prst="curvedLeftArrow">
            <a:avLst>
              <a:gd name="adj1" fmla="val 26667"/>
              <a:gd name="adj2" fmla="val 53333"/>
              <a:gd name="adj3" fmla="val 33333"/>
            </a:avLst>
          </a:prstGeom>
          <a:gradFill rotWithShape="0">
            <a:gsLst>
              <a:gs pos="0">
                <a:schemeClr val="accent2"/>
              </a:gs>
              <a:gs pos="100000">
                <a:srgbClr val="00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AutoShape 20"/>
          <p:cNvSpPr>
            <a:spLocks noChangeArrowheads="1"/>
          </p:cNvSpPr>
          <p:nvPr/>
        </p:nvSpPr>
        <p:spPr bwMode="auto">
          <a:xfrm>
            <a:off x="2057400" y="3733800"/>
            <a:ext cx="762000" cy="1219200"/>
          </a:xfrm>
          <a:prstGeom prst="curvedRightArrow">
            <a:avLst>
              <a:gd name="adj1" fmla="val 32000"/>
              <a:gd name="adj2" fmla="val 64000"/>
              <a:gd name="adj3" fmla="val 33333"/>
            </a:avLst>
          </a:prstGeom>
          <a:gradFill rotWithShape="0">
            <a:gsLst>
              <a:gs pos="0">
                <a:srgbClr val="00FF00"/>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AutoShape 21"/>
          <p:cNvSpPr>
            <a:spLocks noChangeArrowheads="1"/>
          </p:cNvSpPr>
          <p:nvPr/>
        </p:nvSpPr>
        <p:spPr bwMode="auto">
          <a:xfrm>
            <a:off x="5410200" y="4495800"/>
            <a:ext cx="1066800" cy="1524000"/>
          </a:xfrm>
          <a:prstGeom prst="curvedLeftArrow">
            <a:avLst>
              <a:gd name="adj1" fmla="val 28571"/>
              <a:gd name="adj2" fmla="val 57143"/>
              <a:gd name="adj3" fmla="val 33333"/>
            </a:avLst>
          </a:prstGeom>
          <a:gradFill rotWithShape="0">
            <a:gsLst>
              <a:gs pos="0">
                <a:srgbClr val="FF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8"/>
                                        </p:tgtEl>
                                        <p:attrNameLst>
                                          <p:attrName>style.visibility</p:attrName>
                                        </p:attrNameLst>
                                      </p:cBhvr>
                                      <p:to>
                                        <p:strVal val="visible"/>
                                      </p:to>
                                    </p:set>
                                    <p:anim calcmode="lin" valueType="num">
                                      <p:cBhvr additive="base">
                                        <p:cTn id="13" dur="500" fill="hold"/>
                                        <p:tgtEl>
                                          <p:spTgt spid="5138"/>
                                        </p:tgtEl>
                                        <p:attrNameLst>
                                          <p:attrName>ppt_x</p:attrName>
                                        </p:attrNameLst>
                                      </p:cBhvr>
                                      <p:tavLst>
                                        <p:tav tm="0">
                                          <p:val>
                                            <p:strVal val="0-#ppt_w/2"/>
                                          </p:val>
                                        </p:tav>
                                        <p:tav tm="100000">
                                          <p:val>
                                            <p:strVal val="#ppt_x"/>
                                          </p:val>
                                        </p:tav>
                                      </p:tavLst>
                                    </p:anim>
                                    <p:anim calcmode="lin" valueType="num">
                                      <p:cBhvr additive="base">
                                        <p:cTn id="14"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0"/>
                                        </p:tgtEl>
                                        <p:attrNameLst>
                                          <p:attrName>style.visibility</p:attrName>
                                        </p:attrNameLst>
                                      </p:cBhvr>
                                      <p:to>
                                        <p:strVal val="visible"/>
                                      </p:to>
                                    </p:set>
                                    <p:anim calcmode="lin" valueType="num">
                                      <p:cBhvr additive="base">
                                        <p:cTn id="25" dur="500" fill="hold"/>
                                        <p:tgtEl>
                                          <p:spTgt spid="5140"/>
                                        </p:tgtEl>
                                        <p:attrNameLst>
                                          <p:attrName>ppt_x</p:attrName>
                                        </p:attrNameLst>
                                      </p:cBhvr>
                                      <p:tavLst>
                                        <p:tav tm="0">
                                          <p:val>
                                            <p:strVal val="0-#ppt_w/2"/>
                                          </p:val>
                                        </p:tav>
                                        <p:tav tm="100000">
                                          <p:val>
                                            <p:strVal val="#ppt_x"/>
                                          </p:val>
                                        </p:tav>
                                      </p:tavLst>
                                    </p:anim>
                                    <p:anim calcmode="lin" valueType="num">
                                      <p:cBhvr additive="base">
                                        <p:cTn id="2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0-#ppt_w/2"/>
                                          </p:val>
                                        </p:tav>
                                        <p:tav tm="100000">
                                          <p:val>
                                            <p:strVal val="#ppt_x"/>
                                          </p:val>
                                        </p:tav>
                                      </p:tavLst>
                                    </p:anim>
                                    <p:anim calcmode="lin" valueType="num">
                                      <p:cBhvr additive="base">
                                        <p:cTn id="32"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1"/>
                                        </p:tgtEl>
                                        <p:attrNameLst>
                                          <p:attrName>style.visibility</p:attrName>
                                        </p:attrNameLst>
                                      </p:cBhvr>
                                      <p:to>
                                        <p:strVal val="visible"/>
                                      </p:to>
                                    </p:set>
                                    <p:anim calcmode="lin" valueType="num">
                                      <p:cBhvr additive="base">
                                        <p:cTn id="37" dur="500" fill="hold"/>
                                        <p:tgtEl>
                                          <p:spTgt spid="5141"/>
                                        </p:tgtEl>
                                        <p:attrNameLst>
                                          <p:attrName>ppt_x</p:attrName>
                                        </p:attrNameLst>
                                      </p:cBhvr>
                                      <p:tavLst>
                                        <p:tav tm="0">
                                          <p:val>
                                            <p:strVal val="0-#ppt_w/2"/>
                                          </p:val>
                                        </p:tav>
                                        <p:tav tm="100000">
                                          <p:val>
                                            <p:strVal val="#ppt_x"/>
                                          </p:val>
                                        </p:tav>
                                      </p:tavLst>
                                    </p:anim>
                                    <p:anim calcmode="lin" valueType="num">
                                      <p:cBhvr additive="base">
                                        <p:cTn id="38"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P spid="5138" grpId="0" animBg="1"/>
      <p:bldP spid="5140" grpId="0" animBg="1"/>
      <p:bldP spid="514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solidFill>
                  <a:srgbClr val="993300"/>
                </a:solidFill>
              </a:rPr>
              <a:t>Stage 1:  FORMING</a:t>
            </a:r>
          </a:p>
        </p:txBody>
      </p:sp>
      <p:sp>
        <p:nvSpPr>
          <p:cNvPr id="14339" name="Rectangle 3"/>
          <p:cNvSpPr>
            <a:spLocks noGrp="1" noChangeArrowheads="1"/>
          </p:cNvSpPr>
          <p:nvPr>
            <p:ph type="body" sz="half" idx="1"/>
          </p:nvPr>
        </p:nvSpPr>
        <p:spPr>
          <a:xfrm>
            <a:off x="838200" y="2286000"/>
            <a:ext cx="7467600" cy="4572000"/>
          </a:xfrm>
        </p:spPr>
        <p:txBody>
          <a:bodyPr/>
          <a:lstStyle/>
          <a:p>
            <a:pPr eaLnBrk="1" hangingPunct="1">
              <a:lnSpc>
                <a:spcPct val="75000"/>
              </a:lnSpc>
              <a:buClr>
                <a:schemeClr val="tx2"/>
              </a:buClr>
              <a:buFont typeface="Wingdings" pitchFamily="2" charset="2"/>
              <a:buNone/>
            </a:pPr>
            <a:r>
              <a:rPr lang="en-US" sz="3500" b="1" smtClean="0">
                <a:solidFill>
                  <a:srgbClr val="800080"/>
                </a:solidFill>
                <a:latin typeface="Tekton Pro" pitchFamily="34" charset="0"/>
              </a:rPr>
              <a:t>The Team</a:t>
            </a:r>
          </a:p>
          <a:p>
            <a:pPr eaLnBrk="1" hangingPunct="1">
              <a:lnSpc>
                <a:spcPct val="95000"/>
              </a:lnSpc>
              <a:buClr>
                <a:schemeClr val="bg2"/>
              </a:buClr>
              <a:buFont typeface="Wingdings" pitchFamily="2" charset="2"/>
              <a:buChar char="q"/>
            </a:pPr>
            <a:r>
              <a:rPr lang="en-US" sz="2400" b="1" smtClean="0"/>
              <a:t>defines the problem</a:t>
            </a:r>
          </a:p>
          <a:p>
            <a:pPr eaLnBrk="1" hangingPunct="1">
              <a:lnSpc>
                <a:spcPct val="75000"/>
              </a:lnSpc>
              <a:buClr>
                <a:srgbClr val="006600"/>
              </a:buClr>
              <a:buFont typeface="Wingdings" pitchFamily="2" charset="2"/>
              <a:buChar char="q"/>
            </a:pPr>
            <a:endParaRPr lang="en-US" sz="2400" b="1" smtClean="0"/>
          </a:p>
          <a:p>
            <a:pPr eaLnBrk="1" hangingPunct="1">
              <a:lnSpc>
                <a:spcPct val="75000"/>
              </a:lnSpc>
              <a:buClr>
                <a:schemeClr val="tx2"/>
              </a:buClr>
              <a:buFont typeface="Wingdings" pitchFamily="2" charset="2"/>
              <a:buChar char="q"/>
            </a:pPr>
            <a:r>
              <a:rPr lang="en-US" sz="2400" b="1" smtClean="0"/>
              <a:t>agrees on goals and formulates strategies for tackling the tasks</a:t>
            </a:r>
          </a:p>
          <a:p>
            <a:pPr eaLnBrk="1" hangingPunct="1">
              <a:lnSpc>
                <a:spcPct val="75000"/>
              </a:lnSpc>
              <a:buClr>
                <a:srgbClr val="006600"/>
              </a:buClr>
              <a:buFont typeface="Wingdings" pitchFamily="2" charset="2"/>
              <a:buChar char="q"/>
            </a:pPr>
            <a:endParaRPr lang="en-US" sz="2400" b="1" smtClean="0"/>
          </a:p>
          <a:p>
            <a:pPr eaLnBrk="1" hangingPunct="1">
              <a:lnSpc>
                <a:spcPct val="75000"/>
              </a:lnSpc>
              <a:buClr>
                <a:schemeClr val="bg2"/>
              </a:buClr>
              <a:buFont typeface="Wingdings" pitchFamily="2" charset="2"/>
              <a:buChar char="q"/>
            </a:pPr>
            <a:r>
              <a:rPr lang="en-US" sz="2400" b="1" smtClean="0"/>
              <a:t>determines the challenges and identifies information needed</a:t>
            </a:r>
          </a:p>
          <a:p>
            <a:pPr eaLnBrk="1" hangingPunct="1">
              <a:lnSpc>
                <a:spcPct val="75000"/>
              </a:lnSpc>
              <a:buClr>
                <a:srgbClr val="006600"/>
              </a:buClr>
              <a:buFont typeface="Wingdings" pitchFamily="2" charset="2"/>
              <a:buChar char="q"/>
            </a:pPr>
            <a:endParaRPr lang="en-US" altLang="en-US" sz="2400" b="1" smtClean="0"/>
          </a:p>
          <a:p>
            <a:pPr eaLnBrk="1" hangingPunct="1">
              <a:lnSpc>
                <a:spcPct val="75000"/>
              </a:lnSpc>
              <a:buClr>
                <a:schemeClr val="tx2"/>
              </a:buClr>
              <a:buFont typeface="Wingdings" pitchFamily="2" charset="2"/>
              <a:buChar char="q"/>
            </a:pPr>
            <a:r>
              <a:rPr lang="en-US" altLang="en-US" sz="2400" b="1" smtClean="0"/>
              <a:t>Individuals take on certain roles</a:t>
            </a:r>
          </a:p>
          <a:p>
            <a:pPr eaLnBrk="1" hangingPunct="1">
              <a:lnSpc>
                <a:spcPct val="75000"/>
              </a:lnSpc>
              <a:buClr>
                <a:srgbClr val="006600"/>
              </a:buClr>
              <a:buFont typeface="Wingdings" pitchFamily="2" charset="2"/>
              <a:buChar char="q"/>
            </a:pPr>
            <a:endParaRPr lang="en-US" altLang="en-US" sz="2400" b="1" smtClean="0"/>
          </a:p>
          <a:p>
            <a:pPr eaLnBrk="1" hangingPunct="1">
              <a:lnSpc>
                <a:spcPct val="75000"/>
              </a:lnSpc>
              <a:buClr>
                <a:srgbClr val="006600"/>
              </a:buClr>
              <a:buFont typeface="Wingdings" pitchFamily="2" charset="2"/>
              <a:buChar char="q"/>
            </a:pPr>
            <a:r>
              <a:rPr lang="en-US" altLang="en-US" sz="2400" b="1" smtClean="0"/>
              <a:t>develops trust and communication</a:t>
            </a:r>
          </a:p>
          <a:p>
            <a:pPr eaLnBrk="1" hangingPunct="1">
              <a:lnSpc>
                <a:spcPct val="80000"/>
              </a:lnSpc>
              <a:buFont typeface="Wingdings" pitchFamily="2" charset="2"/>
              <a:buNone/>
            </a:pPr>
            <a:endParaRPr lang="en-US"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p:cTn id="23"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3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p:cTn id="39"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1433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3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 calcmode="lin" valueType="num">
                                      <p:cBhvr>
                                        <p:cTn id="47"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1433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3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theme/theme1.xml><?xml version="1.0" encoding="utf-8"?>
<a:theme xmlns:a="http://schemas.openxmlformats.org/drawingml/2006/main" name="Capsules">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5423</TotalTime>
  <Words>3312</Words>
  <Application>Microsoft Office PowerPoint</Application>
  <PresentationFormat>On-screen Show (4:3)</PresentationFormat>
  <Paragraphs>366</Paragraphs>
  <Slides>35</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Wingdings</vt:lpstr>
      <vt:lpstr>Times New Roman</vt:lpstr>
      <vt:lpstr>Tahoma</vt:lpstr>
      <vt:lpstr>Cooper Black</vt:lpstr>
      <vt:lpstr>Comic Sans MS</vt:lpstr>
      <vt:lpstr>Elephant</vt:lpstr>
      <vt:lpstr>Tekton Pro</vt:lpstr>
      <vt:lpstr>Impact</vt:lpstr>
      <vt:lpstr>Myriad Pro Cond</vt:lpstr>
      <vt:lpstr>Hobo Std</vt:lpstr>
      <vt:lpstr>Showcard Gothic</vt:lpstr>
      <vt:lpstr>Forte</vt:lpstr>
      <vt:lpstr>Capsules</vt:lpstr>
      <vt:lpstr>Team Building </vt:lpstr>
      <vt:lpstr>  What is Teamwork &amp; Team Building </vt:lpstr>
      <vt:lpstr>Teamwork “Create A Story”</vt:lpstr>
      <vt:lpstr>Why Should We Be a Team?</vt:lpstr>
      <vt:lpstr>How does a Team Work Best?</vt:lpstr>
      <vt:lpstr>Team Morale Depends On</vt:lpstr>
      <vt:lpstr>Teamwork Skills</vt:lpstr>
      <vt:lpstr>   Stages in Team Building</vt:lpstr>
      <vt:lpstr>Stage 1:  FORMING</vt:lpstr>
      <vt:lpstr>Team Roles - Leader</vt:lpstr>
      <vt:lpstr>Other Team Roles – Members Can Formally  or Informally Take on These Roles</vt:lpstr>
      <vt:lpstr>From Individuals      A Group Forms</vt:lpstr>
      <vt:lpstr>Relevance to Teams (E/I)</vt:lpstr>
      <vt:lpstr>Relevance to Teams (N/S)</vt:lpstr>
      <vt:lpstr>Relevance to Teams (T/F)</vt:lpstr>
      <vt:lpstr>Relevance to Teams (J/P)</vt:lpstr>
      <vt:lpstr>What Type are You?</vt:lpstr>
      <vt:lpstr>Stage 2:  STORMING</vt:lpstr>
      <vt:lpstr>Storming Diagnosis </vt:lpstr>
      <vt:lpstr>Negotiating Conflict</vt:lpstr>
      <vt:lpstr>Addressing the Problem</vt:lpstr>
      <vt:lpstr>Stage 3:  NORMING</vt:lpstr>
      <vt:lpstr>Behaviors</vt:lpstr>
      <vt:lpstr>Giving Constructive Feedback</vt:lpstr>
      <vt:lpstr>     Giving Constructive Feedback    </vt:lpstr>
      <vt:lpstr>Receiving Feedback</vt:lpstr>
      <vt:lpstr>Stage 4:  PERFORMING</vt:lpstr>
      <vt:lpstr>Recipe for Successful Team</vt:lpstr>
      <vt:lpstr>Recipe for Successful Team</vt:lpstr>
      <vt:lpstr>The Results of Team Work</vt:lpstr>
      <vt:lpstr>Every Team Member Can Help!</vt:lpstr>
      <vt:lpstr>PowerPoint Presentation</vt:lpstr>
      <vt:lpstr>Everyone Has to Hang in There!</vt:lpstr>
      <vt:lpstr>Enjoy your Game!  </vt:lpstr>
      <vt:lpstr>Resource Credit</vt:lpstr>
    </vt:vector>
  </TitlesOfParts>
  <Company>Avery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dc:title>
  <dc:creator>Paula Avery</dc:creator>
  <cp:lastModifiedBy>Teacher E-Solutions</cp:lastModifiedBy>
  <cp:revision>51</cp:revision>
  <dcterms:created xsi:type="dcterms:W3CDTF">1999-10-21T15:27:05Z</dcterms:created>
  <dcterms:modified xsi:type="dcterms:W3CDTF">2019-01-18T15:53:57Z</dcterms:modified>
</cp:coreProperties>
</file>