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68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C3275D62-AEA7-4D26-9D8F-F934D94A32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586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5776B1-1276-415B-ADEE-5F9D6034AC65}" type="slidenum">
              <a:rPr lang="en-GB"/>
              <a:pPr/>
              <a:t>1</a:t>
            </a:fld>
            <a:endParaRPr lang="en-GB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95E23-D00E-4D74-8D94-C847ABA0D1DE}" type="slidenum">
              <a:rPr lang="en-GB"/>
              <a:pPr/>
              <a:t>10</a:t>
            </a:fld>
            <a:endParaRPr lang="en-GB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09A5C-7DA2-428A-BCB8-76942104B2BC}" type="slidenum">
              <a:rPr lang="en-GB"/>
              <a:pPr/>
              <a:t>11</a:t>
            </a:fld>
            <a:endParaRPr lang="en-GB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3506FD-E51A-4DF0-B049-EE0E128DCD0F}" type="slidenum">
              <a:rPr lang="en-GB"/>
              <a:pPr/>
              <a:t>12</a:t>
            </a:fld>
            <a:endParaRPr lang="en-GB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46D369-BC74-4C3B-80C8-6BF562793F1B}" type="slidenum">
              <a:rPr lang="en-GB"/>
              <a:pPr/>
              <a:t>13</a:t>
            </a:fld>
            <a:endParaRPr lang="en-GB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C567EE-62E5-4A65-A3E0-891E6A565AD3}" type="slidenum">
              <a:rPr lang="en-GB"/>
              <a:pPr/>
              <a:t>2</a:t>
            </a:fld>
            <a:endParaRPr lang="en-GB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01F56B-6875-4B22-A724-6B4C026A25C2}" type="slidenum">
              <a:rPr lang="en-GB"/>
              <a:pPr/>
              <a:t>3</a:t>
            </a:fld>
            <a:endParaRPr lang="en-GB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64A98-5B7A-4084-B2A5-C50D35C08924}" type="slidenum">
              <a:rPr lang="en-GB"/>
              <a:pPr/>
              <a:t>4</a:t>
            </a:fld>
            <a:endParaRPr lang="en-GB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F7CB8-A880-4B48-B1F2-FA03260C0E86}" type="slidenum">
              <a:rPr lang="en-GB"/>
              <a:pPr/>
              <a:t>5</a:t>
            </a:fld>
            <a:endParaRPr lang="en-GB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B71375-7BC6-4ABF-A4AE-229D8C052BDD}" type="slidenum">
              <a:rPr lang="en-GB"/>
              <a:pPr/>
              <a:t>6</a:t>
            </a:fld>
            <a:endParaRPr lang="en-GB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0B5805-29B8-4B77-B7E8-1D42820D0520}" type="slidenum">
              <a:rPr lang="en-GB"/>
              <a:pPr/>
              <a:t>7</a:t>
            </a:fld>
            <a:endParaRPr lang="en-GB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8F97E6-4B17-45AF-A769-6B63E6D60A28}" type="slidenum">
              <a:rPr lang="en-GB"/>
              <a:pPr/>
              <a:t>8</a:t>
            </a:fld>
            <a:endParaRPr lang="en-GB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BE1BFC-FBBF-4C73-A401-016903D80D85}" type="slidenum">
              <a:rPr lang="en-GB"/>
              <a:pPr/>
              <a:t>9</a:t>
            </a:fld>
            <a:endParaRPr lang="en-GB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82" name="Group 18"/>
          <p:cNvGrpSpPr>
            <a:grpSpLocks/>
          </p:cNvGrpSpPr>
          <p:nvPr/>
        </p:nvGrpSpPr>
        <p:grpSpPr bwMode="auto">
          <a:xfrm>
            <a:off x="0" y="0"/>
            <a:ext cx="9144000" cy="3365500"/>
            <a:chOff x="0" y="0"/>
            <a:chExt cx="5760" cy="2120"/>
          </a:xfrm>
        </p:grpSpPr>
        <p:pic>
          <p:nvPicPr>
            <p:cNvPr id="36880" name="Picture 16" descr="ARTBANNA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25"/>
            <a:stretch>
              <a:fillRect/>
            </a:stretch>
          </p:blipFill>
          <p:spPr bwMode="invGray">
            <a:xfrm>
              <a:off x="0" y="0"/>
              <a:ext cx="5760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881" name="Picture 17" descr="Arthsepa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059"/>
              <a:ext cx="2832" cy="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68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1905000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86050" y="3492500"/>
            <a:ext cx="610235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3359150" y="63436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6019800" y="63436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25413" y="6361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FC6E4C-0628-480F-BC5C-71181F45A4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193B0-DBCB-4A86-AECE-C5DD7D66B6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5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6088" y="722313"/>
            <a:ext cx="21590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7500" y="722313"/>
            <a:ext cx="6326188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CEF1A-3C13-4C0B-9609-2D83D26E6A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36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1564E-1E51-4A0B-9539-C662BAFFE5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0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B82E5-5478-4C8F-957F-37DBB66F8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1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941513"/>
            <a:ext cx="40274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500" y="1941513"/>
            <a:ext cx="40290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92FD8-0C64-4E58-A1E4-2DF85433DD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51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3D28D-886F-4333-BF39-0F2B83FF79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91941-0143-41BB-AF3A-EDC3FF2228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1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35824-B923-4B72-8151-2BF9C531D5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4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EE355-9E35-4E39-ABB2-3CD3AC55DD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4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C25DD-A183-4FBD-8840-60ED8CA5B8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4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-7938" y="1636713"/>
            <a:ext cx="9148763" cy="4618037"/>
            <a:chOff x="-5" y="1031"/>
            <a:chExt cx="5763" cy="2909"/>
          </a:xfrm>
        </p:grpSpPr>
        <p:pic>
          <p:nvPicPr>
            <p:cNvPr id="5136" name="Picture 16" descr="ARTHSEPA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778" y="3893"/>
              <a:ext cx="1980" cy="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8" name="Picture 18" descr="Arthsepa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" y="1031"/>
              <a:ext cx="2832" cy="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722313"/>
            <a:ext cx="86375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941513"/>
            <a:ext cx="820896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33763" y="63436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08700" y="634365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46050" y="6361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fld id="{DD7D7840-B3B8-4669-9F2B-2F4A6324E87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CFF33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99CC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Sound of Poetry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8613" y="381000"/>
            <a:ext cx="8208962" cy="5675313"/>
          </a:xfrm>
        </p:spPr>
        <p:txBody>
          <a:bodyPr/>
          <a:lstStyle/>
          <a:p>
            <a:r>
              <a:rPr lang="en-US"/>
              <a:t>Wave Pattern</a:t>
            </a:r>
          </a:p>
        </p:txBody>
      </p:sp>
      <p:pic>
        <p:nvPicPr>
          <p:cNvPr id="73734" name="Picture 6" descr="U11l2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33600"/>
            <a:ext cx="3200400" cy="264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Speech </a:t>
            </a:r>
          </a:p>
        </p:txBody>
      </p:sp>
      <p:sp>
        <p:nvSpPr>
          <p:cNvPr id="747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words and their sounds vibrate to different parts of the body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      </a:t>
            </a:r>
            <a:r>
              <a:rPr lang="en-US" sz="2800"/>
              <a:t>made up of two elements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consonants and vowels</a:t>
            </a:r>
          </a:p>
          <a:p>
            <a:pPr>
              <a:lnSpc>
                <a:spcPct val="90000"/>
              </a:lnSpc>
            </a:pPr>
            <a:r>
              <a:rPr lang="en-US" sz="2800"/>
              <a:t>every letter and combination of letters has significance </a:t>
            </a:r>
          </a:p>
          <a:p>
            <a:pPr>
              <a:lnSpc>
                <a:spcPct val="90000"/>
              </a:lnSpc>
            </a:pPr>
            <a:r>
              <a:rPr lang="en-US" sz="2800"/>
              <a:t>sound of words make the tone or texture</a:t>
            </a:r>
          </a:p>
          <a:p>
            <a:pPr>
              <a:lnSpc>
                <a:spcPct val="90000"/>
              </a:lnSpc>
            </a:pPr>
            <a:r>
              <a:rPr lang="en-US" sz="2800"/>
              <a:t>word endings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fluid or harsh eg slice, baffling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fluid sounds; cat, difficult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harsh sounds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Word/Letter Sounds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can add to the meaning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connotation</a:t>
            </a:r>
          </a:p>
          <a:p>
            <a:r>
              <a:rPr lang="en-US" sz="2800">
                <a:latin typeface="Times New Roman" pitchFamily="18" charset="0"/>
              </a:rPr>
              <a:t> </a:t>
            </a:r>
            <a:r>
              <a:rPr lang="en-US" sz="2800"/>
              <a:t>O sounds and letters connect to images eg: The Moon rose over the ocean.</a:t>
            </a:r>
          </a:p>
          <a:p>
            <a:r>
              <a:rPr lang="en-US" sz="2800">
                <a:latin typeface="Times New Roman" pitchFamily="18" charset="0"/>
              </a:rPr>
              <a:t> </a:t>
            </a:r>
            <a:r>
              <a:rPr lang="en-US" sz="2800"/>
              <a:t>Soft sounding consonants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R, J, M, N, S, V, W</a:t>
            </a:r>
          </a:p>
          <a:p>
            <a:r>
              <a:rPr lang="en-US" sz="2800"/>
              <a:t>Hard sounding consonants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K, D, Q, T, C, B, P</a:t>
            </a:r>
          </a:p>
          <a:p>
            <a:r>
              <a:rPr lang="en-US" sz="2800"/>
              <a:t>Some letters and combination of letters create full, thin or open sounds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684213" y="1557338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Sound Principles 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Resonance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designates the ability of a vibration to reach out through waves to set off a similar vibration in another body</a:t>
            </a:r>
          </a:p>
          <a:p>
            <a:r>
              <a:rPr lang="en-US" sz="2800"/>
              <a:t>Physics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sound vibrations are connected to the vibrations of atoms and molecules in the air</a:t>
            </a:r>
          </a:p>
          <a:p>
            <a:r>
              <a:rPr lang="en-US" sz="2800"/>
              <a:t>Life is composed of atoms which contain protons and electrons.  These are electrically charged particles of energy, in constant motion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52388"/>
            <a:ext cx="8637588" cy="1431925"/>
          </a:xfrm>
        </p:spPr>
        <p:txBody>
          <a:bodyPr/>
          <a:lstStyle/>
          <a:p>
            <a:r>
              <a:rPr lang="en-US"/>
              <a:t>Transmission of a resonant vibration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requires three things: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 </a:t>
            </a:r>
            <a:r>
              <a:rPr lang="en-US" sz="2800"/>
              <a:t>Must be an original vibrating energy 			source.  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/>
              <a:t>Can be thought, sounds, 			colours, musical instruments, voices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 </a:t>
            </a:r>
            <a:r>
              <a:rPr lang="en-US" sz="2800"/>
              <a:t>Must be a transmitting medium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air is 			most common carrier</a:t>
            </a:r>
          </a:p>
          <a:p>
            <a:pPr>
              <a:lnSpc>
                <a:spcPct val="90000"/>
              </a:lnSpc>
            </a:pPr>
            <a:r>
              <a:rPr lang="en-US" sz="2800"/>
              <a:t>There must be a receiver of the vibration, something which will receive and respond to the energy or sound vibration being sent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Effects of Sound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any form </a:t>
            </a:r>
            <a:r>
              <a:rPr lang="en-US">
                <a:latin typeface="Times New Roman"/>
              </a:rPr>
              <a:t>–</a:t>
            </a:r>
            <a:r>
              <a:rPr lang="en-US"/>
              <a:t> are cumulative and detectable.</a:t>
            </a:r>
          </a:p>
          <a:p>
            <a:r>
              <a:rPr lang="en-US"/>
              <a:t>Sound in any of its forms is a source of energy</a:t>
            </a:r>
          </a:p>
          <a:p>
            <a:r>
              <a:rPr lang="en-US"/>
              <a:t>Effective as a tool to alter the electromagnetic fields and impulses of a human or an environment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build="p" autoUpdateAnimBg="0"/>
      <p:bldP spid="6758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Pitch of Sound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Times New Roman" pitchFamily="18" charset="0"/>
              </a:rPr>
              <a:t>  </a:t>
            </a:r>
            <a:r>
              <a:rPr lang="en-US"/>
              <a:t>Pitch is the highness or lowness of the sound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Pitch is determined by the speed at which it vibrates.  The faster the sound vibrates, the higher the pitch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Times New Roman" pitchFamily="18" charset="0"/>
              </a:rPr>
              <a:t>  </a:t>
            </a:r>
            <a:r>
              <a:rPr lang="en-US"/>
              <a:t>Low tones bend around objects when they are emitted</a:t>
            </a:r>
          </a:p>
          <a:p>
            <a:pPr>
              <a:lnSpc>
                <a:spcPct val="90000"/>
              </a:lnSpc>
            </a:pPr>
            <a:r>
              <a:rPr lang="en-US"/>
              <a:t>High-pitched tones are more focused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build="p" autoUpdateAnimBg="0"/>
      <p:bldP spid="6861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52400"/>
            <a:ext cx="8637588" cy="762000"/>
          </a:xfrm>
        </p:spPr>
        <p:txBody>
          <a:bodyPr/>
          <a:lstStyle/>
          <a:p>
            <a:r>
              <a:rPr lang="en-US"/>
              <a:t>Decibel Levels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001000" cy="5791200"/>
          </a:xfrm>
        </p:spPr>
        <p:txBody>
          <a:bodyPr/>
          <a:lstStyle/>
          <a:p>
            <a:r>
              <a:rPr lang="en-US"/>
              <a:t>one decibel is the quietest sound the average person can hear</a:t>
            </a:r>
          </a:p>
          <a:p>
            <a:r>
              <a:rPr lang="en-US"/>
              <a:t>decibels increase their effects logarithmically</a:t>
            </a:r>
          </a:p>
          <a:p>
            <a:r>
              <a:rPr lang="en-US"/>
              <a:t>10 decibels of sound is ten times greater than one decibel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52400"/>
            <a:ext cx="8637588" cy="762000"/>
          </a:xfrm>
        </p:spPr>
        <p:txBody>
          <a:bodyPr/>
          <a:lstStyle/>
          <a:p>
            <a:r>
              <a:rPr lang="en-US"/>
              <a:t>Decibel Levels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153400" cy="5105400"/>
          </a:xfrm>
        </p:spPr>
        <p:txBody>
          <a:bodyPr/>
          <a:lstStyle/>
          <a:p>
            <a:r>
              <a:rPr lang="en-US"/>
              <a:t>20 decibels is 10 times greater than the ten decibel range or 100 times greater than 1 decibel</a:t>
            </a:r>
          </a:p>
          <a:p>
            <a:r>
              <a:rPr lang="en-US"/>
              <a:t>90 decibels </a:t>
            </a:r>
            <a:r>
              <a:rPr lang="en-US">
                <a:latin typeface="Times New Roman"/>
              </a:rPr>
              <a:t>–</a:t>
            </a:r>
            <a:r>
              <a:rPr lang="en-US"/>
              <a:t> the range we can hear now </a:t>
            </a:r>
            <a:r>
              <a:rPr lang="en-US">
                <a:latin typeface="Times New Roman"/>
              </a:rPr>
              <a:t>–</a:t>
            </a:r>
            <a:r>
              <a:rPr lang="en-US"/>
              <a:t> is equal to the sound of one train pulling into a subway station</a:t>
            </a:r>
          </a:p>
          <a:p>
            <a:r>
              <a:rPr lang="en-US"/>
              <a:t>100 decibels is equal to the sound of 10 trains pulling into the subway station at the same time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Wave Patterns of Sound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Waves - Rhythmic disturbance that carries energy </a:t>
            </a:r>
          </a:p>
          <a:p>
            <a:r>
              <a:rPr lang="en-US" sz="2800"/>
              <a:t>Wavelength - Distance between a point on a wave and the identical point on the next wave. </a:t>
            </a:r>
          </a:p>
          <a:p>
            <a:r>
              <a:rPr lang="en-US" sz="2800"/>
              <a:t> Period - Time required for one wavelength to pass </a:t>
            </a:r>
          </a:p>
          <a:p>
            <a:r>
              <a:rPr lang="en-US" sz="2800"/>
              <a:t>Frequency - Number of waves passing per second. The unit of measure is hertz (Hz). 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build="p" autoUpdateAnimBg="0"/>
      <p:bldP spid="7168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wave patterns continued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Frequency - Number of waves passing per second. The unit of measure is hertz (Hz). </a:t>
            </a:r>
          </a:p>
          <a:p>
            <a:r>
              <a:rPr lang="en-US"/>
              <a:t> Amplitude - Greatest distance of a wave's rise or fall </a:t>
            </a:r>
          </a:p>
          <a:p>
            <a:r>
              <a:rPr lang="en-US"/>
              <a:t> Wave Velocity - Wave velocity is the distance a wave travels per second. </a:t>
            </a:r>
          </a:p>
          <a:p>
            <a:r>
              <a:rPr lang="en-US"/>
              <a:t>wavelength - velocity / frequency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tsy">
  <a:themeElements>
    <a:clrScheme name="Artsy 1">
      <a:dk1>
        <a:srgbClr val="000000"/>
      </a:dk1>
      <a:lt1>
        <a:srgbClr val="FFFFCC"/>
      </a:lt1>
      <a:dk2>
        <a:srgbClr val="4D4D4D"/>
      </a:dk2>
      <a:lt2>
        <a:srgbClr val="FFCC00"/>
      </a:lt2>
      <a:accent1>
        <a:srgbClr val="808000"/>
      </a:accent1>
      <a:accent2>
        <a:srgbClr val="CC9900"/>
      </a:accent2>
      <a:accent3>
        <a:srgbClr val="B2B2B2"/>
      </a:accent3>
      <a:accent4>
        <a:srgbClr val="DADAAE"/>
      </a:accent4>
      <a:accent5>
        <a:srgbClr val="C0C0AA"/>
      </a:accent5>
      <a:accent6>
        <a:srgbClr val="B98A00"/>
      </a:accent6>
      <a:hlink>
        <a:srgbClr val="CC6600"/>
      </a:hlink>
      <a:folHlink>
        <a:srgbClr val="969696"/>
      </a:folHlink>
    </a:clrScheme>
    <a:fontScheme name="Artsy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Artsy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sy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sy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5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6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7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62</TotalTime>
  <Words>565</Words>
  <Application>Microsoft Office PowerPoint</Application>
  <PresentationFormat>On-screen Show (4:3)</PresentationFormat>
  <Paragraphs>69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Artsy</vt:lpstr>
      <vt:lpstr>The Sound of Poetry </vt:lpstr>
      <vt:lpstr>Basic Sound Principles </vt:lpstr>
      <vt:lpstr>Transmission of a resonant vibration </vt:lpstr>
      <vt:lpstr>The Effects of Sound </vt:lpstr>
      <vt:lpstr>Pitch of Sound </vt:lpstr>
      <vt:lpstr>Decibel Levels </vt:lpstr>
      <vt:lpstr>Decibel Levels </vt:lpstr>
      <vt:lpstr>Wave Patterns of Sound </vt:lpstr>
      <vt:lpstr>wave patterns continued</vt:lpstr>
      <vt:lpstr>PowerPoint Presentation</vt:lpstr>
      <vt:lpstr>Speech </vt:lpstr>
      <vt:lpstr>Word/Letter Sounds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Sound of Poetry </dc:title>
  <dc:creator>Gaile Wotherspoon</dc:creator>
  <cp:lastModifiedBy>Teacher E-Solutions</cp:lastModifiedBy>
  <cp:revision>3</cp:revision>
  <cp:lastPrinted>1601-01-01T00:00:00Z</cp:lastPrinted>
  <dcterms:created xsi:type="dcterms:W3CDTF">2007-05-19T16:57:44Z</dcterms:created>
  <dcterms:modified xsi:type="dcterms:W3CDTF">2019-01-18T16:53:39Z</dcterms:modified>
</cp:coreProperties>
</file>