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custDataLst>
    <p:tags r:id="rId37"/>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2" d="100"/>
          <a:sy n="62" d="100"/>
        </p:scale>
        <p:origin x="-72"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4BCEC14-40D1-42F2-9EDF-96E8F5808788}" type="datetimeFigureOut">
              <a:rPr lang="en-US"/>
              <a:pPr>
                <a:defRPr/>
              </a:pPr>
              <a:t>1/15/2019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29674D8-2A3E-46FD-A16A-341A2F1FA30B}" type="slidenum">
              <a:rPr lang="en-US"/>
              <a:pPr>
                <a:defRPr/>
              </a:pPr>
              <a:t>‹#›</a:t>
            </a:fld>
            <a:endParaRPr lang="en-US"/>
          </a:p>
        </p:txBody>
      </p:sp>
    </p:spTree>
    <p:extLst>
      <p:ext uri="{BB962C8B-B14F-4D97-AF65-F5344CB8AC3E}">
        <p14:creationId xmlns:p14="http://schemas.microsoft.com/office/powerpoint/2010/main" val="21237212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 </a:t>
            </a:r>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6B84E6-EB89-44FF-A5EB-D6CC6B9F0792}" type="slidenum">
              <a:rPr lang="en-US" smtClean="0"/>
              <a:pPr fontAlgn="base">
                <a:spcBef>
                  <a:spcPct val="0"/>
                </a:spcBef>
                <a:spcAft>
                  <a:spcPct val="0"/>
                </a:spcAft>
                <a:defRPr/>
              </a:pPr>
              <a:t>27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57364"/>
            <a:ext cx="7772400" cy="1470025"/>
          </a:xfrm>
        </p:spPr>
        <p:txBody>
          <a:bodyPr/>
          <a:lstStyle>
            <a:lvl1pPr algn="r">
              <a:defRPr>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defRPr>
            </a:lvl1pPr>
          </a:lstStyle>
          <a:p>
            <a:r>
              <a:rPr lang="en-US" smtClean="0"/>
              <a:t>Click to edit Master title style</a:t>
            </a:r>
            <a:endParaRPr lang="en-US"/>
          </a:p>
        </p:txBody>
      </p:sp>
      <p:sp>
        <p:nvSpPr>
          <p:cNvPr id="3" name="Subtitle 2"/>
          <p:cNvSpPr>
            <a:spLocks noGrp="1"/>
          </p:cNvSpPr>
          <p:nvPr>
            <p:ph type="subTitle" idx="1"/>
          </p:nvPr>
        </p:nvSpPr>
        <p:spPr>
          <a:xfrm>
            <a:off x="2062792" y="3357562"/>
            <a:ext cx="6400800" cy="1752600"/>
          </a:xfrm>
        </p:spPr>
        <p:txBody>
          <a:bodyPr/>
          <a:lstStyle>
            <a:lvl1pPr marL="0" indent="0" algn="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0B0EE3B-2282-4727-8C76-361C23B7A9B7}"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1C2AEB-EB97-4066-B8EF-46AD091A5ACE}" type="slidenum">
              <a:rPr lang="en-US"/>
              <a:pPr>
                <a:defRPr/>
              </a:pPr>
              <a:t>‹#›</a:t>
            </a:fld>
            <a:endParaRPr lang="en-US"/>
          </a:p>
        </p:txBody>
      </p:sp>
    </p:spTree>
    <p:extLst>
      <p:ext uri="{BB962C8B-B14F-4D97-AF65-F5344CB8AC3E}">
        <p14:creationId xmlns:p14="http://schemas.microsoft.com/office/powerpoint/2010/main" val="32710933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5"/>
          <p:cNvGrpSpPr>
            <a:grpSpLocks/>
          </p:cNvGrpSpPr>
          <p:nvPr/>
        </p:nvGrpSpPr>
        <p:grpSpPr bwMode="auto">
          <a:xfrm>
            <a:off x="2208213" y="1331913"/>
            <a:ext cx="6481762" cy="144462"/>
            <a:chOff x="2214546" y="1427612"/>
            <a:chExt cx="6482858" cy="144000"/>
          </a:xfrm>
        </p:grpSpPr>
        <p:sp>
          <p:nvSpPr>
            <p:cNvPr id="5" name="Chevron 4"/>
            <p:cNvSpPr/>
            <p:nvPr userDrawn="1"/>
          </p:nvSpPr>
          <p:spPr>
            <a:xfrm flipH="1">
              <a:off x="8643420" y="1427612"/>
              <a:ext cx="53984"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6" name="Rectangle 5"/>
            <p:cNvSpPr/>
            <p:nvPr userDrawn="1"/>
          </p:nvSpPr>
          <p:spPr>
            <a:xfrm>
              <a:off x="2214546" y="1490909"/>
              <a:ext cx="6428874" cy="17406"/>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8291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F0EF1B0-59D8-45CD-8248-8885AB8685CE}" type="datetimeFigureOut">
              <a:rPr lang="en-US"/>
              <a:pPr>
                <a:defRPr/>
              </a:pPr>
              <a:t>1/15/2019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B3A020D-2DA7-4E89-A1BA-1433335710B9}" type="slidenum">
              <a:rPr lang="en-US"/>
              <a:pPr>
                <a:defRPr/>
              </a:pPr>
              <a:t>‹#›</a:t>
            </a:fld>
            <a:endParaRPr lang="en-US"/>
          </a:p>
        </p:txBody>
      </p:sp>
    </p:spTree>
    <p:extLst>
      <p:ext uri="{BB962C8B-B14F-4D97-AF65-F5344CB8AC3E}">
        <p14:creationId xmlns:p14="http://schemas.microsoft.com/office/powerpoint/2010/main" val="3159247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5206" y="274638"/>
            <a:ext cx="1471594" cy="6154758"/>
          </a:xfrm>
        </p:spPr>
        <p:txBody>
          <a:bodyPr vert="eaVert"/>
          <a:lstStyle>
            <a:lvl1pPr>
              <a:defRPr>
                <a:effectLst>
                  <a:outerShdw blurRad="50800" dist="50800" dir="18900000" algn="tl" rotWithShape="0">
                    <a:srgbClr val="000000">
                      <a:alpha val="43137"/>
                    </a:srgbClr>
                  </a:outerShdw>
                </a:effectLst>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686568" cy="615475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16E1C8-91C8-4BB9-9EC1-29517CBAB5FC}"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46818D-B079-48D7-A11A-C4DC3F1734C2}" type="slidenum">
              <a:rPr lang="en-US"/>
              <a:pPr>
                <a:defRPr/>
              </a:pPr>
              <a:t>‹#›</a:t>
            </a:fld>
            <a:endParaRPr lang="en-US"/>
          </a:p>
        </p:txBody>
      </p:sp>
    </p:spTree>
    <p:extLst>
      <p:ext uri="{BB962C8B-B14F-4D97-AF65-F5344CB8AC3E}">
        <p14:creationId xmlns:p14="http://schemas.microsoft.com/office/powerpoint/2010/main" val="382890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23"/>
          <p:cNvGrpSpPr>
            <a:grpSpLocks/>
          </p:cNvGrpSpPr>
          <p:nvPr/>
        </p:nvGrpSpPr>
        <p:grpSpPr bwMode="auto">
          <a:xfrm>
            <a:off x="2208213" y="1331913"/>
            <a:ext cx="6481762" cy="144462"/>
            <a:chOff x="2214546" y="1427612"/>
            <a:chExt cx="6482858" cy="144000"/>
          </a:xfrm>
        </p:grpSpPr>
        <p:sp>
          <p:nvSpPr>
            <p:cNvPr id="5" name="Chevron 4"/>
            <p:cNvSpPr/>
            <p:nvPr userDrawn="1"/>
          </p:nvSpPr>
          <p:spPr>
            <a:xfrm flipH="1">
              <a:off x="8643420" y="1427612"/>
              <a:ext cx="53984"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6" name="Rectangle 5"/>
            <p:cNvSpPr/>
            <p:nvPr userDrawn="1"/>
          </p:nvSpPr>
          <p:spPr>
            <a:xfrm>
              <a:off x="2214546" y="1490909"/>
              <a:ext cx="6428874" cy="17406"/>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5ECB26A-FFCF-4836-A737-6E6EC037EE36}" type="datetimeFigureOut">
              <a:rPr lang="en-US"/>
              <a:pPr>
                <a:defRPr/>
              </a:pPr>
              <a:t>1/15/2019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F054543-A167-4A56-B55D-9810AFDC712A}" type="slidenum">
              <a:rPr lang="en-US"/>
              <a:pPr>
                <a:defRPr/>
              </a:pPr>
              <a:t>‹#›</a:t>
            </a:fld>
            <a:endParaRPr lang="en-US"/>
          </a:p>
        </p:txBody>
      </p:sp>
    </p:spTree>
    <p:extLst>
      <p:ext uri="{BB962C8B-B14F-4D97-AF65-F5344CB8AC3E}">
        <p14:creationId xmlns:p14="http://schemas.microsoft.com/office/powerpoint/2010/main" val="312782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286113"/>
            <a:ext cx="7772400" cy="1362075"/>
          </a:xfrm>
        </p:spPr>
        <p:txBody>
          <a:bodyPr anchor="t"/>
          <a:lstStyle>
            <a:lvl1pPr algn="r">
              <a:defRPr sz="4000" b="0" cap="all">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1785926"/>
            <a:ext cx="7772400" cy="1500187"/>
          </a:xfrm>
        </p:spPr>
        <p:txBody>
          <a:bodyPr anchor="b"/>
          <a:lstStyle>
            <a:lvl1pPr marL="0" indent="0" algn="r">
              <a:buNone/>
              <a:defRPr sz="2000">
                <a:solidFill>
                  <a:schemeClr val="tx1">
                    <a:tint val="75000"/>
                  </a:schemeClr>
                </a:solidFill>
              </a:defRPr>
            </a:lvl1pPr>
            <a:lvl2pPr marL="457200" indent="0" algn="r">
              <a:buNone/>
              <a:defRPr sz="1800">
                <a:solidFill>
                  <a:schemeClr val="tx1">
                    <a:tint val="75000"/>
                  </a:schemeClr>
                </a:solidFill>
              </a:defRPr>
            </a:lvl2pPr>
            <a:lvl3pPr marL="914400" indent="0" algn="r">
              <a:buNone/>
              <a:defRPr sz="1600">
                <a:solidFill>
                  <a:schemeClr val="tx1">
                    <a:tint val="75000"/>
                  </a:schemeClr>
                </a:solidFill>
              </a:defRPr>
            </a:lvl3pPr>
            <a:lvl4pPr marL="1371600" indent="0" algn="r">
              <a:buNone/>
              <a:defRPr sz="1400">
                <a:solidFill>
                  <a:schemeClr val="tx1">
                    <a:tint val="75000"/>
                  </a:schemeClr>
                </a:solidFill>
              </a:defRPr>
            </a:lvl4pPr>
            <a:lvl5pPr marL="1828800" indent="0" algn="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4B6C9B-4ACE-41E6-A1C7-E19720B0A9BD}"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B7E1AF-0E66-40DB-B02A-F450BFC45698}" type="slidenum">
              <a:rPr lang="en-US"/>
              <a:pPr>
                <a:defRPr/>
              </a:pPr>
              <a:t>‹#›</a:t>
            </a:fld>
            <a:endParaRPr lang="en-US"/>
          </a:p>
        </p:txBody>
      </p:sp>
    </p:spTree>
    <p:extLst>
      <p:ext uri="{BB962C8B-B14F-4D97-AF65-F5344CB8AC3E}">
        <p14:creationId xmlns:p14="http://schemas.microsoft.com/office/powerpoint/2010/main" val="338025596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5"/>
          <p:cNvGrpSpPr>
            <a:grpSpLocks/>
          </p:cNvGrpSpPr>
          <p:nvPr/>
        </p:nvGrpSpPr>
        <p:grpSpPr bwMode="auto">
          <a:xfrm>
            <a:off x="2208213" y="1331913"/>
            <a:ext cx="6481762" cy="144462"/>
            <a:chOff x="2214546" y="1427612"/>
            <a:chExt cx="6482858" cy="144000"/>
          </a:xfrm>
        </p:grpSpPr>
        <p:sp>
          <p:nvSpPr>
            <p:cNvPr id="6" name="Chevron 5"/>
            <p:cNvSpPr/>
            <p:nvPr userDrawn="1"/>
          </p:nvSpPr>
          <p:spPr>
            <a:xfrm flipH="1">
              <a:off x="8643420" y="1427612"/>
              <a:ext cx="53984"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7" name="Rectangle 6"/>
            <p:cNvSpPr/>
            <p:nvPr userDrawn="1"/>
          </p:nvSpPr>
          <p:spPr>
            <a:xfrm>
              <a:off x="2214546" y="1490909"/>
              <a:ext cx="6428874" cy="17406"/>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fld id="{8D5FBC66-80E9-4BB2-83B1-C1A8F8959B84}" type="datetimeFigureOut">
              <a:rPr lang="en-US"/>
              <a:pPr>
                <a:defRPr/>
              </a:pPr>
              <a:t>1/15/2019</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C731B83D-EDDD-42C3-B6EE-83C832DB3E9A}" type="slidenum">
              <a:rPr lang="en-US"/>
              <a:pPr>
                <a:defRPr/>
              </a:pPr>
              <a:t>‹#›</a:t>
            </a:fld>
            <a:endParaRPr lang="en-US"/>
          </a:p>
        </p:txBody>
      </p:sp>
    </p:spTree>
    <p:extLst>
      <p:ext uri="{BB962C8B-B14F-4D97-AF65-F5344CB8AC3E}">
        <p14:creationId xmlns:p14="http://schemas.microsoft.com/office/powerpoint/2010/main" val="3032289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15"/>
          <p:cNvGrpSpPr>
            <a:grpSpLocks/>
          </p:cNvGrpSpPr>
          <p:nvPr/>
        </p:nvGrpSpPr>
        <p:grpSpPr bwMode="auto">
          <a:xfrm>
            <a:off x="2208213" y="1331913"/>
            <a:ext cx="6481762" cy="144462"/>
            <a:chOff x="2214546" y="1427612"/>
            <a:chExt cx="6482858" cy="144000"/>
          </a:xfrm>
        </p:grpSpPr>
        <p:sp>
          <p:nvSpPr>
            <p:cNvPr id="8" name="Chevron 7"/>
            <p:cNvSpPr/>
            <p:nvPr userDrawn="1"/>
          </p:nvSpPr>
          <p:spPr>
            <a:xfrm flipH="1">
              <a:off x="8643420" y="1427612"/>
              <a:ext cx="53984"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9" name="Rectangle 8"/>
            <p:cNvSpPr/>
            <p:nvPr userDrawn="1"/>
          </p:nvSpPr>
          <p:spPr>
            <a:xfrm>
              <a:off x="2214546" y="1490909"/>
              <a:ext cx="6428874" cy="17406"/>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6"/>
          <p:cNvSpPr>
            <a:spLocks noGrp="1"/>
          </p:cNvSpPr>
          <p:nvPr>
            <p:ph type="dt" sz="half" idx="10"/>
          </p:nvPr>
        </p:nvSpPr>
        <p:spPr/>
        <p:txBody>
          <a:bodyPr/>
          <a:lstStyle>
            <a:lvl1pPr>
              <a:defRPr/>
            </a:lvl1pPr>
          </a:lstStyle>
          <a:p>
            <a:pPr>
              <a:defRPr/>
            </a:pPr>
            <a:fld id="{9E079253-C03D-4130-900F-8111E72214E5}" type="datetimeFigureOut">
              <a:rPr lang="en-US"/>
              <a:pPr>
                <a:defRPr/>
              </a:pPr>
              <a:t>1/15/2019</a:t>
            </a:fld>
            <a:endParaRPr lang="en-US"/>
          </a:p>
        </p:txBody>
      </p:sp>
      <p:sp>
        <p:nvSpPr>
          <p:cNvPr id="11" name="Footer Placeholder 7"/>
          <p:cNvSpPr>
            <a:spLocks noGrp="1"/>
          </p:cNvSpPr>
          <p:nvPr>
            <p:ph type="ftr" sz="quarter" idx="11"/>
          </p:nvPr>
        </p:nvSpPr>
        <p:spPr/>
        <p:txBody>
          <a:bodyPr/>
          <a:lstStyle>
            <a:lvl1pPr>
              <a:defRPr/>
            </a:lvl1pPr>
          </a:lstStyle>
          <a:p>
            <a:pPr>
              <a:defRPr/>
            </a:pPr>
            <a:endParaRPr lang="en-US"/>
          </a:p>
        </p:txBody>
      </p:sp>
      <p:sp>
        <p:nvSpPr>
          <p:cNvPr id="12" name="Slide Number Placeholder 8"/>
          <p:cNvSpPr>
            <a:spLocks noGrp="1"/>
          </p:cNvSpPr>
          <p:nvPr>
            <p:ph type="sldNum" sz="quarter" idx="12"/>
          </p:nvPr>
        </p:nvSpPr>
        <p:spPr/>
        <p:txBody>
          <a:bodyPr/>
          <a:lstStyle>
            <a:lvl1pPr>
              <a:defRPr/>
            </a:lvl1pPr>
          </a:lstStyle>
          <a:p>
            <a:pPr>
              <a:defRPr/>
            </a:pPr>
            <a:fld id="{B5C5AEEC-5F75-47B9-9DAF-4A4F6FB36459}" type="slidenum">
              <a:rPr lang="en-US"/>
              <a:pPr>
                <a:defRPr/>
              </a:pPr>
              <a:t>‹#›</a:t>
            </a:fld>
            <a:endParaRPr lang="en-US"/>
          </a:p>
        </p:txBody>
      </p:sp>
    </p:spTree>
    <p:extLst>
      <p:ext uri="{BB962C8B-B14F-4D97-AF65-F5344CB8AC3E}">
        <p14:creationId xmlns:p14="http://schemas.microsoft.com/office/powerpoint/2010/main" val="1817298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5"/>
          <p:cNvGrpSpPr>
            <a:grpSpLocks/>
          </p:cNvGrpSpPr>
          <p:nvPr/>
        </p:nvGrpSpPr>
        <p:grpSpPr bwMode="auto">
          <a:xfrm>
            <a:off x="2208213" y="1331913"/>
            <a:ext cx="6481762" cy="144462"/>
            <a:chOff x="2214546" y="1427612"/>
            <a:chExt cx="6482858" cy="144000"/>
          </a:xfrm>
        </p:grpSpPr>
        <p:sp>
          <p:nvSpPr>
            <p:cNvPr id="4" name="Chevron 3"/>
            <p:cNvSpPr/>
            <p:nvPr userDrawn="1"/>
          </p:nvSpPr>
          <p:spPr>
            <a:xfrm flipH="1">
              <a:off x="8643420" y="1427612"/>
              <a:ext cx="53984"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5" name="Rectangle 4"/>
            <p:cNvSpPr/>
            <p:nvPr userDrawn="1"/>
          </p:nvSpPr>
          <p:spPr>
            <a:xfrm>
              <a:off x="2214546" y="1490909"/>
              <a:ext cx="6428874" cy="17406"/>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2"/>
          <p:cNvSpPr>
            <a:spLocks noGrp="1"/>
          </p:cNvSpPr>
          <p:nvPr>
            <p:ph type="dt" sz="half" idx="10"/>
          </p:nvPr>
        </p:nvSpPr>
        <p:spPr/>
        <p:txBody>
          <a:bodyPr/>
          <a:lstStyle>
            <a:lvl1pPr>
              <a:defRPr/>
            </a:lvl1pPr>
          </a:lstStyle>
          <a:p>
            <a:pPr>
              <a:defRPr/>
            </a:pPr>
            <a:fld id="{6B0E1F99-E59B-4C5C-9D52-540BE988F265}" type="datetimeFigureOut">
              <a:rPr lang="en-US"/>
              <a:pPr>
                <a:defRPr/>
              </a:pPr>
              <a:t>1/15/2019</a:t>
            </a:fld>
            <a:endParaRPr lang="en-US"/>
          </a:p>
        </p:txBody>
      </p:sp>
      <p:sp>
        <p:nvSpPr>
          <p:cNvPr id="7" name="Footer Placeholder 3"/>
          <p:cNvSpPr>
            <a:spLocks noGrp="1"/>
          </p:cNvSpPr>
          <p:nvPr>
            <p:ph type="ftr" sz="quarter" idx="11"/>
          </p:nvPr>
        </p:nvSpPr>
        <p:spPr/>
        <p:txBody>
          <a:bodyPr/>
          <a:lstStyle>
            <a:lvl1pPr>
              <a:defRPr/>
            </a:lvl1pPr>
          </a:lstStyle>
          <a:p>
            <a:pPr>
              <a:defRPr/>
            </a:pPr>
            <a:endParaRPr lang="en-US"/>
          </a:p>
        </p:txBody>
      </p:sp>
      <p:sp>
        <p:nvSpPr>
          <p:cNvPr id="8" name="Slide Number Placeholder 4"/>
          <p:cNvSpPr>
            <a:spLocks noGrp="1"/>
          </p:cNvSpPr>
          <p:nvPr>
            <p:ph type="sldNum" sz="quarter" idx="12"/>
          </p:nvPr>
        </p:nvSpPr>
        <p:spPr/>
        <p:txBody>
          <a:bodyPr/>
          <a:lstStyle>
            <a:lvl1pPr>
              <a:defRPr/>
            </a:lvl1pPr>
          </a:lstStyle>
          <a:p>
            <a:pPr>
              <a:defRPr/>
            </a:pPr>
            <a:fld id="{FA98E28F-DA48-4255-B198-F06A5E4DBB55}" type="slidenum">
              <a:rPr lang="en-US"/>
              <a:pPr>
                <a:defRPr/>
              </a:pPr>
              <a:t>‹#›</a:t>
            </a:fld>
            <a:endParaRPr lang="en-US"/>
          </a:p>
        </p:txBody>
      </p:sp>
    </p:spTree>
    <p:extLst>
      <p:ext uri="{BB962C8B-B14F-4D97-AF65-F5344CB8AC3E}">
        <p14:creationId xmlns:p14="http://schemas.microsoft.com/office/powerpoint/2010/main" val="739927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1822F3-502D-421B-A13A-C93FB4F437A6}" type="datetimeFigureOut">
              <a:rPr lang="en-US"/>
              <a:pPr>
                <a:defRPr/>
              </a:pPr>
              <a:t>1/15/2019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DF37BC3-6D8B-4F99-8D48-25279A35A948}" type="slidenum">
              <a:rPr lang="en-US"/>
              <a:pPr>
                <a:defRPr/>
              </a:pPr>
              <a:t>‹#›</a:t>
            </a:fld>
            <a:endParaRPr lang="en-US"/>
          </a:p>
        </p:txBody>
      </p:sp>
    </p:spTree>
    <p:extLst>
      <p:ext uri="{BB962C8B-B14F-4D97-AF65-F5344CB8AC3E}">
        <p14:creationId xmlns:p14="http://schemas.microsoft.com/office/powerpoint/2010/main" val="377092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0745" y="285728"/>
            <a:ext cx="5106055" cy="1162050"/>
          </a:xfrm>
        </p:spPr>
        <p:txBody>
          <a:bodyPr/>
          <a:lstStyle>
            <a:lvl1pPr algn="ctr">
              <a:defRPr sz="3200" b="0" kern="1200" cap="all">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effectLst>
                  <a:outerShdw blurRad="44450" dist="41910" dir="3600000" algn="tl">
                    <a:srgbClr val="000000">
                      <a:alpha val="50000"/>
                    </a:srgbClr>
                  </a:outerShdw>
                </a:effectLst>
                <a:latin typeface="+mj-lt"/>
                <a:ea typeface="+mj-ea"/>
                <a:cs typeface="+mj-cs"/>
              </a:defRPr>
            </a:lvl1pPr>
          </a:lstStyle>
          <a:p>
            <a:r>
              <a:rPr lang="en-US" smtClean="0"/>
              <a:t>Click to edit Master title style</a:t>
            </a:r>
            <a:endParaRPr lang="en-US"/>
          </a:p>
        </p:txBody>
      </p:sp>
      <p:sp>
        <p:nvSpPr>
          <p:cNvPr id="3" name="Content Placeholder 2"/>
          <p:cNvSpPr>
            <a:spLocks noGrp="1"/>
          </p:cNvSpPr>
          <p:nvPr>
            <p:ph idx="1"/>
          </p:nvPr>
        </p:nvSpPr>
        <p:spPr>
          <a:xfrm>
            <a:off x="3575050" y="1446218"/>
            <a:ext cx="5111750" cy="46796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285729"/>
            <a:ext cx="3008313" cy="5840435"/>
          </a:xfrm>
        </p:spPr>
        <p:txBody>
          <a:bodyPr anchor="b"/>
          <a:lstStyle>
            <a:lvl1pPr marL="0" indent="0">
              <a:spcAft>
                <a:spcPts val="0"/>
              </a:spcAft>
              <a:buNone/>
              <a:defRPr sz="1400"/>
            </a:lvl1pPr>
            <a:lvl2pPr marL="457200" indent="0">
              <a:spcAft>
                <a:spcPts val="0"/>
              </a:spcAft>
              <a:buNone/>
              <a:defRPr sz="1200"/>
            </a:lvl2pPr>
            <a:lvl3pPr marL="914400" indent="0">
              <a:spcAft>
                <a:spcPts val="0"/>
              </a:spcAft>
              <a:buNone/>
              <a:defRPr sz="1000"/>
            </a:lvl3pPr>
            <a:lvl4pPr marL="1371600" indent="0">
              <a:spcAft>
                <a:spcPts val="0"/>
              </a:spcAft>
              <a:buNone/>
              <a:defRPr sz="900"/>
            </a:lvl4pPr>
            <a:lvl5pPr marL="1828800" indent="0">
              <a:spcAft>
                <a:spcPts val="0"/>
              </a:spcAft>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8BCFC24-5BFD-49D2-BE1E-D06627D35C60}" type="datetimeFigureOut">
              <a:rPr lang="en-US"/>
              <a:pPr>
                <a:defRPr/>
              </a:pPr>
              <a:t>1/15/2019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99BFFCF-4E35-40A0-A51D-C59FAE515E10}" type="slidenum">
              <a:rPr lang="en-US"/>
              <a:pPr>
                <a:defRPr/>
              </a:pPr>
              <a:t>‹#›</a:t>
            </a:fld>
            <a:endParaRPr lang="en-US"/>
          </a:p>
        </p:txBody>
      </p:sp>
    </p:spTree>
    <p:extLst>
      <p:ext uri="{BB962C8B-B14F-4D97-AF65-F5344CB8AC3E}">
        <p14:creationId xmlns:p14="http://schemas.microsoft.com/office/powerpoint/2010/main" val="227348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15272" y="615868"/>
            <a:ext cx="928694" cy="5813528"/>
          </a:xfrm>
        </p:spPr>
        <p:txBody>
          <a:bodyPr vert="eaVert"/>
          <a:lstStyle>
            <a:lvl1pPr algn="l">
              <a:defRPr sz="2800" b="0" kern="1200" cap="all">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effectLst>
                  <a:outerShdw blurRad="44450" dist="41910" dir="18600000" algn="tl">
                    <a:srgbClr val="000000">
                      <a:alpha val="50000"/>
                    </a:srgbClr>
                  </a:outerShdw>
                </a:effectLst>
                <a:latin typeface="+mj-lt"/>
                <a:ea typeface="+mj-ea"/>
                <a:cs typeface="+mj-cs"/>
              </a:defRPr>
            </a:lvl1pPr>
          </a:lstStyle>
          <a:p>
            <a:r>
              <a:rPr lang="en-US" smtClean="0"/>
              <a:t>Click to edit Master title style</a:t>
            </a:r>
            <a:endParaRPr lang="en-US"/>
          </a:p>
        </p:txBody>
      </p:sp>
      <p:sp>
        <p:nvSpPr>
          <p:cNvPr id="3" name="Picture Placeholder 2"/>
          <p:cNvSpPr>
            <a:spLocks noGrp="1"/>
          </p:cNvSpPr>
          <p:nvPr>
            <p:ph type="pic" idx="1"/>
          </p:nvPr>
        </p:nvSpPr>
        <p:spPr>
          <a:xfrm>
            <a:off x="714348" y="612777"/>
            <a:ext cx="6858048" cy="4745051"/>
          </a:xfrm>
          <a:ln w="38100" cap="flat" cmpd="sng" algn="ctr">
            <a:gradFill flip="none" rotWithShape="1">
              <a:gsLst>
                <a:gs pos="0">
                  <a:srgbClr val="000082"/>
                </a:gs>
                <a:gs pos="30000">
                  <a:srgbClr val="66008F"/>
                </a:gs>
                <a:gs pos="64999">
                  <a:srgbClr val="BA0066"/>
                </a:gs>
                <a:gs pos="89999">
                  <a:srgbClr val="FF0000"/>
                </a:gs>
                <a:gs pos="100000">
                  <a:srgbClr val="FF8200"/>
                </a:gs>
              </a:gsLst>
              <a:path path="rect">
                <a:fillToRect l="100000" t="100000"/>
              </a:path>
              <a:tileRect r="-100000" b="-100000"/>
            </a:gradFill>
            <a:prstDash val="solid"/>
          </a:ln>
          <a:effectLst>
            <a:outerShdw blurRad="38100" dist="50800" dir="5400000" algn="tl" rotWithShape="0">
              <a:srgbClr val="000000">
                <a:alpha val="50000"/>
              </a:srgbClr>
            </a:outerShdw>
          </a:effectLst>
        </p:spPr>
        <p:style>
          <a:lnRef idx="2">
            <a:schemeClr val="accent1"/>
          </a:lnRef>
          <a:fillRef idx="1">
            <a:schemeClr val="lt1"/>
          </a:fillRef>
          <a:effectRef idx="0">
            <a:schemeClr val="accent1"/>
          </a:effectRef>
          <a:fontRef idx="minor">
            <a:schemeClr val="dk1"/>
          </a:fontRef>
        </p:style>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714348" y="5500702"/>
            <a:ext cx="6858048" cy="92869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1164EAD1-DC35-46EE-A6EE-BFCBDA8C1C91}" type="datetimeFigureOut">
              <a:rPr lang="en-US"/>
              <a:pPr>
                <a:defRPr/>
              </a:pPr>
              <a:t>1/15/2019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D0061A33-5B5E-4135-8A98-10A6279B7E2B}" type="slidenum">
              <a:rPr lang="en-US"/>
              <a:pPr>
                <a:defRPr/>
              </a:pPr>
              <a:t>‹#›</a:t>
            </a:fld>
            <a:endParaRPr lang="en-US"/>
          </a:p>
        </p:txBody>
      </p:sp>
    </p:spTree>
    <p:extLst>
      <p:ext uri="{BB962C8B-B14F-4D97-AF65-F5344CB8AC3E}">
        <p14:creationId xmlns:p14="http://schemas.microsoft.com/office/powerpoint/2010/main" val="207170115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blipFill>
            <a:blip r:embed="rId13" cstate="print">
              <a:alphaModFix amt="30000"/>
              <a:duotone>
                <a:schemeClr val="accent1"/>
                <a:srgbClr val="FFFFFF"/>
              </a:duotone>
            </a:blip>
            <a:tile tx="0" ty="0" sx="100000" sy="100000" flip="none" algn="tl"/>
          </a:blipFill>
          <a:ln w="25400" cap="flat" cmpd="sng" algn="ctr">
            <a:noFill/>
            <a:prstDash val="solid"/>
          </a:ln>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nvGrpSpPr>
          <p:cNvPr id="1027" name="Group 17"/>
          <p:cNvGrpSpPr>
            <a:grpSpLocks/>
          </p:cNvGrpSpPr>
          <p:nvPr/>
        </p:nvGrpSpPr>
        <p:grpSpPr bwMode="auto">
          <a:xfrm>
            <a:off x="0" y="6570663"/>
            <a:ext cx="9144000" cy="287337"/>
            <a:chOff x="0" y="6353387"/>
            <a:chExt cx="9144000" cy="361763"/>
          </a:xfrm>
        </p:grpSpPr>
        <p:grpSp>
          <p:nvGrpSpPr>
            <p:cNvPr id="1033" name="Group 16"/>
            <p:cNvGrpSpPr>
              <a:grpSpLocks/>
            </p:cNvGrpSpPr>
            <p:nvPr/>
          </p:nvGrpSpPr>
          <p:grpSpPr bwMode="auto">
            <a:xfrm>
              <a:off x="0" y="6353387"/>
              <a:ext cx="8756597" cy="360000"/>
              <a:chOff x="1" y="6353387"/>
              <a:chExt cx="8756597" cy="360000"/>
            </a:xfrm>
          </p:grpSpPr>
          <p:sp>
            <p:nvSpPr>
              <p:cNvPr id="10" name="Freeform 9"/>
              <p:cNvSpPr/>
              <p:nvPr userDrawn="1"/>
            </p:nvSpPr>
            <p:spPr>
              <a:xfrm>
                <a:off x="1" y="6533387"/>
                <a:ext cx="8756597" cy="180000"/>
              </a:xfrm>
              <a:custGeom>
                <a:avLst/>
                <a:gdLst/>
                <a:ahLst/>
                <a:cxnLst/>
                <a:rect l="0" t="0" r="0" b="0"/>
                <a:pathLst>
                  <a:path w="7867650" h="177288">
                    <a:moveTo>
                      <a:pt x="7867650" y="177288"/>
                    </a:moveTo>
                    <a:lnTo>
                      <a:pt x="0" y="171450"/>
                    </a:lnTo>
                    <a:lnTo>
                      <a:pt x="0" y="0"/>
                    </a:lnTo>
                    <a:lnTo>
                      <a:pt x="7753350" y="0"/>
                    </a:lnTo>
                    <a:close/>
                  </a:path>
                </a:pathLst>
              </a:custGeom>
              <a:gradFill flip="none" rotWithShape="1">
                <a:gsLst>
                  <a:gs pos="25000">
                    <a:schemeClr val="accent1">
                      <a:shade val="50000"/>
                      <a:alpha val="75000"/>
                    </a:schemeClr>
                  </a:gs>
                  <a:gs pos="100000">
                    <a:schemeClr val="accent1">
                      <a:tint val="40000"/>
                      <a:alpha val="5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Freeform 10"/>
              <p:cNvSpPr/>
              <p:nvPr userDrawn="1"/>
            </p:nvSpPr>
            <p:spPr>
              <a:xfrm flipV="1">
                <a:off x="1" y="6353387"/>
                <a:ext cx="8756597" cy="180000"/>
              </a:xfrm>
              <a:custGeom>
                <a:avLst/>
                <a:gdLst/>
                <a:ahLst/>
                <a:cxnLst/>
                <a:rect l="0" t="0" r="0" b="0"/>
                <a:pathLst>
                  <a:path w="7867650" h="177288">
                    <a:moveTo>
                      <a:pt x="7867650" y="177288"/>
                    </a:moveTo>
                    <a:lnTo>
                      <a:pt x="0" y="171450"/>
                    </a:lnTo>
                    <a:lnTo>
                      <a:pt x="0" y="0"/>
                    </a:lnTo>
                    <a:lnTo>
                      <a:pt x="7753350" y="0"/>
                    </a:lnTo>
                    <a:close/>
                  </a:path>
                </a:pathLst>
              </a:custGeom>
              <a:gradFill flip="none" rotWithShape="1">
                <a:gsLst>
                  <a:gs pos="25000">
                    <a:schemeClr val="accent1">
                      <a:shade val="75000"/>
                      <a:alpha val="75000"/>
                    </a:schemeClr>
                  </a:gs>
                  <a:gs pos="100000">
                    <a:schemeClr val="accent1">
                      <a:tint val="40000"/>
                      <a:alpha val="5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034" name="Group 15"/>
            <p:cNvGrpSpPr>
              <a:grpSpLocks/>
            </p:cNvGrpSpPr>
            <p:nvPr/>
          </p:nvGrpSpPr>
          <p:grpSpPr bwMode="auto">
            <a:xfrm>
              <a:off x="8640700" y="6354583"/>
              <a:ext cx="503300" cy="360567"/>
              <a:chOff x="8640700" y="6354583"/>
              <a:chExt cx="503300" cy="360567"/>
            </a:xfrm>
          </p:grpSpPr>
          <p:sp>
            <p:nvSpPr>
              <p:cNvPr id="12" name="Chevron 11"/>
              <p:cNvSpPr/>
              <p:nvPr userDrawn="1"/>
            </p:nvSpPr>
            <p:spPr>
              <a:xfrm flipH="1">
                <a:off x="8640763" y="6355385"/>
                <a:ext cx="249237" cy="359765"/>
              </a:xfrm>
              <a:prstGeom prst="chevron">
                <a:avLst>
                  <a:gd name="adj" fmla="val 50000"/>
                </a:avLst>
              </a:prstGeom>
              <a:gradFill flip="none" rotWithShape="1">
                <a:gsLst>
                  <a:gs pos="0">
                    <a:schemeClr val="accent1">
                      <a:alpha val="60000"/>
                    </a:schemeClr>
                  </a:gs>
                  <a:gs pos="100000">
                    <a:schemeClr val="accent1"/>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13" name="Chevron 12"/>
              <p:cNvSpPr/>
              <p:nvPr userDrawn="1"/>
            </p:nvSpPr>
            <p:spPr>
              <a:xfrm flipH="1">
                <a:off x="8767763" y="6355385"/>
                <a:ext cx="249237" cy="359765"/>
              </a:xfrm>
              <a:prstGeom prst="chevron">
                <a:avLst>
                  <a:gd name="adj" fmla="val 50000"/>
                </a:avLst>
              </a:prstGeom>
              <a:gradFill flip="none" rotWithShape="1">
                <a:gsLst>
                  <a:gs pos="0">
                    <a:schemeClr val="accent1"/>
                  </a:gs>
                  <a:gs pos="100000">
                    <a:schemeClr val="accent1">
                      <a:shade val="7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14" name="Chevron 13"/>
              <p:cNvSpPr/>
              <p:nvPr userDrawn="1"/>
            </p:nvSpPr>
            <p:spPr>
              <a:xfrm flipH="1">
                <a:off x="8894763" y="6355385"/>
                <a:ext cx="249237" cy="359765"/>
              </a:xfrm>
              <a:prstGeom prst="chevron">
                <a:avLst>
                  <a:gd name="adj" fmla="val 50000"/>
                </a:avLst>
              </a:prstGeom>
              <a:gradFill flip="none" rotWithShape="1">
                <a:gsLst>
                  <a:gs pos="0">
                    <a:schemeClr val="accent1">
                      <a:shade val="75000"/>
                    </a:schemeClr>
                  </a:gs>
                  <a:gs pos="100000">
                    <a:schemeClr val="accent1">
                      <a:shade val="50000"/>
                      <a:shade val="2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grpSp>
      </p:grpSp>
      <p:sp>
        <p:nvSpPr>
          <p:cNvPr id="2" name="Title Placeholder 1"/>
          <p:cNvSpPr>
            <a:spLocks noGrp="1"/>
          </p:cNvSpPr>
          <p:nvPr>
            <p:ph type="title"/>
          </p:nvPr>
        </p:nvSpPr>
        <p:spPr>
          <a:xfrm>
            <a:off x="457200" y="274638"/>
            <a:ext cx="8229600" cy="1143000"/>
          </a:xfrm>
          <a:prstGeom prst="rect">
            <a:avLst/>
          </a:prstGeom>
        </p:spPr>
        <p:txBody>
          <a:bodyPr vert="horz" rtlCol="0" anchor="ctr">
            <a:normAutofit/>
            <a:scene3d>
              <a:camera prst="orthographicFront"/>
              <a:lightRig rig="threePt" dir="tl">
                <a:rot lat="0" lon="0" rev="7200000"/>
              </a:lightRig>
            </a:scene3d>
            <a:sp3d contourW="6350">
              <a:contourClr>
                <a:schemeClr val="accent1"/>
              </a:contourClr>
            </a:sp3d>
          </a:bodyPr>
          <a:lstStyle/>
          <a:p>
            <a:r>
              <a:rPr lang="en-US" smtClean="0"/>
              <a:t>Click to edit Master title style</a:t>
            </a:r>
            <a:endParaRPr lang="en-US"/>
          </a:p>
        </p:txBody>
      </p:sp>
      <p:sp>
        <p:nvSpPr>
          <p:cNvPr id="102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0" y="6570663"/>
            <a:ext cx="1643063" cy="287337"/>
          </a:xfrm>
          <a:prstGeom prst="rect">
            <a:avLst/>
          </a:prstGeom>
        </p:spPr>
        <p:txBody>
          <a:bodyPr vert="horz" rtlCol="0" anchor="ctr"/>
          <a:lstStyle>
            <a:lvl1pPr algn="l" eaLnBrk="1" fontAlgn="auto" latinLnBrk="0" hangingPunct="1">
              <a:spcBef>
                <a:spcPts val="0"/>
              </a:spcBef>
              <a:spcAft>
                <a:spcPts val="0"/>
              </a:spcAft>
              <a:defRPr kumimoji="0" sz="1200">
                <a:solidFill>
                  <a:schemeClr val="tx1">
                    <a:tint val="75000"/>
                  </a:schemeClr>
                </a:solidFill>
                <a:latin typeface="+mn-lt"/>
              </a:defRPr>
            </a:lvl1pPr>
          </a:lstStyle>
          <a:p>
            <a:pPr>
              <a:defRPr/>
            </a:pPr>
            <a:fld id="{D76BFDA8-1AA1-4EE4-88A5-96F5F0FAC8DF}" type="datetimeFigureOut">
              <a:rPr lang="en-US"/>
              <a:pPr>
                <a:defRPr/>
              </a:pPr>
              <a:t>1/15/2019</a:t>
            </a:fld>
            <a:endParaRPr lang="en-US"/>
          </a:p>
        </p:txBody>
      </p:sp>
      <p:sp>
        <p:nvSpPr>
          <p:cNvPr id="5" name="Footer Placeholder 4"/>
          <p:cNvSpPr>
            <a:spLocks noGrp="1"/>
          </p:cNvSpPr>
          <p:nvPr>
            <p:ph type="ftr" sz="quarter" idx="3"/>
          </p:nvPr>
        </p:nvSpPr>
        <p:spPr>
          <a:xfrm>
            <a:off x="1643063" y="6570663"/>
            <a:ext cx="4214812" cy="287337"/>
          </a:xfrm>
          <a:prstGeom prst="rect">
            <a:avLst/>
          </a:prstGeom>
        </p:spPr>
        <p:txBody>
          <a:bodyPr vert="horz" rtlCol="0" anchor="ctr"/>
          <a:lstStyle>
            <a:lvl1pPr algn="l" eaLnBrk="1" fontAlgn="auto" latinLnBrk="0" hangingPunct="1">
              <a:spcBef>
                <a:spcPts val="0"/>
              </a:spcBef>
              <a:spcAft>
                <a:spcPts val="0"/>
              </a:spcAft>
              <a:defRPr kumimoji="0" sz="1200">
                <a:solidFill>
                  <a:schemeClr val="tx1">
                    <a:tint val="8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572500" y="6570663"/>
            <a:ext cx="571500" cy="287337"/>
          </a:xfrm>
          <a:prstGeom prst="rect">
            <a:avLst/>
          </a:prstGeom>
        </p:spPr>
        <p:txBody>
          <a:bodyPr vert="horz" rtlCol="0" anchor="ctr"/>
          <a:lstStyle>
            <a:lvl1pPr algn="ctr" eaLnBrk="1" fontAlgn="auto" latinLnBrk="0" hangingPunct="1">
              <a:spcBef>
                <a:spcPts val="0"/>
              </a:spcBef>
              <a:spcAft>
                <a:spcPts val="0"/>
              </a:spcAft>
              <a:defRPr kumimoji="0" sz="1200">
                <a:solidFill>
                  <a:schemeClr val="tx1">
                    <a:tint val="95000"/>
                  </a:schemeClr>
                </a:solidFill>
                <a:latin typeface="+mn-lt"/>
              </a:defRPr>
            </a:lvl1pPr>
          </a:lstStyle>
          <a:p>
            <a:pPr>
              <a:defRPr/>
            </a:pPr>
            <a:fld id="{A357A154-115D-440C-8AE8-02002D28C17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791" r:id="rId7"/>
    <p:sldLayoutId id="2147483792" r:id="rId8"/>
    <p:sldLayoutId id="2147483800" r:id="rId9"/>
    <p:sldLayoutId id="2147483801" r:id="rId10"/>
    <p:sldLayoutId id="2147483793" r:id="rId11"/>
  </p:sldLayoutIdLst>
  <p:txStyles>
    <p:titleStyle>
      <a:lvl1pPr algn="ctr" rtl="0" eaLnBrk="0" fontAlgn="base" hangingPunct="0">
        <a:spcBef>
          <a:spcPct val="0"/>
        </a:spcBef>
        <a:spcAft>
          <a:spcPct val="0"/>
        </a:spcAft>
        <a:defRPr lang="zh-CN" altLang="en-US" sz="4400" b="1" kern="1200" dirty="0">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5400000" scaled="1"/>
            <a:tileRect/>
          </a:gradFill>
          <a:effectLst>
            <a:outerShdw blurRad="44450" dist="41910" dir="3600000" algn="tl">
              <a:srgbClr val="000000">
                <a:alpha val="50000"/>
              </a:srgbClr>
            </a:outerShdw>
          </a:effectLst>
          <a:latin typeface="+mj-lt"/>
          <a:ea typeface="+mj-ea"/>
          <a:cs typeface="+mj-cs"/>
        </a:defRPr>
      </a:lvl1pPr>
      <a:lvl2pPr algn="ctr" rtl="0" eaLnBrk="0" fontAlgn="base" hangingPunct="0">
        <a:spcBef>
          <a:spcPct val="0"/>
        </a:spcBef>
        <a:spcAft>
          <a:spcPct val="0"/>
        </a:spcAft>
        <a:defRPr sz="4400" b="1">
          <a:solidFill>
            <a:schemeClr val="tx1"/>
          </a:solidFill>
          <a:latin typeface="Book Antiqua" pitchFamily="18" charset="0"/>
        </a:defRPr>
      </a:lvl2pPr>
      <a:lvl3pPr algn="ctr" rtl="0" eaLnBrk="0" fontAlgn="base" hangingPunct="0">
        <a:spcBef>
          <a:spcPct val="0"/>
        </a:spcBef>
        <a:spcAft>
          <a:spcPct val="0"/>
        </a:spcAft>
        <a:defRPr sz="4400" b="1">
          <a:solidFill>
            <a:schemeClr val="tx1"/>
          </a:solidFill>
          <a:latin typeface="Book Antiqua" pitchFamily="18" charset="0"/>
        </a:defRPr>
      </a:lvl3pPr>
      <a:lvl4pPr algn="ctr" rtl="0" eaLnBrk="0" fontAlgn="base" hangingPunct="0">
        <a:spcBef>
          <a:spcPct val="0"/>
        </a:spcBef>
        <a:spcAft>
          <a:spcPct val="0"/>
        </a:spcAft>
        <a:defRPr sz="4400" b="1">
          <a:solidFill>
            <a:schemeClr val="tx1"/>
          </a:solidFill>
          <a:latin typeface="Book Antiqua" pitchFamily="18" charset="0"/>
        </a:defRPr>
      </a:lvl4pPr>
      <a:lvl5pPr algn="ctr" rtl="0" eaLnBrk="0" fontAlgn="base" hangingPunct="0">
        <a:spcBef>
          <a:spcPct val="0"/>
        </a:spcBef>
        <a:spcAft>
          <a:spcPct val="0"/>
        </a:spcAft>
        <a:defRPr sz="4400" b="1">
          <a:solidFill>
            <a:schemeClr val="tx1"/>
          </a:solidFill>
          <a:latin typeface="Book Antiqua" pitchFamily="18" charset="0"/>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0" fontAlgn="base" hangingPunct="0">
        <a:spcBef>
          <a:spcPct val="20000"/>
        </a:spcBef>
        <a:spcAft>
          <a:spcPct val="0"/>
        </a:spcAft>
        <a:buClr>
          <a:schemeClr val="tx2"/>
        </a:buClr>
        <a:buSzPct val="50000"/>
        <a:buFont typeface="Wingdings 2" pitchFamily="18"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2" pitchFamily="18"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0000"/>
        <a:buFont typeface="Wingdings 2" pitchFamily="18"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60000"/>
        <a:buFont typeface="Wingdings 2" pitchFamily="18"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2" pitchFamily="18" charset="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slide" Target="slide34.xml"/><Relationship Id="rId4" Type="http://schemas.openxmlformats.org/officeDocument/2006/relationships/hyperlink" Target="3.PRIMARY,%20SECONDARY%20TILLAGE%20AND%20LAND%20MODIFICATIONS.pptx#-1,2,Abstract"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slide" Target="slide34.xml"/><Relationship Id="rId5" Type="http://schemas.openxmlformats.org/officeDocument/2006/relationships/slide" Target="slide9.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10.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11.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jpeg"/><Relationship Id="rId1" Type="http://schemas.openxmlformats.org/officeDocument/2006/relationships/slideLayout" Target="../slideLayouts/slideLayout4.xml"/><Relationship Id="rId6" Type="http://schemas.openxmlformats.org/officeDocument/2006/relationships/slide" Target="slide34.xml"/><Relationship Id="rId5" Type="http://schemas.openxmlformats.org/officeDocument/2006/relationships/slide" Target="slide12.xml"/><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13.xml"/><Relationship Id="rId4" Type="http://schemas.openxmlformats.org/officeDocument/2006/relationships/slide" Target="slide15.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7" Type="http://schemas.openxmlformats.org/officeDocument/2006/relationships/slide" Target="slide34.xml"/><Relationship Id="rId2" Type="http://schemas.openxmlformats.org/officeDocument/2006/relationships/image" Target="../media/image16.jpeg"/><Relationship Id="rId1" Type="http://schemas.openxmlformats.org/officeDocument/2006/relationships/slideLayout" Target="../slideLayouts/slideLayout4.xml"/><Relationship Id="rId6" Type="http://schemas.openxmlformats.org/officeDocument/2006/relationships/slide" Target="slide14.xml"/><Relationship Id="rId5" Type="http://schemas.openxmlformats.org/officeDocument/2006/relationships/slide" Target="slide16.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slide" Target="slide34.xml"/><Relationship Id="rId2" Type="http://schemas.openxmlformats.org/officeDocument/2006/relationships/image" Target="../media/image18.jpeg"/><Relationship Id="rId1" Type="http://schemas.openxmlformats.org/officeDocument/2006/relationships/slideLayout" Target="../slideLayouts/slideLayout4.xml"/><Relationship Id="rId6" Type="http://schemas.openxmlformats.org/officeDocument/2006/relationships/slide" Target="slide15.xml"/><Relationship Id="rId5" Type="http://schemas.openxmlformats.org/officeDocument/2006/relationships/slide" Target="slide17.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16.xml"/><Relationship Id="rId4" Type="http://schemas.openxmlformats.org/officeDocument/2006/relationships/slide" Target="slide18.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4.xml"/><Relationship Id="rId6" Type="http://schemas.openxmlformats.org/officeDocument/2006/relationships/slide" Target="slide34.xml"/><Relationship Id="rId5" Type="http://schemas.openxmlformats.org/officeDocument/2006/relationships/slide" Target="slide17.xml"/><Relationship Id="rId4" Type="http://schemas.openxmlformats.org/officeDocument/2006/relationships/slide" Target="slide19.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7" Type="http://schemas.openxmlformats.org/officeDocument/2006/relationships/slide" Target="slide34.xml"/><Relationship Id="rId2" Type="http://schemas.openxmlformats.org/officeDocument/2006/relationships/image" Target="../media/image20.jpeg"/><Relationship Id="rId1" Type="http://schemas.openxmlformats.org/officeDocument/2006/relationships/slideLayout" Target="../slideLayouts/slideLayout4.xml"/><Relationship Id="rId6" Type="http://schemas.openxmlformats.org/officeDocument/2006/relationships/slide" Target="slide18.xml"/><Relationship Id="rId5" Type="http://schemas.openxmlformats.org/officeDocument/2006/relationships/slide" Target="slide20.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slide" Target="slide34.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2.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19.xml"/><Relationship Id="rId4" Type="http://schemas.openxmlformats.org/officeDocument/2006/relationships/slide" Target="slide2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3.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20.xml"/><Relationship Id="rId4" Type="http://schemas.openxmlformats.org/officeDocument/2006/relationships/slide" Target="slide22.xml"/></Relationships>
</file>

<file path=ppt/slides/_rels/slide22.xml.rels><?xml version="1.0" encoding="UTF-8" standalone="yes"?>
<Relationships xmlns="http://schemas.openxmlformats.org/package/2006/relationships"><Relationship Id="rId3" Type="http://schemas.openxmlformats.org/officeDocument/2006/relationships/image" Target="../media/image25.jpeg"/><Relationship Id="rId7" Type="http://schemas.openxmlformats.org/officeDocument/2006/relationships/slide" Target="slide34.xml"/><Relationship Id="rId2" Type="http://schemas.openxmlformats.org/officeDocument/2006/relationships/image" Target="../media/image24.jpeg"/><Relationship Id="rId1" Type="http://schemas.openxmlformats.org/officeDocument/2006/relationships/slideLayout" Target="../slideLayouts/slideLayout4.xml"/><Relationship Id="rId6" Type="http://schemas.openxmlformats.org/officeDocument/2006/relationships/slide" Target="slide21.xml"/><Relationship Id="rId5" Type="http://schemas.openxmlformats.org/officeDocument/2006/relationships/slide" Target="slide23.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6.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22.xml"/><Relationship Id="rId4" Type="http://schemas.openxmlformats.org/officeDocument/2006/relationships/slide" Target="slide24.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23.xml"/><Relationship Id="rId4" Type="http://schemas.openxmlformats.org/officeDocument/2006/relationships/slide" Target="slide25.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slide" Target="slide34.xml"/><Relationship Id="rId2" Type="http://schemas.openxmlformats.org/officeDocument/2006/relationships/image" Target="../media/image27.gif"/><Relationship Id="rId1" Type="http://schemas.openxmlformats.org/officeDocument/2006/relationships/slideLayout" Target="../slideLayouts/slideLayout4.xml"/><Relationship Id="rId6" Type="http://schemas.openxmlformats.org/officeDocument/2006/relationships/slide" Target="slide24.xml"/><Relationship Id="rId5" Type="http://schemas.openxmlformats.org/officeDocument/2006/relationships/slide" Target="slide26.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25.xml"/><Relationship Id="rId4" Type="http://schemas.openxmlformats.org/officeDocument/2006/relationships/slide" Target="slide27.xml"/></Relationships>
</file>

<file path=ppt/slides/_rels/slide27.xml.rels><?xml version="1.0" encoding="UTF-8" standalone="yes"?>
<Relationships xmlns="http://schemas.openxmlformats.org/package/2006/relationships"><Relationship Id="rId3" Type="http://schemas.openxmlformats.org/officeDocument/2006/relationships/image" Target="../media/image28.jpeg"/><Relationship Id="rId7" Type="http://schemas.openxmlformats.org/officeDocument/2006/relationships/slide" Target="slide3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26.xml"/><Relationship Id="rId5" Type="http://schemas.openxmlformats.org/officeDocument/2006/relationships/slide" Target="slide28.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slide" Target="slide34.xml"/><Relationship Id="rId5" Type="http://schemas.openxmlformats.org/officeDocument/2006/relationships/slide" Target="slide27.xml"/><Relationship Id="rId4" Type="http://schemas.openxmlformats.org/officeDocument/2006/relationships/slide" Target="slide29.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9.jpeg"/><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34.xml"/><Relationship Id="rId4" Type="http://schemas.openxmlformats.org/officeDocument/2006/relationships/slide" Target="slide2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2.xml"/><Relationship Id="rId4" Type="http://schemas.openxmlformats.org/officeDocument/2006/relationships/slide" Target="slide4.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34.xml"/><Relationship Id="rId4" Type="http://schemas.openxmlformats.org/officeDocument/2006/relationships/slide" Target="slide29.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0.jpeg"/><Relationship Id="rId1" Type="http://schemas.openxmlformats.org/officeDocument/2006/relationships/slideLayout" Target="../slideLayouts/slideLayout7.xml"/><Relationship Id="rId6" Type="http://schemas.openxmlformats.org/officeDocument/2006/relationships/slide" Target="slide32.xml"/><Relationship Id="rId5" Type="http://schemas.openxmlformats.org/officeDocument/2006/relationships/slide" Target="slide34.xml"/><Relationship Id="rId4" Type="http://schemas.openxmlformats.org/officeDocument/2006/relationships/slide" Target="slide30.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6.jpeg"/><Relationship Id="rId1" Type="http://schemas.openxmlformats.org/officeDocument/2006/relationships/slideLayout" Target="../slideLayouts/slideLayout2.xml"/><Relationship Id="rId6" Type="http://schemas.openxmlformats.org/officeDocument/2006/relationships/slide" Target="slide33.xml"/><Relationship Id="rId5" Type="http://schemas.openxmlformats.org/officeDocument/2006/relationships/slide" Target="slide34.xml"/><Relationship Id="rId4" Type="http://schemas.openxmlformats.org/officeDocument/2006/relationships/slide" Target="slide31.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1.jpeg"/><Relationship Id="rId1" Type="http://schemas.openxmlformats.org/officeDocument/2006/relationships/slideLayout" Target="../slideLayouts/slideLayout7.xml"/><Relationship Id="rId5" Type="http://schemas.openxmlformats.org/officeDocument/2006/relationships/slide" Target="slide34.xml"/><Relationship Id="rId4" Type="http://schemas.openxmlformats.org/officeDocument/2006/relationships/slide" Target="slide32.xml"/></Relationships>
</file>

<file path=ppt/slides/_rels/slide34.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34.xml"/><Relationship Id="rId4" Type="http://schemas.openxmlformats.org/officeDocument/2006/relationships/slide" Target="slide3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3.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4.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5.xml"/><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6.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7.xml"/><Relationship Id="rId4" Type="http://schemas.openxmlformats.org/officeDocument/2006/relationships/slide" Target="slide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8.xml"/><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1143000"/>
            <a:ext cx="4648200" cy="4038600"/>
          </a:xfrm>
        </p:spPr>
        <p:txBody>
          <a:bodyPr>
            <a:noAutofit/>
          </a:bodyPr>
          <a:lstStyle/>
          <a:p>
            <a:pPr eaLnBrk="1" fontAlgn="auto" hangingPunct="1">
              <a:spcAft>
                <a:spcPts val="0"/>
              </a:spcAft>
              <a:defRPr/>
            </a:pPr>
            <a:r>
              <a:rPr lang="en-US" smtClean="0">
                <a:solidFill>
                  <a:schemeClr val="tx2"/>
                </a:solidFill>
                <a:latin typeface="Arial" pitchFamily="34" charset="0"/>
                <a:cs typeface="Arial" pitchFamily="34" charset="0"/>
              </a:rPr>
              <a:t>PRIMARY, SECONDARY TILLAGE AND LAND MODIFICATIONS</a:t>
            </a:r>
            <a:endParaRPr lang="en-US">
              <a:solidFill>
                <a:schemeClr val="tx2"/>
              </a:solidFill>
              <a:latin typeface="Arial" pitchFamily="34" charset="0"/>
              <a:cs typeface="Arial" pitchFamily="34" charset="0"/>
            </a:endParaRPr>
          </a:p>
        </p:txBody>
      </p:sp>
      <p:pic>
        <p:nvPicPr>
          <p:cNvPr id="10243"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200" y="6218238"/>
            <a:ext cx="6858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21413"/>
            <a:ext cx="68580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16002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pres?slideindex=2&amp;slidetitle=Abstract"/>
              </a:rPr>
              <a:t>Next</a:t>
            </a:r>
            <a:endParaRPr lang="en-US">
              <a:latin typeface="Cambria" pitchFamily="18" charset="0"/>
            </a:endParaRPr>
          </a:p>
        </p:txBody>
      </p:sp>
      <p:sp>
        <p:nvSpPr>
          <p:cNvPr id="7" name="Rectangle 6"/>
          <p:cNvSpPr>
            <a:spLocks noChangeArrowheads="1"/>
          </p:cNvSpPr>
          <p:nvPr/>
        </p:nvSpPr>
        <p:spPr bwMode="auto">
          <a:xfrm>
            <a:off x="5334000" y="648811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atin typeface="Cambria" pitchFamily="18" charset="0"/>
                <a:hlinkClick r:id="rId5" action="ppaction://hlinksldjump"/>
              </a:rPr>
              <a:t>End</a:t>
            </a:r>
            <a:endParaRPr lang="en-US">
              <a:latin typeface="Cambria" pitchFamily="18" charset="0"/>
            </a:endParaRPr>
          </a:p>
        </p:txBody>
      </p:sp>
      <p:pic>
        <p:nvPicPr>
          <p:cNvPr id="1026" name="Picture 2" descr="C:\Documents and Settings\NAIP\Desktop\8 img\index.jpeg"/>
          <p:cNvPicPr>
            <a:picLocks noChangeAspect="1" noChangeArrowheads="1"/>
          </p:cNvPicPr>
          <p:nvPr/>
        </p:nvPicPr>
        <p:blipFill>
          <a:blip r:embed="rId6"/>
          <a:srcRect/>
          <a:stretch>
            <a:fillRect/>
          </a:stretch>
        </p:blipFill>
        <p:spPr bwMode="auto">
          <a:xfrm>
            <a:off x="4876800" y="685800"/>
            <a:ext cx="3962400" cy="3886200"/>
          </a:xfrm>
          <a:prstGeom prst="round2DiagRect">
            <a:avLst/>
          </a:prstGeom>
          <a:noFill/>
          <a:ln>
            <a:solidFill>
              <a:schemeClr val="accent1">
                <a:lumMod val="60000"/>
                <a:lumOff val="40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wipe(right)">
                                      <p:cBhvr>
                                        <p:cTn id="11" dur="500"/>
                                        <p:tgtEl>
                                          <p:spTgt spid="1026"/>
                                        </p:tgtEl>
                                      </p:cBhvr>
                                    </p:animEffect>
                                  </p:childTnLst>
                                </p:cTn>
                              </p:par>
                            </p:childTnLst>
                          </p:cTn>
                        </p:par>
                        <p:par>
                          <p:cTn id="12" fill="hold" nodeType="afterGroup">
                            <p:stCondLst>
                              <p:cond delay="1000"/>
                            </p:stCondLst>
                            <p:childTnLst>
                              <p:par>
                                <p:cTn id="13" presetID="29"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10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5">
                                            <p:txEl>
                                              <p:pRg st="0" end="0"/>
                                            </p:txEl>
                                          </p:spTgt>
                                        </p:tgtEl>
                                      </p:cBhvr>
                                    </p:animEffect>
                                  </p:childTnLst>
                                </p:cTn>
                              </p:par>
                            </p:childTnLst>
                          </p:cTn>
                        </p:par>
                        <p:par>
                          <p:cTn id="18" fill="hold" nodeType="afterGroup">
                            <p:stCondLst>
                              <p:cond delay="2000"/>
                            </p:stCondLst>
                            <p:childTnLst>
                              <p:par>
                                <p:cTn id="19" presetID="29" presetClass="entr" presetSubtype="0" fill="hold" nodeType="after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 calcmode="lin" valueType="num">
                                      <p:cBhvr>
                                        <p:cTn id="21"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304800"/>
            <a:ext cx="88392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50838" indent="-350838">
              <a:buSzPct val="121000"/>
              <a:buFont typeface="Wingdings" pitchFamily="2" charset="2"/>
              <a:buChar char="§"/>
            </a:pPr>
            <a:r>
              <a:rPr lang="en-US" sz="2400" b="1">
                <a:cs typeface="Arial" pitchFamily="34" charset="0"/>
              </a:rPr>
              <a:t>These clods crumble due to alternate heating and cooling and also due to occasional summer showers and process of gradual disintegration of clods improves soil structure. </a:t>
            </a:r>
          </a:p>
          <a:p>
            <a:pPr marL="350838" indent="-350838">
              <a:buSzPct val="121000"/>
              <a:buFont typeface="Wingdings" pitchFamily="2" charset="2"/>
              <a:buChar char="§"/>
            </a:pPr>
            <a:r>
              <a:rPr lang="en-US" sz="2400" b="1">
                <a:cs typeface="Arial" pitchFamily="34" charset="0"/>
              </a:rPr>
              <a:t> The rhizomes and tubers of perennial weeds viz., </a:t>
            </a:r>
            <a:r>
              <a:rPr lang="en-US" sz="2400" b="1" i="1">
                <a:cs typeface="Arial" pitchFamily="34" charset="0"/>
              </a:rPr>
              <a:t>Cynodon dactylon </a:t>
            </a:r>
            <a:r>
              <a:rPr lang="en-US" sz="2400" b="1">
                <a:cs typeface="Arial" pitchFamily="34" charset="0"/>
              </a:rPr>
              <a:t>and</a:t>
            </a:r>
            <a:r>
              <a:rPr lang="en-US" sz="2400" b="1" i="1">
                <a:cs typeface="Arial" pitchFamily="34" charset="0"/>
              </a:rPr>
              <a:t> Cyperus rotundus </a:t>
            </a:r>
            <a:r>
              <a:rPr lang="en-US" sz="2400" b="1">
                <a:cs typeface="Arial" pitchFamily="34" charset="0"/>
              </a:rPr>
              <a:t>die due to exposure to hot sun. </a:t>
            </a:r>
          </a:p>
          <a:p>
            <a:pPr marL="350838" indent="-350838">
              <a:buSzPct val="121000"/>
              <a:buFont typeface="Wingdings" pitchFamily="2" charset="2"/>
              <a:buChar char="§"/>
            </a:pPr>
            <a:r>
              <a:rPr lang="en-US" sz="2400" b="1">
                <a:cs typeface="Arial" pitchFamily="34" charset="0"/>
              </a:rPr>
              <a:t> Summer ploughing reduces pest incidences by exposing pupae to hot sun. </a:t>
            </a:r>
          </a:p>
          <a:p>
            <a:pPr marL="350838" indent="-350838">
              <a:buSzPct val="121000"/>
              <a:buFont typeface="Wingdings" pitchFamily="2" charset="2"/>
              <a:buChar char="§"/>
            </a:pPr>
            <a:r>
              <a:rPr lang="en-US" sz="2400" b="1">
                <a:cs typeface="Arial" pitchFamily="34" charset="0"/>
              </a:rPr>
              <a:t> Deep tillage also improves soil moisture content by retaining more moisture during rainy period. </a:t>
            </a:r>
          </a:p>
          <a:p>
            <a:pPr marL="350838" indent="-350838">
              <a:buSzPct val="121000"/>
              <a:buFont typeface="Wingdings" pitchFamily="2" charset="2"/>
              <a:buChar char="§"/>
            </a:pPr>
            <a:r>
              <a:rPr lang="en-US" sz="2400" b="1">
                <a:cs typeface="Arial" pitchFamily="34" charset="0"/>
              </a:rPr>
              <a:t> However, the advantage of deep tillage in dry farming areas may not be assured and depends on rainfall pattern and crop. </a:t>
            </a:r>
          </a:p>
        </p:txBody>
      </p:sp>
      <p:pic>
        <p:nvPicPr>
          <p:cNvPr id="19459"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200" y="6218238"/>
            <a:ext cx="6858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21413"/>
            <a:ext cx="68580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32766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7" name="Rectangle 6"/>
          <p:cNvSpPr>
            <a:spLocks noChangeArrowheads="1"/>
          </p:cNvSpPr>
          <p:nvPr/>
        </p:nvSpPr>
        <p:spPr bwMode="auto">
          <a:xfrm>
            <a:off x="43434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8" name="Rectangle 7"/>
          <p:cNvSpPr>
            <a:spLocks noChangeArrowheads="1"/>
          </p:cNvSpPr>
          <p:nvPr/>
        </p:nvSpPr>
        <p:spPr bwMode="auto">
          <a:xfrm>
            <a:off x="61722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2000"/>
                                        <p:tgtEl>
                                          <p:spTgt spid="4">
                                            <p:txEl>
                                              <p:pRg st="1" end="1"/>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2000"/>
                                        <p:tgtEl>
                                          <p:spTgt spid="4">
                                            <p:txEl>
                                              <p:pRg st="2" end="2"/>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2000"/>
                                        <p:tgtEl>
                                          <p:spTgt spid="4">
                                            <p:txEl>
                                              <p:pRg st="3" end="3"/>
                                            </p:txEl>
                                          </p:spTgt>
                                        </p:tgtEl>
                                      </p:cBhvr>
                                    </p:animEffect>
                                  </p:childTnLst>
                                </p:cTn>
                              </p:par>
                            </p:childTnLst>
                          </p:cTn>
                        </p:par>
                        <p:par>
                          <p:cTn id="20" fill="hold" nodeType="afterGroup">
                            <p:stCondLst>
                              <p:cond delay="8000"/>
                            </p:stCondLst>
                            <p:childTnLst>
                              <p:par>
                                <p:cTn id="21" presetID="10" presetClass="entr" presetSubtype="0" fill="hold"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2000"/>
                                        <p:tgtEl>
                                          <p:spTgt spid="4">
                                            <p:txEl>
                                              <p:pRg st="4" end="4"/>
                                            </p:txEl>
                                          </p:spTgt>
                                        </p:tgtEl>
                                      </p:cBhvr>
                                    </p:animEffect>
                                  </p:childTnLst>
                                </p:cTn>
                              </p:par>
                            </p:childTnLst>
                          </p:cTn>
                        </p:par>
                        <p:par>
                          <p:cTn id="24" fill="hold" nodeType="afterGroup">
                            <p:stCondLst>
                              <p:cond delay="10000"/>
                            </p:stCondLst>
                            <p:childTnLst>
                              <p:par>
                                <p:cTn id="25" presetID="29" presetClass="entr" presetSubtype="0" fill="hold" nodeType="after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 calcmode="lin" valueType="num">
                                      <p:cBhvr>
                                        <p:cTn id="27"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28"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6">
                                            <p:txEl>
                                              <p:pRg st="0" end="0"/>
                                            </p:txEl>
                                          </p:spTgt>
                                        </p:tgtEl>
                                      </p:cBhvr>
                                    </p:animEffect>
                                  </p:childTnLst>
                                </p:cTn>
                              </p:par>
                            </p:childTnLst>
                          </p:cTn>
                        </p:par>
                        <p:par>
                          <p:cTn id="30" fill="hold" nodeType="afterGroup">
                            <p:stCondLst>
                              <p:cond delay="11000"/>
                            </p:stCondLst>
                            <p:childTnLst>
                              <p:par>
                                <p:cTn id="31" presetID="29" presetClass="entr" presetSubtype="0" fill="hold" nodeType="after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34"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7">
                                            <p:txEl>
                                              <p:pRg st="0" end="0"/>
                                            </p:txEl>
                                          </p:spTgt>
                                        </p:tgtEl>
                                      </p:cBhvr>
                                    </p:animEffect>
                                  </p:childTnLst>
                                </p:cTn>
                              </p:par>
                            </p:childTnLst>
                          </p:cTn>
                        </p:par>
                        <p:par>
                          <p:cTn id="36" fill="hold" nodeType="afterGroup">
                            <p:stCondLst>
                              <p:cond delay="12000"/>
                            </p:stCondLst>
                            <p:childTnLst>
                              <p:par>
                                <p:cTn id="37" presetID="29" presetClass="entr" presetSubtype="0" fill="hold" nodeType="after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anim calcmode="lin" valueType="num">
                                      <p:cBhvr>
                                        <p:cTn id="39"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0"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fontScale="90000"/>
          </a:bodyPr>
          <a:lstStyle/>
          <a:p>
            <a:pPr algn="l" eaLnBrk="1" fontAlgn="auto" hangingPunct="1">
              <a:spcAft>
                <a:spcPts val="0"/>
              </a:spcAft>
              <a:defRPr/>
            </a:pPr>
            <a:r>
              <a:rPr lang="en-US" i="1" smtClean="0">
                <a:latin typeface="Arial" pitchFamily="34" charset="0"/>
                <a:cs typeface="Arial" pitchFamily="34" charset="0"/>
              </a:rPr>
              <a:t>Year-round tillage </a:t>
            </a:r>
            <a:r>
              <a:rPr lang="en-US" smtClean="0">
                <a:latin typeface="Arial" pitchFamily="34" charset="0"/>
                <a:cs typeface="Arial" pitchFamily="34" charset="0"/>
              </a:rPr>
              <a:t/>
            </a:r>
            <a:br>
              <a:rPr lang="en-US" smtClean="0">
                <a:latin typeface="Arial" pitchFamily="34" charset="0"/>
                <a:cs typeface="Arial" pitchFamily="34" charset="0"/>
              </a:rPr>
            </a:br>
            <a:endParaRPr lang="en-US">
              <a:latin typeface="Arial" pitchFamily="34" charset="0"/>
              <a:cs typeface="Arial" pitchFamily="34" charset="0"/>
            </a:endParaRPr>
          </a:p>
        </p:txBody>
      </p:sp>
      <p:sp>
        <p:nvSpPr>
          <p:cNvPr id="3" name="Content Placeholder 2"/>
          <p:cNvSpPr>
            <a:spLocks noGrp="1"/>
          </p:cNvSpPr>
          <p:nvPr>
            <p:ph idx="1"/>
          </p:nvPr>
        </p:nvSpPr>
        <p:spPr>
          <a:xfrm>
            <a:off x="304800" y="1295400"/>
            <a:ext cx="8458200" cy="5029200"/>
          </a:xfrm>
        </p:spPr>
        <p:txBody>
          <a:bodyPr rtlCol="0">
            <a:normAutofit fontScale="92500"/>
          </a:bodyPr>
          <a:lstStyle/>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Tillage operations carried out throughout the year are known as year–round tillage. </a:t>
            </a:r>
          </a:p>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In dry farming regions, field preparation is initiated with the help of summer showers. </a:t>
            </a:r>
          </a:p>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Repeated tillage operations are carried out until sowing of the crop.</a:t>
            </a:r>
          </a:p>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 Even after harvest of the crop, the field is repeatedly ploughed or harrowed to avoid weed growth during the off–season.</a:t>
            </a:r>
            <a:r>
              <a:rPr lang="en-US" dirty="0" smtClean="0">
                <a:latin typeface="Arial" pitchFamily="34" charset="0"/>
                <a:cs typeface="Arial" pitchFamily="34" charset="0"/>
              </a:rPr>
              <a:t> </a:t>
            </a:r>
          </a:p>
          <a:p>
            <a:pPr eaLnBrk="1" fontAlgn="auto" hangingPunct="1">
              <a:spcAft>
                <a:spcPts val="0"/>
              </a:spcAft>
              <a:buFont typeface="Wingdings 2"/>
              <a:buChar char=""/>
              <a:defRPr/>
            </a:pPr>
            <a:endParaRPr lang="en-US" dirty="0"/>
          </a:p>
        </p:txBody>
      </p:sp>
      <p:pic>
        <p:nvPicPr>
          <p:cNvPr id="20484"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5791200"/>
            <a:ext cx="1143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38838"/>
            <a:ext cx="990600"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28956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7" name="Rectangle 6"/>
          <p:cNvSpPr>
            <a:spLocks noChangeArrowheads="1"/>
          </p:cNvSpPr>
          <p:nvPr/>
        </p:nvSpPr>
        <p:spPr bwMode="auto">
          <a:xfrm>
            <a:off x="40386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8" name="Rectangle 7"/>
          <p:cNvSpPr>
            <a:spLocks noChangeArrowheads="1"/>
          </p:cNvSpPr>
          <p:nvPr/>
        </p:nvSpPr>
        <p:spPr bwMode="auto">
          <a:xfrm>
            <a:off x="53340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nodeType="afterGroup">
                            <p:stCondLst>
                              <p:cond delay="8500"/>
                            </p:stCondLst>
                            <p:childTnLst>
                              <p:par>
                                <p:cTn id="25" presetID="29" presetClass="entr" presetSubtype="0" fill="hold" nodeType="after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 calcmode="lin" valueType="num">
                                      <p:cBhvr>
                                        <p:cTn id="27"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28"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6">
                                            <p:txEl>
                                              <p:pRg st="0" end="0"/>
                                            </p:txEl>
                                          </p:spTgt>
                                        </p:tgtEl>
                                      </p:cBhvr>
                                    </p:animEffect>
                                  </p:childTnLst>
                                </p:cTn>
                              </p:par>
                            </p:childTnLst>
                          </p:cTn>
                        </p:par>
                        <p:par>
                          <p:cTn id="30" fill="hold" nodeType="afterGroup">
                            <p:stCondLst>
                              <p:cond delay="9500"/>
                            </p:stCondLst>
                            <p:childTnLst>
                              <p:par>
                                <p:cTn id="31" presetID="29" presetClass="entr" presetSubtype="0" fill="hold" nodeType="after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34"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7">
                                            <p:txEl>
                                              <p:pRg st="0" end="0"/>
                                            </p:txEl>
                                          </p:spTgt>
                                        </p:tgtEl>
                                      </p:cBhvr>
                                    </p:animEffect>
                                  </p:childTnLst>
                                </p:cTn>
                              </p:par>
                            </p:childTnLst>
                          </p:cTn>
                        </p:par>
                        <p:par>
                          <p:cTn id="36" fill="hold" nodeType="afterGroup">
                            <p:stCondLst>
                              <p:cond delay="10500"/>
                            </p:stCondLst>
                            <p:childTnLst>
                              <p:par>
                                <p:cTn id="37" presetID="29" presetClass="entr" presetSubtype="0" fill="hold" nodeType="after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anim calcmode="lin" valueType="num">
                                      <p:cBhvr>
                                        <p:cTn id="39"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0"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fontScale="90000"/>
          </a:bodyPr>
          <a:lstStyle/>
          <a:p>
            <a:pPr algn="l" eaLnBrk="1" fontAlgn="auto" hangingPunct="1">
              <a:spcAft>
                <a:spcPts val="0"/>
              </a:spcAft>
              <a:defRPr/>
            </a:pPr>
            <a:r>
              <a:rPr lang="en-US" sz="4900" smtClean="0">
                <a:latin typeface="Arial" pitchFamily="34" charset="0"/>
                <a:cs typeface="Arial" pitchFamily="34" charset="0"/>
              </a:rPr>
              <a:t>Primary tillage implements </a:t>
            </a:r>
            <a:r>
              <a:rPr lang="en-US" smtClean="0"/>
              <a:t/>
            </a:r>
            <a:br>
              <a:rPr lang="en-US" smtClean="0"/>
            </a:br>
            <a:endParaRPr lang="en-US"/>
          </a:p>
        </p:txBody>
      </p:sp>
      <p:sp>
        <p:nvSpPr>
          <p:cNvPr id="3" name="Content Placeholder 2"/>
          <p:cNvSpPr>
            <a:spLocks noGrp="1"/>
          </p:cNvSpPr>
          <p:nvPr>
            <p:ph idx="1"/>
          </p:nvPr>
        </p:nvSpPr>
        <p:spPr>
          <a:xfrm>
            <a:off x="228600" y="990600"/>
            <a:ext cx="8458200" cy="5135563"/>
          </a:xfrm>
        </p:spPr>
        <p:txBody>
          <a:bodyPr rtlCol="0">
            <a:normAutofit/>
          </a:bodyPr>
          <a:lstStyle/>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Ploughs are commonly used for primary tillage. </a:t>
            </a:r>
          </a:p>
          <a:p>
            <a:pPr marL="350838" indent="-350838"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Implements used for opening and       loosening of the soil are known as   ploughs.</a:t>
            </a:r>
          </a:p>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 Ploughs are of three types:</a:t>
            </a:r>
          </a:p>
          <a:p>
            <a:pPr marL="1136650" indent="571500" eaLnBrk="1" fontAlgn="auto" hangingPunct="1">
              <a:spcAft>
                <a:spcPts val="0"/>
              </a:spcAft>
              <a:buSzPct val="121000"/>
              <a:buFont typeface="Wingdings" pitchFamily="2" charset="2"/>
              <a:buChar char="Ø"/>
              <a:defRPr/>
            </a:pPr>
            <a:r>
              <a:rPr lang="en-US" b="1" dirty="0" smtClean="0">
                <a:latin typeface="Arial" pitchFamily="34" charset="0"/>
                <a:cs typeface="Arial" pitchFamily="34" charset="0"/>
              </a:rPr>
              <a:t>Wooden ploughs</a:t>
            </a:r>
          </a:p>
          <a:p>
            <a:pPr marL="1143000" indent="0" eaLnBrk="1" fontAlgn="auto" hangingPunct="1">
              <a:spcAft>
                <a:spcPts val="0"/>
              </a:spcAft>
              <a:buSzPct val="121000"/>
              <a:buFont typeface="Wingdings" pitchFamily="2" charset="2"/>
              <a:buChar char="Ø"/>
              <a:defRPr/>
            </a:pPr>
            <a:r>
              <a:rPr lang="en-US" b="1" dirty="0" smtClean="0">
                <a:latin typeface="Arial" pitchFamily="34" charset="0"/>
                <a:cs typeface="Arial" pitchFamily="34" charset="0"/>
              </a:rPr>
              <a:t>  Iron or inversion ploughs and </a:t>
            </a:r>
          </a:p>
          <a:p>
            <a:pPr marL="1143000" indent="0" eaLnBrk="1" fontAlgn="auto" hangingPunct="1">
              <a:spcAft>
                <a:spcPts val="0"/>
              </a:spcAft>
              <a:buSzPct val="121000"/>
              <a:buFont typeface="Wingdings" pitchFamily="2" charset="2"/>
              <a:buChar char="Ø"/>
              <a:defRPr/>
            </a:pPr>
            <a:r>
              <a:rPr lang="en-US" b="1" dirty="0" smtClean="0">
                <a:latin typeface="Arial" pitchFamily="34" charset="0"/>
                <a:cs typeface="Arial" pitchFamily="34" charset="0"/>
              </a:rPr>
              <a:t>  Special purpose ploughs. </a:t>
            </a:r>
          </a:p>
          <a:p>
            <a:pPr eaLnBrk="1" fontAlgn="auto" hangingPunct="1">
              <a:spcAft>
                <a:spcPts val="0"/>
              </a:spcAft>
              <a:buFont typeface="Wingdings 2"/>
              <a:buChar char=""/>
              <a:defRPr/>
            </a:pPr>
            <a:endParaRPr lang="en-US" dirty="0"/>
          </a:p>
        </p:txBody>
      </p:sp>
      <p:pic>
        <p:nvPicPr>
          <p:cNvPr id="21508"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0" y="6324600"/>
            <a:ext cx="5715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91263"/>
            <a:ext cx="609600"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28956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7" name="Rectangle 6"/>
          <p:cNvSpPr>
            <a:spLocks noChangeArrowheads="1"/>
          </p:cNvSpPr>
          <p:nvPr/>
        </p:nvSpPr>
        <p:spPr bwMode="auto">
          <a:xfrm>
            <a:off x="44196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8" name="Rectangle 7"/>
          <p:cNvSpPr>
            <a:spLocks noChangeArrowheads="1"/>
          </p:cNvSpPr>
          <p:nvPr/>
        </p:nvSpPr>
        <p:spPr bwMode="auto">
          <a:xfrm>
            <a:off x="60198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par>
                          <p:cTn id="32" fill="hold" nodeType="afterGroup">
                            <p:stCondLst>
                              <p:cond delay="12500"/>
                            </p:stCondLst>
                            <p:childTnLst>
                              <p:par>
                                <p:cTn id="33" presetID="29" presetClass="entr" presetSubtype="0" fill="hold"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p:cTn id="35"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36"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6">
                                            <p:txEl>
                                              <p:pRg st="0" end="0"/>
                                            </p:txEl>
                                          </p:spTgt>
                                        </p:tgtEl>
                                      </p:cBhvr>
                                    </p:animEffect>
                                  </p:childTnLst>
                                </p:cTn>
                              </p:par>
                            </p:childTnLst>
                          </p:cTn>
                        </p:par>
                        <p:par>
                          <p:cTn id="38" fill="hold" nodeType="afterGroup">
                            <p:stCondLst>
                              <p:cond delay="13500"/>
                            </p:stCondLst>
                            <p:childTnLst>
                              <p:par>
                                <p:cTn id="39" presetID="29" presetClass="entr" presetSubtype="0" fill="hold" nodeType="afterEffect">
                                  <p:stCondLst>
                                    <p:cond delay="0"/>
                                  </p:stCondLst>
                                  <p:childTnLst>
                                    <p:set>
                                      <p:cBhvr>
                                        <p:cTn id="40" dur="1" fill="hold">
                                          <p:stCondLst>
                                            <p:cond delay="0"/>
                                          </p:stCondLst>
                                        </p:cTn>
                                        <p:tgtEl>
                                          <p:spTgt spid="7">
                                            <p:txEl>
                                              <p:pRg st="0" end="0"/>
                                            </p:txEl>
                                          </p:spTgt>
                                        </p:tgtEl>
                                        <p:attrNameLst>
                                          <p:attrName>style.visibility</p:attrName>
                                        </p:attrNameLst>
                                      </p:cBhvr>
                                      <p:to>
                                        <p:strVal val="visible"/>
                                      </p:to>
                                    </p:set>
                                    <p:anim calcmode="lin" valueType="num">
                                      <p:cBhvr>
                                        <p:cTn id="41"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42"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3" dur="1000"/>
                                        <p:tgtEl>
                                          <p:spTgt spid="7">
                                            <p:txEl>
                                              <p:pRg st="0" end="0"/>
                                            </p:txEl>
                                          </p:spTgt>
                                        </p:tgtEl>
                                      </p:cBhvr>
                                    </p:animEffect>
                                  </p:childTnLst>
                                </p:cTn>
                              </p:par>
                            </p:childTnLst>
                          </p:cTn>
                        </p:par>
                        <p:par>
                          <p:cTn id="44" fill="hold" nodeType="afterGroup">
                            <p:stCondLst>
                              <p:cond delay="14500"/>
                            </p:stCondLst>
                            <p:childTnLst>
                              <p:par>
                                <p:cTn id="45" presetID="29" presetClass="entr" presetSubtype="0" fill="hold" nodeType="after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anim calcmode="lin" valueType="num">
                                      <p:cBhvr>
                                        <p:cTn id="47"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8"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800600" cy="838200"/>
          </a:xfrm>
        </p:spPr>
        <p:txBody>
          <a:bodyPr/>
          <a:lstStyle/>
          <a:p>
            <a:pPr algn="l" eaLnBrk="1" fontAlgn="auto" hangingPunct="1">
              <a:spcAft>
                <a:spcPts val="0"/>
              </a:spcAft>
              <a:defRPr/>
            </a:pPr>
            <a:r>
              <a:rPr lang="en-US" sz="4000" smtClean="0">
                <a:latin typeface="Arial" pitchFamily="34" charset="0"/>
                <a:cs typeface="Arial" pitchFamily="34" charset="0"/>
              </a:rPr>
              <a:t>Wooden plough </a:t>
            </a:r>
            <a:endParaRPr lang="en-US" sz="4000">
              <a:latin typeface="Arial" pitchFamily="34" charset="0"/>
              <a:cs typeface="Arial" pitchFamily="34" charset="0"/>
            </a:endParaRPr>
          </a:p>
        </p:txBody>
      </p:sp>
      <p:sp>
        <p:nvSpPr>
          <p:cNvPr id="8" name="Content Placeholder 7"/>
          <p:cNvSpPr>
            <a:spLocks noGrp="1"/>
          </p:cNvSpPr>
          <p:nvPr>
            <p:ph sz="half" idx="1"/>
          </p:nvPr>
        </p:nvSpPr>
        <p:spPr>
          <a:xfrm>
            <a:off x="0" y="914400"/>
            <a:ext cx="5715000" cy="5257800"/>
          </a:xfrm>
        </p:spPr>
        <p:txBody>
          <a:bodyPr/>
          <a:lstStyle/>
          <a:p>
            <a:pPr eaLnBrk="1" hangingPunct="1">
              <a:buSzPct val="121000"/>
              <a:buFont typeface="Wingdings" pitchFamily="2" charset="2"/>
              <a:buChar char="§"/>
            </a:pPr>
            <a:r>
              <a:rPr lang="en-US" sz="2400" b="1" smtClean="0">
                <a:latin typeface="Arial" pitchFamily="34" charset="0"/>
                <a:cs typeface="Arial" pitchFamily="34" charset="0"/>
              </a:rPr>
              <a:t>Wooden or Indigenous plough is an implement which is made of wood with an iron share point. </a:t>
            </a:r>
          </a:p>
          <a:p>
            <a:pPr eaLnBrk="1" hangingPunct="1">
              <a:buSzPct val="121000"/>
              <a:buFont typeface="Wingdings" pitchFamily="2" charset="2"/>
              <a:buChar char="§"/>
            </a:pPr>
            <a:r>
              <a:rPr lang="en-US" sz="2400" b="1" smtClean="0">
                <a:latin typeface="Arial" pitchFamily="34" charset="0"/>
                <a:cs typeface="Arial" pitchFamily="34" charset="0"/>
              </a:rPr>
              <a:t>It is drawn only with bullocks.</a:t>
            </a:r>
          </a:p>
          <a:p>
            <a:pPr eaLnBrk="1" hangingPunct="1">
              <a:buSzPct val="121000"/>
              <a:buFont typeface="Wingdings" pitchFamily="2" charset="2"/>
              <a:buChar char="§"/>
            </a:pPr>
            <a:r>
              <a:rPr lang="en-US" sz="2400" b="1" smtClean="0">
                <a:latin typeface="Arial" pitchFamily="34" charset="0"/>
                <a:cs typeface="Arial" pitchFamily="34" charset="0"/>
              </a:rPr>
              <a:t> It cuts a ‘V’ shaped furrow and opens the soil, but no inversion is made due to country ploughs. </a:t>
            </a:r>
          </a:p>
          <a:p>
            <a:pPr eaLnBrk="1" hangingPunct="1">
              <a:buSzPct val="121000"/>
              <a:buFont typeface="Wingdings" pitchFamily="2" charset="2"/>
              <a:buChar char="§"/>
            </a:pPr>
            <a:r>
              <a:rPr lang="en-US" sz="2400" b="1" smtClean="0">
                <a:latin typeface="Arial" pitchFamily="34" charset="0"/>
                <a:cs typeface="Arial" pitchFamily="34" charset="0"/>
              </a:rPr>
              <a:t>Ploughing operation is also not perfect because some un-ploughed strip (of inverted shape) is always left between furrows. </a:t>
            </a:r>
          </a:p>
          <a:p>
            <a:pPr eaLnBrk="1" hangingPunct="1">
              <a:buSzPct val="121000"/>
              <a:buFont typeface="Wingdings" pitchFamily="2" charset="2"/>
              <a:buChar char="§"/>
            </a:pPr>
            <a:r>
              <a:rPr lang="en-US" sz="2400" b="1" smtClean="0">
                <a:latin typeface="Arial" pitchFamily="34" charset="0"/>
                <a:cs typeface="Arial" pitchFamily="34" charset="0"/>
              </a:rPr>
              <a:t>This can be reduced by cross ploughing, but even then, small squares remain un-ploughed. </a:t>
            </a:r>
          </a:p>
          <a:p>
            <a:pPr eaLnBrk="1" hangingPunct="1"/>
            <a:endParaRPr lang="en-US" sz="2400" smtClean="0"/>
          </a:p>
        </p:txBody>
      </p:sp>
      <p:sp>
        <p:nvSpPr>
          <p:cNvPr id="22532" name="Rectangle 10"/>
          <p:cNvSpPr>
            <a:spLocks noChangeArrowheads="1"/>
          </p:cNvSpPr>
          <p:nvPr/>
        </p:nvSpPr>
        <p:spPr bwMode="auto">
          <a:xfrm>
            <a:off x="6324600" y="6019800"/>
            <a:ext cx="1219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cs typeface="Arial" pitchFamily="34" charset="0"/>
              </a:rPr>
              <a:t>(Cont)..</a:t>
            </a:r>
          </a:p>
        </p:txBody>
      </p:sp>
      <p:pic>
        <p:nvPicPr>
          <p:cNvPr id="22533"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200" y="6343650"/>
            <a:ext cx="6858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00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a:spLocks noChangeArrowheads="1"/>
          </p:cNvSpPr>
          <p:nvPr/>
        </p:nvSpPr>
        <p:spPr bwMode="auto">
          <a:xfrm>
            <a:off x="1447800" y="6488113"/>
            <a:ext cx="701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atin typeface="Cambria" pitchFamily="18" charset="0"/>
                <a:hlinkClick r:id="rId4" action="ppaction://hlinksldjump"/>
              </a:rPr>
              <a:t>Next</a:t>
            </a:r>
            <a:endParaRPr lang="en-US">
              <a:latin typeface="Cambria" pitchFamily="18" charset="0"/>
            </a:endParaRPr>
          </a:p>
        </p:txBody>
      </p:sp>
      <p:sp>
        <p:nvSpPr>
          <p:cNvPr id="10" name="Rectangle 9"/>
          <p:cNvSpPr>
            <a:spLocks noChangeArrowheads="1"/>
          </p:cNvSpPr>
          <p:nvPr/>
        </p:nvSpPr>
        <p:spPr bwMode="auto">
          <a:xfrm>
            <a:off x="39624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12" name="Rectangle 11"/>
          <p:cNvSpPr>
            <a:spLocks noChangeArrowheads="1"/>
          </p:cNvSpPr>
          <p:nvPr/>
        </p:nvSpPr>
        <p:spPr bwMode="auto">
          <a:xfrm>
            <a:off x="63246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8"/>
                                        </p:tgtEl>
                                        <p:attrNameLst>
                                          <p:attrName>style.visibility</p:attrName>
                                        </p:attrNameLst>
                                      </p:cBhvr>
                                      <p:to>
                                        <p:strVal val="visible"/>
                                      </p:to>
                                    </p:set>
                                  </p:childTnLst>
                                </p:cTn>
                              </p:par>
                            </p:childTnLst>
                          </p:cTn>
                        </p:par>
                        <p:par>
                          <p:cTn id="11" fill="hold" nodeType="afterGroup">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9"/>
                                        </p:tgtEl>
                                        <p:attrNameLst>
                                          <p:attrName>style.visibility</p:attrName>
                                        </p:attrNameLst>
                                      </p:cBhvr>
                                      <p:to>
                                        <p:strVal val="visible"/>
                                      </p:to>
                                    </p:set>
                                  </p:childTnLst>
                                </p:cTn>
                              </p:par>
                            </p:childTnLst>
                          </p:cTn>
                        </p:par>
                        <p:par>
                          <p:cTn id="14" fill="hold" nodeType="afterGroup">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10"/>
                                        </p:tgtEl>
                                        <p:attrNameLst>
                                          <p:attrName>style.visibility</p:attrName>
                                        </p:attrNameLst>
                                      </p:cBhvr>
                                      <p:to>
                                        <p:strVal val="visible"/>
                                      </p:to>
                                    </p:set>
                                  </p:childTnLst>
                                </p:cTn>
                              </p:par>
                            </p:childTnLst>
                          </p:cTn>
                        </p:par>
                        <p:par>
                          <p:cTn id="17" fill="hold" nodeType="afterGroup">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P spid="9" grpId="0" autoUpdateAnimBg="0"/>
      <p:bldP spid="10" grpId="0" autoUpdateAnimBg="0"/>
      <p:bldP spid="12"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74638"/>
            <a:ext cx="8686800" cy="1143000"/>
          </a:xfrm>
        </p:spPr>
        <p:txBody>
          <a:bodyPr>
            <a:normAutofit fontScale="90000"/>
          </a:bodyPr>
          <a:lstStyle/>
          <a:p>
            <a:pPr algn="l" eaLnBrk="1" fontAlgn="auto" hangingPunct="1">
              <a:spcAft>
                <a:spcPts val="0"/>
              </a:spcAft>
              <a:defRPr/>
            </a:pPr>
            <a:r>
              <a:rPr lang="en-US" i="1" smtClean="0">
                <a:latin typeface="Arial" pitchFamily="34" charset="0"/>
                <a:cs typeface="Arial" pitchFamily="34" charset="0"/>
              </a:rPr>
              <a:t>Types of wooden ploughs</a:t>
            </a:r>
            <a:r>
              <a:rPr lang="en-US" smtClean="0"/>
              <a:t/>
            </a:r>
            <a:br>
              <a:rPr lang="en-US" smtClean="0"/>
            </a:br>
            <a:endParaRPr lang="en-US"/>
          </a:p>
        </p:txBody>
      </p:sp>
      <p:sp>
        <p:nvSpPr>
          <p:cNvPr id="6" name="Content Placeholder 5"/>
          <p:cNvSpPr>
            <a:spLocks noGrp="1"/>
          </p:cNvSpPr>
          <p:nvPr>
            <p:ph idx="1"/>
          </p:nvPr>
        </p:nvSpPr>
        <p:spPr>
          <a:xfrm>
            <a:off x="152400" y="990600"/>
            <a:ext cx="8686800" cy="5486400"/>
          </a:xfrm>
        </p:spPr>
        <p:txBody>
          <a:bodyPr rtlCol="0">
            <a:normAutofit lnSpcReduction="10000"/>
          </a:bodyPr>
          <a:lstStyle/>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Depending on the size and purpose, three types of wooden ploughs are distinguished.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Heavy plough disturbs soil to a depth of 15 to 20 cm and is drawn by 3 to 4 pairs of cattle.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They are also called as black soil ploughs and cover 0.10 to 0.15 ha in a day.</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Dryland</a:t>
            </a:r>
            <a:r>
              <a:rPr lang="en-US" sz="2400" b="1" dirty="0" smtClean="0">
                <a:latin typeface="Arial" pitchFamily="34" charset="0"/>
                <a:cs typeface="Arial" pitchFamily="34" charset="0"/>
              </a:rPr>
              <a:t> plough is smaller than heavy plough and varies in size with the soil type.</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 It covers an area of 0.15 to 0.25 ha in a day. Wetland plough is the smallest of the wooden ploughs.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A worn-out dry land plough is used as a wetland plough.</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 It ordinarily covers about 0.1 ha in a day for the first </a:t>
            </a:r>
            <a:r>
              <a:rPr lang="en-US" sz="2400" b="1" dirty="0" err="1" smtClean="0">
                <a:latin typeface="Arial" pitchFamily="34" charset="0"/>
                <a:cs typeface="Arial" pitchFamily="34" charset="0"/>
              </a:rPr>
              <a:t>puddling</a:t>
            </a:r>
            <a:r>
              <a:rPr lang="en-US" sz="2400" b="1" dirty="0" smtClean="0">
                <a:latin typeface="Arial" pitchFamily="34" charset="0"/>
                <a:cs typeface="Arial" pitchFamily="34" charset="0"/>
              </a:rPr>
              <a:t> and about 0.25 ha at further </a:t>
            </a:r>
            <a:r>
              <a:rPr lang="en-US" sz="2400" b="1" dirty="0" err="1" smtClean="0">
                <a:latin typeface="Arial" pitchFamily="34" charset="0"/>
                <a:cs typeface="Arial" pitchFamily="34" charset="0"/>
              </a:rPr>
              <a:t>puddling</a:t>
            </a:r>
            <a:r>
              <a:rPr lang="en-US" sz="2400" b="1" dirty="0" smtClean="0">
                <a:latin typeface="Arial" pitchFamily="34" charset="0"/>
                <a:cs typeface="Arial" pitchFamily="34" charset="0"/>
              </a:rPr>
              <a:t>. </a:t>
            </a:r>
            <a:endParaRPr lang="en-US" sz="2400" b="1" dirty="0">
              <a:latin typeface="Arial" pitchFamily="34" charset="0"/>
              <a:cs typeface="Arial" pitchFamily="34" charset="0"/>
            </a:endParaRPr>
          </a:p>
        </p:txBody>
      </p:sp>
      <p:pic>
        <p:nvPicPr>
          <p:cNvPr id="23556"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200" y="6218238"/>
            <a:ext cx="6858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21413"/>
            <a:ext cx="68580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33528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9" name="Rectangle 8"/>
          <p:cNvSpPr>
            <a:spLocks noChangeArrowheads="1"/>
          </p:cNvSpPr>
          <p:nvPr/>
        </p:nvSpPr>
        <p:spPr bwMode="auto">
          <a:xfrm>
            <a:off x="45720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10" name="Rectangle 9"/>
          <p:cNvSpPr>
            <a:spLocks noChangeArrowheads="1"/>
          </p:cNvSpPr>
          <p:nvPr/>
        </p:nvSpPr>
        <p:spPr bwMode="auto">
          <a:xfrm>
            <a:off x="61722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2000"/>
                                        <p:tgtEl>
                                          <p:spTgt spid="6">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2000"/>
                                        <p:tgtEl>
                                          <p:spTgt spid="6">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2000"/>
                                        <p:tgtEl>
                                          <p:spTgt spid="6">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fade">
                                      <p:cBhvr>
                                        <p:cTn id="23" dur="2000"/>
                                        <p:tgtEl>
                                          <p:spTgt spid="6">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2000"/>
                                        <p:tgtEl>
                                          <p:spTgt spid="6">
                                            <p:txEl>
                                              <p:pRg st="4" end="4"/>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Effect transition="in" filter="fade">
                                      <p:cBhvr>
                                        <p:cTn id="31" dur="2000"/>
                                        <p:tgtEl>
                                          <p:spTgt spid="6">
                                            <p:txEl>
                                              <p:pRg st="5" end="5"/>
                                            </p:txEl>
                                          </p:spTgt>
                                        </p:tgtEl>
                                      </p:cBhvr>
                                    </p:animEffect>
                                  </p:childTnLst>
                                </p:cTn>
                              </p:par>
                            </p:childTnLst>
                          </p:cTn>
                        </p:par>
                        <p:par>
                          <p:cTn id="32" fill="hold" nodeType="afterGroup">
                            <p:stCondLst>
                              <p:cond delay="12500"/>
                            </p:stCondLst>
                            <p:childTnLst>
                              <p:par>
                                <p:cTn id="33" presetID="10" presetClass="entr" presetSubtype="0" fill="hold" nodeType="after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fade">
                                      <p:cBhvr>
                                        <p:cTn id="35" dur="2000"/>
                                        <p:tgtEl>
                                          <p:spTgt spid="6">
                                            <p:txEl>
                                              <p:pRg st="6" end="6"/>
                                            </p:txEl>
                                          </p:spTgt>
                                        </p:tgtEl>
                                      </p:cBhvr>
                                    </p:animEffect>
                                  </p:childTnLst>
                                </p:cTn>
                              </p:par>
                            </p:childTnLst>
                          </p:cTn>
                        </p:par>
                        <p:par>
                          <p:cTn id="36" fill="hold" nodeType="afterGroup">
                            <p:stCondLst>
                              <p:cond delay="14500"/>
                            </p:stCondLst>
                            <p:childTnLst>
                              <p:par>
                                <p:cTn id="37" presetID="29" presetClass="entr" presetSubtype="0" fill="hold" nodeType="after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anim calcmode="lin" valueType="num">
                                      <p:cBhvr>
                                        <p:cTn id="39"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0"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8">
                                            <p:txEl>
                                              <p:pRg st="0" end="0"/>
                                            </p:txEl>
                                          </p:spTgt>
                                        </p:tgtEl>
                                      </p:cBhvr>
                                    </p:animEffect>
                                  </p:childTnLst>
                                </p:cTn>
                              </p:par>
                            </p:childTnLst>
                          </p:cTn>
                        </p:par>
                        <p:par>
                          <p:cTn id="42" fill="hold" nodeType="afterGroup">
                            <p:stCondLst>
                              <p:cond delay="15500"/>
                            </p:stCondLst>
                            <p:childTnLst>
                              <p:par>
                                <p:cTn id="43" presetID="29" presetClass="entr" presetSubtype="0" fill="hold" nodeType="afterEffect">
                                  <p:stCondLst>
                                    <p:cond delay="0"/>
                                  </p:stCondLst>
                                  <p:childTnLst>
                                    <p:set>
                                      <p:cBhvr>
                                        <p:cTn id="44" dur="1" fill="hold">
                                          <p:stCondLst>
                                            <p:cond delay="0"/>
                                          </p:stCondLst>
                                        </p:cTn>
                                        <p:tgtEl>
                                          <p:spTgt spid="9">
                                            <p:txEl>
                                              <p:pRg st="0" end="0"/>
                                            </p:txEl>
                                          </p:spTgt>
                                        </p:tgtEl>
                                        <p:attrNameLst>
                                          <p:attrName>style.visibility</p:attrName>
                                        </p:attrNameLst>
                                      </p:cBhvr>
                                      <p:to>
                                        <p:strVal val="visible"/>
                                      </p:to>
                                    </p:set>
                                    <p:anim calcmode="lin" valueType="num">
                                      <p:cBhvr>
                                        <p:cTn id="45"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46"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7" dur="1000"/>
                                        <p:tgtEl>
                                          <p:spTgt spid="9">
                                            <p:txEl>
                                              <p:pRg st="0" end="0"/>
                                            </p:txEl>
                                          </p:spTgt>
                                        </p:tgtEl>
                                      </p:cBhvr>
                                    </p:animEffect>
                                  </p:childTnLst>
                                </p:cTn>
                              </p:par>
                            </p:childTnLst>
                          </p:cTn>
                        </p:par>
                        <p:par>
                          <p:cTn id="48" fill="hold" nodeType="afterGroup">
                            <p:stCondLst>
                              <p:cond delay="16500"/>
                            </p:stCondLst>
                            <p:childTnLst>
                              <p:par>
                                <p:cTn id="49" presetID="29" presetClass="entr" presetSubtype="0" fill="hold" nodeType="afterEffect">
                                  <p:stCondLst>
                                    <p:cond delay="0"/>
                                  </p:stCondLst>
                                  <p:childTnLst>
                                    <p:set>
                                      <p:cBhvr>
                                        <p:cTn id="50" dur="1" fill="hold">
                                          <p:stCondLst>
                                            <p:cond delay="0"/>
                                          </p:stCondLst>
                                        </p:cTn>
                                        <p:tgtEl>
                                          <p:spTgt spid="10">
                                            <p:txEl>
                                              <p:pRg st="0" end="0"/>
                                            </p:txEl>
                                          </p:spTgt>
                                        </p:tgtEl>
                                        <p:attrNameLst>
                                          <p:attrName>style.visibility</p:attrName>
                                        </p:attrNameLst>
                                      </p:cBhvr>
                                      <p:to>
                                        <p:strVal val="visible"/>
                                      </p:to>
                                    </p:set>
                                    <p:anim calcmode="lin" valueType="num">
                                      <p:cBhvr>
                                        <p:cTn id="51" dur="1000" fill="hold"/>
                                        <p:tgtEl>
                                          <p:spTgt spid="10">
                                            <p:txEl>
                                              <p:pRg st="0" end="0"/>
                                            </p:txEl>
                                          </p:spTgt>
                                        </p:tgtEl>
                                        <p:attrNameLst>
                                          <p:attrName>ppt_x</p:attrName>
                                        </p:attrNameLst>
                                      </p:cBhvr>
                                      <p:tavLst>
                                        <p:tav tm="0">
                                          <p:val>
                                            <p:strVal val="#ppt_x-.2"/>
                                          </p:val>
                                        </p:tav>
                                        <p:tav tm="100000">
                                          <p:val>
                                            <p:strVal val="#ppt_x"/>
                                          </p:val>
                                        </p:tav>
                                      </p:tavLst>
                                    </p:anim>
                                    <p:anim calcmode="lin" valueType="num">
                                      <p:cBhvr>
                                        <p:cTn id="52" dur="1000" fill="hold"/>
                                        <p:tgtEl>
                                          <p:spTgt spid="1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3"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5715000" cy="1066800"/>
          </a:xfrm>
        </p:spPr>
        <p:txBody>
          <a:bodyPr/>
          <a:lstStyle/>
          <a:p>
            <a:pPr algn="l" eaLnBrk="1" fontAlgn="auto" hangingPunct="1">
              <a:spcAft>
                <a:spcPts val="0"/>
              </a:spcAft>
              <a:defRPr/>
            </a:pPr>
            <a:r>
              <a:rPr lang="en-US" sz="4000" smtClean="0">
                <a:latin typeface="Arial" pitchFamily="34" charset="0"/>
                <a:cs typeface="Arial" pitchFamily="34" charset="0"/>
              </a:rPr>
              <a:t>Soil inversion ploughs</a:t>
            </a:r>
            <a:endParaRPr lang="en-US" sz="4000">
              <a:latin typeface="Arial" pitchFamily="34" charset="0"/>
              <a:cs typeface="Arial" pitchFamily="34" charset="0"/>
            </a:endParaRPr>
          </a:p>
        </p:txBody>
      </p:sp>
      <p:sp>
        <p:nvSpPr>
          <p:cNvPr id="5" name="Content Placeholder 4"/>
          <p:cNvSpPr>
            <a:spLocks noGrp="1"/>
          </p:cNvSpPr>
          <p:nvPr>
            <p:ph sz="half" idx="1"/>
          </p:nvPr>
        </p:nvSpPr>
        <p:spPr>
          <a:xfrm>
            <a:off x="228600" y="990600"/>
            <a:ext cx="5334000" cy="5867400"/>
          </a:xfrm>
        </p:spPr>
        <p:txBody>
          <a:bodyPr rtlCol="0">
            <a:normAutofit fontScale="85000" lnSpcReduction="10000"/>
          </a:bodyPr>
          <a:lstStyle/>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Soil inversion or turning ploughs are made of iron and drawn by a pair or two pairs of bullocks depending on the type of soil.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These are also drawn by tractors. </a:t>
            </a:r>
          </a:p>
          <a:p>
            <a:pPr eaLnBrk="1" fontAlgn="auto" hangingPunct="1">
              <a:spcAft>
                <a:spcPts val="0"/>
              </a:spcAft>
              <a:buFont typeface="Wingdings 2"/>
              <a:buNone/>
              <a:defRPr/>
            </a:pPr>
            <a:r>
              <a:rPr lang="en-US" sz="3300" b="1" i="1" dirty="0" smtClean="0">
                <a:solidFill>
                  <a:schemeClr val="accent2"/>
                </a:solidFill>
                <a:latin typeface="Arial" pitchFamily="34" charset="0"/>
                <a:cs typeface="Arial" pitchFamily="34" charset="0"/>
              </a:rPr>
              <a:t>Mould board plough</a:t>
            </a:r>
            <a:endParaRPr lang="en-US" sz="3300" b="1" dirty="0" smtClean="0">
              <a:solidFill>
                <a:schemeClr val="accent2"/>
              </a:solidFill>
              <a:latin typeface="Arial" pitchFamily="34" charset="0"/>
              <a:cs typeface="Arial" pitchFamily="34" charset="0"/>
            </a:endParaRP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This type of plough leaves no un-ploughed land as the furrow slices, cuts clean and inverted to one side resulting in better pulverization.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The animal drawn mould board plough is small, plough to a depth of 15 cm.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Victory plough is an animal drawn mould board plough with a short shaft</a:t>
            </a:r>
            <a:r>
              <a:rPr lang="en-US" sz="2400" dirty="0" smtClean="0">
                <a:latin typeface="Arial" pitchFamily="34" charset="0"/>
                <a:cs typeface="Arial" pitchFamily="34" charset="0"/>
              </a:rPr>
              <a:t>.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Two mould board ploughs of bigger in size are attached to the tractor and ploughed to a depth of 25 to 30 cm.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Mould board ploughs are used for soil inversion. </a:t>
            </a:r>
            <a:endParaRPr lang="en-US" sz="2400" b="1" dirty="0">
              <a:latin typeface="Arial" pitchFamily="34" charset="0"/>
              <a:cs typeface="Arial" pitchFamily="34" charset="0"/>
            </a:endParaRPr>
          </a:p>
        </p:txBody>
      </p:sp>
      <p:pic>
        <p:nvPicPr>
          <p:cNvPr id="2050" name="Picture 2" descr="C:\Documents and Settings\DODL\Desktop\clip_image002.jpg"/>
          <p:cNvPicPr>
            <a:picLocks noGrp="1" noChangeAspect="1" noChangeArrowheads="1"/>
          </p:cNvPicPr>
          <p:nvPr>
            <p:ph sz="half" idx="2"/>
          </p:nvPr>
        </p:nvPicPr>
        <p:blipFill>
          <a:blip r:embed="rId2" cstate="print"/>
          <a:srcRect/>
          <a:stretch>
            <a:fillRect/>
          </a:stretch>
        </p:blipFill>
        <p:spPr>
          <a:xfrm>
            <a:off x="5562600" y="0"/>
            <a:ext cx="3581400" cy="4724400"/>
          </a:xfrm>
          <a:prstGeom prst="roundRect">
            <a:avLst>
              <a:gd name="adj" fmla="val 16667"/>
            </a:avLst>
          </a:prstGeom>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4581" name="Picture 2" descr="C:\Documents and Settings\DODL\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4400" y="6289675"/>
            <a:ext cx="60960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477000"/>
            <a:ext cx="4095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a:spLocks noChangeArrowheads="1"/>
          </p:cNvSpPr>
          <p:nvPr/>
        </p:nvSpPr>
        <p:spPr bwMode="auto">
          <a:xfrm>
            <a:off x="2743200" y="6488113"/>
            <a:ext cx="701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atin typeface="Cambria" pitchFamily="18" charset="0"/>
                <a:hlinkClick r:id="rId5" action="ppaction://hlinksldjump"/>
              </a:rPr>
              <a:t>Next</a:t>
            </a:r>
            <a:endParaRPr lang="en-US">
              <a:latin typeface="Cambria" pitchFamily="18" charset="0"/>
            </a:endParaRPr>
          </a:p>
        </p:txBody>
      </p:sp>
      <p:sp>
        <p:nvSpPr>
          <p:cNvPr id="10" name="Rectangle 9"/>
          <p:cNvSpPr>
            <a:spLocks noChangeArrowheads="1"/>
          </p:cNvSpPr>
          <p:nvPr/>
        </p:nvSpPr>
        <p:spPr bwMode="auto">
          <a:xfrm>
            <a:off x="44958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Previous</a:t>
            </a:r>
            <a:endParaRPr lang="en-US">
              <a:latin typeface="Cambria" pitchFamily="18" charset="0"/>
            </a:endParaRPr>
          </a:p>
        </p:txBody>
      </p:sp>
      <p:sp>
        <p:nvSpPr>
          <p:cNvPr id="11" name="Rectangle 10"/>
          <p:cNvSpPr>
            <a:spLocks noChangeArrowheads="1"/>
          </p:cNvSpPr>
          <p:nvPr/>
        </p:nvSpPr>
        <p:spPr bwMode="auto">
          <a:xfrm>
            <a:off x="70104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7"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wipe(right)">
                                      <p:cBhvr>
                                        <p:cTn id="11" dur="500"/>
                                        <p:tgtEl>
                                          <p:spTgt spid="2050"/>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2000"/>
                                        <p:tgtEl>
                                          <p:spTgt spid="5">
                                            <p:txEl>
                                              <p:pRg st="0" end="0"/>
                                            </p:txEl>
                                          </p:spTgt>
                                        </p:tgtEl>
                                      </p:cBhvr>
                                    </p:animEffect>
                                  </p:childTnLst>
                                </p:cTn>
                              </p:par>
                            </p:childTnLst>
                          </p:cTn>
                        </p:par>
                        <p:par>
                          <p:cTn id="16" fill="hold" nodeType="afterGroup">
                            <p:stCondLst>
                              <p:cond delay="3000"/>
                            </p:stCondLst>
                            <p:childTnLst>
                              <p:par>
                                <p:cTn id="17" presetID="10" presetClass="entr" presetSubtype="0" fill="hold" nodeType="after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2000"/>
                                        <p:tgtEl>
                                          <p:spTgt spid="5">
                                            <p:txEl>
                                              <p:pRg st="1" end="1"/>
                                            </p:txEl>
                                          </p:spTgt>
                                        </p:tgtEl>
                                      </p:cBhvr>
                                    </p:animEffect>
                                  </p:childTnLst>
                                </p:cTn>
                              </p:par>
                            </p:childTnLst>
                          </p:cTn>
                        </p:par>
                        <p:par>
                          <p:cTn id="20" fill="hold" nodeType="afterGroup">
                            <p:stCondLst>
                              <p:cond delay="5000"/>
                            </p:stCondLst>
                            <p:childTnLst>
                              <p:par>
                                <p:cTn id="21" presetID="10" presetClass="entr" presetSubtype="0" fill="hold" nodeType="after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2000"/>
                                        <p:tgtEl>
                                          <p:spTgt spid="5">
                                            <p:txEl>
                                              <p:pRg st="2" end="2"/>
                                            </p:txEl>
                                          </p:spTgt>
                                        </p:tgtEl>
                                      </p:cBhvr>
                                    </p:animEffect>
                                  </p:childTnLst>
                                </p:cTn>
                              </p:par>
                            </p:childTnLst>
                          </p:cTn>
                        </p:par>
                        <p:par>
                          <p:cTn id="24" fill="hold" nodeType="afterGroup">
                            <p:stCondLst>
                              <p:cond delay="7000"/>
                            </p:stCondLst>
                            <p:childTnLst>
                              <p:par>
                                <p:cTn id="25" presetID="10" presetClass="entr" presetSubtype="0" fill="hold" nodeType="after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2000"/>
                                        <p:tgtEl>
                                          <p:spTgt spid="5">
                                            <p:txEl>
                                              <p:pRg st="3" end="3"/>
                                            </p:txEl>
                                          </p:spTgt>
                                        </p:tgtEl>
                                      </p:cBhvr>
                                    </p:animEffect>
                                  </p:childTnLst>
                                </p:cTn>
                              </p:par>
                            </p:childTnLst>
                          </p:cTn>
                        </p:par>
                        <p:par>
                          <p:cTn id="28" fill="hold" nodeType="afterGroup">
                            <p:stCondLst>
                              <p:cond delay="9000"/>
                            </p:stCondLst>
                            <p:childTnLst>
                              <p:par>
                                <p:cTn id="29" presetID="10" presetClass="entr" presetSubtype="0" fill="hold" nodeType="after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fade">
                                      <p:cBhvr>
                                        <p:cTn id="31" dur="2000"/>
                                        <p:tgtEl>
                                          <p:spTgt spid="5">
                                            <p:txEl>
                                              <p:pRg st="4" end="4"/>
                                            </p:txEl>
                                          </p:spTgt>
                                        </p:tgtEl>
                                      </p:cBhvr>
                                    </p:animEffect>
                                  </p:childTnLst>
                                </p:cTn>
                              </p:par>
                            </p:childTnLst>
                          </p:cTn>
                        </p:par>
                        <p:par>
                          <p:cTn id="32" fill="hold" nodeType="afterGroup">
                            <p:stCondLst>
                              <p:cond delay="11000"/>
                            </p:stCondLst>
                            <p:childTnLst>
                              <p:par>
                                <p:cTn id="33" presetID="10" presetClass="entr" presetSubtype="0" fill="hold" nodeType="after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2000"/>
                                        <p:tgtEl>
                                          <p:spTgt spid="5">
                                            <p:txEl>
                                              <p:pRg st="5" end="5"/>
                                            </p:txEl>
                                          </p:spTgt>
                                        </p:tgtEl>
                                      </p:cBhvr>
                                    </p:animEffect>
                                  </p:childTnLst>
                                </p:cTn>
                              </p:par>
                            </p:childTnLst>
                          </p:cTn>
                        </p:par>
                        <p:par>
                          <p:cTn id="36" fill="hold" nodeType="afterGroup">
                            <p:stCondLst>
                              <p:cond delay="13000"/>
                            </p:stCondLst>
                            <p:childTnLst>
                              <p:par>
                                <p:cTn id="37" presetID="10" presetClass="entr" presetSubtype="0" fill="hold" nodeType="after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Effect transition="in" filter="fade">
                                      <p:cBhvr>
                                        <p:cTn id="39" dur="2000"/>
                                        <p:tgtEl>
                                          <p:spTgt spid="5">
                                            <p:txEl>
                                              <p:pRg st="6" end="6"/>
                                            </p:txEl>
                                          </p:spTgt>
                                        </p:tgtEl>
                                      </p:cBhvr>
                                    </p:animEffect>
                                  </p:childTnLst>
                                </p:cTn>
                              </p:par>
                            </p:childTnLst>
                          </p:cTn>
                        </p:par>
                        <p:par>
                          <p:cTn id="40" fill="hold" nodeType="afterGroup">
                            <p:stCondLst>
                              <p:cond delay="15000"/>
                            </p:stCondLst>
                            <p:childTnLst>
                              <p:par>
                                <p:cTn id="41" presetID="10" presetClass="entr" presetSubtype="0" fill="hold" nodeType="after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Effect transition="in" filter="fade">
                                      <p:cBhvr>
                                        <p:cTn id="43" dur="2000"/>
                                        <p:tgtEl>
                                          <p:spTgt spid="5">
                                            <p:txEl>
                                              <p:pRg st="7" end="7"/>
                                            </p:txEl>
                                          </p:spTgt>
                                        </p:tgtEl>
                                      </p:cBhvr>
                                    </p:animEffect>
                                  </p:childTnLst>
                                </p:cTn>
                              </p:par>
                            </p:childTnLst>
                          </p:cTn>
                        </p:par>
                        <p:par>
                          <p:cTn id="44" fill="hold" nodeType="afterGroup">
                            <p:stCondLst>
                              <p:cond delay="17000"/>
                            </p:stCondLst>
                            <p:childTnLst>
                              <p:par>
                                <p:cTn id="45" presetID="29" presetClass="entr" presetSubtype="0" fill="hold" nodeType="afterEffect">
                                  <p:stCondLst>
                                    <p:cond delay="0"/>
                                  </p:stCondLst>
                                  <p:childTnLst>
                                    <p:set>
                                      <p:cBhvr>
                                        <p:cTn id="46" dur="1" fill="hold">
                                          <p:stCondLst>
                                            <p:cond delay="0"/>
                                          </p:stCondLst>
                                        </p:cTn>
                                        <p:tgtEl>
                                          <p:spTgt spid="9">
                                            <p:txEl>
                                              <p:pRg st="0" end="0"/>
                                            </p:txEl>
                                          </p:spTgt>
                                        </p:tgtEl>
                                        <p:attrNameLst>
                                          <p:attrName>style.visibility</p:attrName>
                                        </p:attrNameLst>
                                      </p:cBhvr>
                                      <p:to>
                                        <p:strVal val="visible"/>
                                      </p:to>
                                    </p:set>
                                    <p:anim calcmode="lin" valueType="num">
                                      <p:cBhvr>
                                        <p:cTn id="47"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48"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9">
                                            <p:txEl>
                                              <p:pRg st="0" end="0"/>
                                            </p:txEl>
                                          </p:spTgt>
                                        </p:tgtEl>
                                      </p:cBhvr>
                                    </p:animEffect>
                                  </p:childTnLst>
                                </p:cTn>
                              </p:par>
                            </p:childTnLst>
                          </p:cTn>
                        </p:par>
                        <p:par>
                          <p:cTn id="50" fill="hold" nodeType="afterGroup">
                            <p:stCondLst>
                              <p:cond delay="18000"/>
                            </p:stCondLst>
                            <p:childTnLst>
                              <p:par>
                                <p:cTn id="51" presetID="29" presetClass="entr" presetSubtype="0" fill="hold" nodeType="afterEffect">
                                  <p:stCondLst>
                                    <p:cond delay="0"/>
                                  </p:stCondLst>
                                  <p:childTnLst>
                                    <p:set>
                                      <p:cBhvr>
                                        <p:cTn id="52" dur="1" fill="hold">
                                          <p:stCondLst>
                                            <p:cond delay="0"/>
                                          </p:stCondLst>
                                        </p:cTn>
                                        <p:tgtEl>
                                          <p:spTgt spid="10">
                                            <p:txEl>
                                              <p:pRg st="0" end="0"/>
                                            </p:txEl>
                                          </p:spTgt>
                                        </p:tgtEl>
                                        <p:attrNameLst>
                                          <p:attrName>style.visibility</p:attrName>
                                        </p:attrNameLst>
                                      </p:cBhvr>
                                      <p:to>
                                        <p:strVal val="visible"/>
                                      </p:to>
                                    </p:set>
                                    <p:anim calcmode="lin" valueType="num">
                                      <p:cBhvr>
                                        <p:cTn id="53" dur="1000" fill="hold"/>
                                        <p:tgtEl>
                                          <p:spTgt spid="10">
                                            <p:txEl>
                                              <p:pRg st="0" end="0"/>
                                            </p:txEl>
                                          </p:spTgt>
                                        </p:tgtEl>
                                        <p:attrNameLst>
                                          <p:attrName>ppt_x</p:attrName>
                                        </p:attrNameLst>
                                      </p:cBhvr>
                                      <p:tavLst>
                                        <p:tav tm="0">
                                          <p:val>
                                            <p:strVal val="#ppt_x-.2"/>
                                          </p:val>
                                        </p:tav>
                                        <p:tav tm="100000">
                                          <p:val>
                                            <p:strVal val="#ppt_x"/>
                                          </p:val>
                                        </p:tav>
                                      </p:tavLst>
                                    </p:anim>
                                    <p:anim calcmode="lin" valueType="num">
                                      <p:cBhvr>
                                        <p:cTn id="54" dur="1000" fill="hold"/>
                                        <p:tgtEl>
                                          <p:spTgt spid="1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5" dur="1000"/>
                                        <p:tgtEl>
                                          <p:spTgt spid="10">
                                            <p:txEl>
                                              <p:pRg st="0" end="0"/>
                                            </p:txEl>
                                          </p:spTgt>
                                        </p:tgtEl>
                                      </p:cBhvr>
                                    </p:animEffect>
                                  </p:childTnLst>
                                </p:cTn>
                              </p:par>
                            </p:childTnLst>
                          </p:cTn>
                        </p:par>
                        <p:par>
                          <p:cTn id="56" fill="hold" nodeType="afterGroup">
                            <p:stCondLst>
                              <p:cond delay="19000"/>
                            </p:stCondLst>
                            <p:childTnLst>
                              <p:par>
                                <p:cTn id="57" presetID="29" presetClass="entr" presetSubtype="0" fill="hold" nodeType="afterEffect">
                                  <p:stCondLst>
                                    <p:cond delay="0"/>
                                  </p:stCondLst>
                                  <p:childTnLst>
                                    <p:set>
                                      <p:cBhvr>
                                        <p:cTn id="58" dur="1" fill="hold">
                                          <p:stCondLst>
                                            <p:cond delay="0"/>
                                          </p:stCondLst>
                                        </p:cTn>
                                        <p:tgtEl>
                                          <p:spTgt spid="11">
                                            <p:txEl>
                                              <p:pRg st="0" end="0"/>
                                            </p:txEl>
                                          </p:spTgt>
                                        </p:tgtEl>
                                        <p:attrNameLst>
                                          <p:attrName>style.visibility</p:attrName>
                                        </p:attrNameLst>
                                      </p:cBhvr>
                                      <p:to>
                                        <p:strVal val="visible"/>
                                      </p:to>
                                    </p:set>
                                    <p:anim calcmode="lin" valueType="num">
                                      <p:cBhvr>
                                        <p:cTn id="59"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60"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61"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417638"/>
          </a:xfrm>
        </p:spPr>
        <p:txBody>
          <a:bodyPr/>
          <a:lstStyle/>
          <a:p>
            <a:pPr algn="l" eaLnBrk="1" fontAlgn="auto" hangingPunct="1">
              <a:spcAft>
                <a:spcPts val="0"/>
              </a:spcAft>
              <a:defRPr/>
            </a:pPr>
            <a:r>
              <a:rPr lang="en-US" sz="4000" smtClean="0">
                <a:latin typeface="Arial" pitchFamily="34" charset="0"/>
                <a:cs typeface="Arial" pitchFamily="34" charset="0"/>
              </a:rPr>
              <a:t>Disc plough</a:t>
            </a:r>
            <a:r>
              <a:rPr lang="en-US" smtClean="0">
                <a:latin typeface="Arial" pitchFamily="34" charset="0"/>
                <a:cs typeface="Arial" pitchFamily="34" charset="0"/>
              </a:rPr>
              <a:t/>
            </a:r>
            <a:br>
              <a:rPr lang="en-US" smtClean="0">
                <a:latin typeface="Arial" pitchFamily="34" charset="0"/>
                <a:cs typeface="Arial" pitchFamily="34" charset="0"/>
              </a:rPr>
            </a:br>
            <a:endParaRPr lang="en-US">
              <a:latin typeface="Arial" pitchFamily="34" charset="0"/>
              <a:cs typeface="Arial" pitchFamily="34" charset="0"/>
            </a:endParaRPr>
          </a:p>
        </p:txBody>
      </p:sp>
      <p:sp>
        <p:nvSpPr>
          <p:cNvPr id="3" name="Content Placeholder 2"/>
          <p:cNvSpPr>
            <a:spLocks noGrp="1"/>
          </p:cNvSpPr>
          <p:nvPr>
            <p:ph sz="half" idx="1"/>
          </p:nvPr>
        </p:nvSpPr>
        <p:spPr>
          <a:xfrm>
            <a:off x="0" y="609600"/>
            <a:ext cx="6553200" cy="5715000"/>
          </a:xfrm>
        </p:spPr>
        <p:txBody>
          <a:bodyPr/>
          <a:lstStyle/>
          <a:p>
            <a:pPr eaLnBrk="1" hangingPunct="1">
              <a:buSzPct val="121000"/>
              <a:buFont typeface="Wingdings" pitchFamily="2" charset="2"/>
              <a:buChar char="§"/>
            </a:pPr>
            <a:r>
              <a:rPr lang="en-US" sz="2400" b="1" smtClean="0">
                <a:latin typeface="Arial" pitchFamily="34" charset="0"/>
                <a:cs typeface="Arial" pitchFamily="34" charset="0"/>
              </a:rPr>
              <a:t>The disc plough is having little resemblance to the common mould board plough. </a:t>
            </a:r>
          </a:p>
          <a:p>
            <a:pPr eaLnBrk="1" hangingPunct="1">
              <a:buSzPct val="121000"/>
              <a:buFont typeface="Wingdings" pitchFamily="2" charset="2"/>
              <a:buChar char="§"/>
            </a:pPr>
            <a:r>
              <a:rPr lang="en-US" sz="2400" b="1" smtClean="0">
                <a:latin typeface="Arial" pitchFamily="34" charset="0"/>
                <a:cs typeface="Arial" pitchFamily="34" charset="0"/>
              </a:rPr>
              <a:t>A large, revolving, concave steel disc replaces the share and the mould board. </a:t>
            </a:r>
          </a:p>
          <a:p>
            <a:pPr eaLnBrk="1" hangingPunct="1">
              <a:buSzPct val="121000"/>
              <a:buFont typeface="Wingdings" pitchFamily="2" charset="2"/>
              <a:buChar char="§"/>
            </a:pPr>
            <a:r>
              <a:rPr lang="en-US" sz="2400" b="1" smtClean="0">
                <a:latin typeface="Arial" pitchFamily="34" charset="0"/>
                <a:cs typeface="Arial" pitchFamily="34" charset="0"/>
              </a:rPr>
              <a:t>The disc turns the furrow slice to one side with a scooping action. </a:t>
            </a:r>
          </a:p>
          <a:p>
            <a:pPr eaLnBrk="1" hangingPunct="1">
              <a:buSzPct val="121000"/>
              <a:buFont typeface="Wingdings" pitchFamily="2" charset="2"/>
              <a:buChar char="§"/>
            </a:pPr>
            <a:r>
              <a:rPr lang="en-US" sz="2400" b="1" smtClean="0">
                <a:latin typeface="Arial" pitchFamily="34" charset="0"/>
                <a:cs typeface="Arial" pitchFamily="34" charset="0"/>
              </a:rPr>
              <a:t>The usual size of the disc is 60 cm in diameter and this turns a 35 to 30 cm furrow slice. </a:t>
            </a:r>
          </a:p>
          <a:p>
            <a:pPr eaLnBrk="1" hangingPunct="1">
              <a:buSzPct val="121000"/>
              <a:buFont typeface="Wingdings" pitchFamily="2" charset="2"/>
              <a:buChar char="§"/>
            </a:pPr>
            <a:r>
              <a:rPr lang="en-US" sz="2400" b="1" smtClean="0">
                <a:latin typeface="Arial" pitchFamily="34" charset="0"/>
                <a:cs typeface="Arial" pitchFamily="34" charset="0"/>
              </a:rPr>
              <a:t>The disc plough is more suitable for land with much fibrous growth of weeds, as the disc cuts and incorporates the weeds. </a:t>
            </a:r>
          </a:p>
          <a:p>
            <a:pPr eaLnBrk="1" hangingPunct="1">
              <a:buSzPct val="121000"/>
              <a:buFont typeface="Wingdings" pitchFamily="2" charset="2"/>
              <a:buChar char="§"/>
            </a:pPr>
            <a:r>
              <a:rPr lang="en-US" sz="2400" b="1" smtClean="0">
                <a:latin typeface="Arial" pitchFamily="34" charset="0"/>
                <a:cs typeface="Arial" pitchFamily="34" charset="0"/>
              </a:rPr>
              <a:t>The disc plough works well in soils free from stones.</a:t>
            </a:r>
          </a:p>
          <a:p>
            <a:pPr eaLnBrk="1" hangingPunct="1">
              <a:buSzPct val="121000"/>
              <a:buFont typeface="Wingdings 2" pitchFamily="18" charset="2"/>
              <a:buNone/>
            </a:pPr>
            <a:r>
              <a:rPr lang="en-US" sz="2400" b="1" smtClean="0">
                <a:latin typeface="Arial" pitchFamily="34" charset="0"/>
                <a:cs typeface="Arial" pitchFamily="34" charset="0"/>
              </a:rPr>
              <a:t> </a:t>
            </a:r>
          </a:p>
          <a:p>
            <a:pPr eaLnBrk="1" hangingPunct="1">
              <a:buFont typeface="Wingdings 2" pitchFamily="18" charset="2"/>
              <a:buNone/>
            </a:pPr>
            <a:endParaRPr lang="en-US" sz="2400" b="1" smtClean="0">
              <a:latin typeface="Arial" pitchFamily="34" charset="0"/>
              <a:cs typeface="Arial" pitchFamily="34" charset="0"/>
            </a:endParaRPr>
          </a:p>
        </p:txBody>
      </p:sp>
      <p:pic>
        <p:nvPicPr>
          <p:cNvPr id="3074" name="Picture 2" descr="C:\Documents and Settings\DODL\Desktop\disc_plough.jpg"/>
          <p:cNvPicPr>
            <a:picLocks noGrp="1" noChangeAspect="1" noChangeArrowheads="1"/>
          </p:cNvPicPr>
          <p:nvPr>
            <p:ph sz="half" idx="2"/>
          </p:nvPr>
        </p:nvPicPr>
        <p:blipFill>
          <a:blip r:embed="rId2" cstate="print"/>
          <a:srcRect/>
          <a:stretch>
            <a:fillRect/>
          </a:stretch>
        </p:blipFill>
        <p:spPr>
          <a:xfrm>
            <a:off x="6248400" y="1"/>
            <a:ext cx="2895600" cy="3886199"/>
          </a:xfrm>
          <a:effectLst>
            <a:outerShdw blurRad="50800" dist="38100" dir="8100000" algn="tr" rotWithShape="0">
              <a:prstClr val="black">
                <a:alpha val="40000"/>
              </a:prstClr>
            </a:outerShdw>
            <a:reflection blurRad="6350" stA="52000" endA="300" endPos="35000" dir="5400000" sy="-100000" algn="bl" rotWithShape="0"/>
          </a:effectLst>
        </p:spPr>
      </p:pic>
      <p:pic>
        <p:nvPicPr>
          <p:cNvPr id="25605" name="Picture 2" descr="C:\Documents and Settings\DODL\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18238"/>
            <a:ext cx="6858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40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32766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Next</a:t>
            </a:r>
            <a:endParaRPr lang="en-US">
              <a:latin typeface="Cambria" pitchFamily="18" charset="0"/>
            </a:endParaRPr>
          </a:p>
        </p:txBody>
      </p:sp>
      <p:sp>
        <p:nvSpPr>
          <p:cNvPr id="9" name="Rectangle 8"/>
          <p:cNvSpPr>
            <a:spLocks noChangeArrowheads="1"/>
          </p:cNvSpPr>
          <p:nvPr/>
        </p:nvSpPr>
        <p:spPr bwMode="auto">
          <a:xfrm>
            <a:off x="44196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Previous</a:t>
            </a:r>
            <a:endParaRPr lang="en-US">
              <a:latin typeface="Cambria" pitchFamily="18" charset="0"/>
            </a:endParaRPr>
          </a:p>
        </p:txBody>
      </p:sp>
      <p:sp>
        <p:nvSpPr>
          <p:cNvPr id="10" name="Rectangle 9"/>
          <p:cNvSpPr>
            <a:spLocks noChangeArrowheads="1"/>
          </p:cNvSpPr>
          <p:nvPr/>
        </p:nvSpPr>
        <p:spPr bwMode="auto">
          <a:xfrm>
            <a:off x="60960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7"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par>
                          <p:cTn id="32" fill="hold" nodeType="afterGroup">
                            <p:stCondLst>
                              <p:cond delay="12500"/>
                            </p:stCondLst>
                            <p:childTnLst>
                              <p:par>
                                <p:cTn id="33" presetID="29" presetClass="entr" presetSubtype="0" fill="hold" nodeType="after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anim calcmode="lin" valueType="num">
                                      <p:cBhvr>
                                        <p:cTn id="35"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36"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8">
                                            <p:txEl>
                                              <p:pRg st="0" end="0"/>
                                            </p:txEl>
                                          </p:spTgt>
                                        </p:tgtEl>
                                      </p:cBhvr>
                                    </p:animEffect>
                                  </p:childTnLst>
                                </p:cTn>
                              </p:par>
                            </p:childTnLst>
                          </p:cTn>
                        </p:par>
                        <p:par>
                          <p:cTn id="38" fill="hold" nodeType="afterGroup">
                            <p:stCondLst>
                              <p:cond delay="13500"/>
                            </p:stCondLst>
                            <p:childTnLst>
                              <p:par>
                                <p:cTn id="39" presetID="29" presetClass="entr" presetSubtype="0" fill="hold" nodeType="afterEffect">
                                  <p:stCondLst>
                                    <p:cond delay="0"/>
                                  </p:stCondLst>
                                  <p:childTnLst>
                                    <p:set>
                                      <p:cBhvr>
                                        <p:cTn id="40" dur="1" fill="hold">
                                          <p:stCondLst>
                                            <p:cond delay="0"/>
                                          </p:stCondLst>
                                        </p:cTn>
                                        <p:tgtEl>
                                          <p:spTgt spid="9">
                                            <p:txEl>
                                              <p:pRg st="0" end="0"/>
                                            </p:txEl>
                                          </p:spTgt>
                                        </p:tgtEl>
                                        <p:attrNameLst>
                                          <p:attrName>style.visibility</p:attrName>
                                        </p:attrNameLst>
                                      </p:cBhvr>
                                      <p:to>
                                        <p:strVal val="visible"/>
                                      </p:to>
                                    </p:set>
                                    <p:anim calcmode="lin" valueType="num">
                                      <p:cBhvr>
                                        <p:cTn id="41"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42"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3" dur="1000"/>
                                        <p:tgtEl>
                                          <p:spTgt spid="9">
                                            <p:txEl>
                                              <p:pRg st="0" end="0"/>
                                            </p:txEl>
                                          </p:spTgt>
                                        </p:tgtEl>
                                      </p:cBhvr>
                                    </p:animEffect>
                                  </p:childTnLst>
                                </p:cTn>
                              </p:par>
                            </p:childTnLst>
                          </p:cTn>
                        </p:par>
                        <p:par>
                          <p:cTn id="44" fill="hold" nodeType="afterGroup">
                            <p:stCondLst>
                              <p:cond delay="14500"/>
                            </p:stCondLst>
                            <p:childTnLst>
                              <p:par>
                                <p:cTn id="45" presetID="29" presetClass="entr" presetSubtype="0" fill="hold" nodeType="afterEffect">
                                  <p:stCondLst>
                                    <p:cond delay="0"/>
                                  </p:stCondLst>
                                  <p:childTnLst>
                                    <p:set>
                                      <p:cBhvr>
                                        <p:cTn id="46" dur="1" fill="hold">
                                          <p:stCondLst>
                                            <p:cond delay="0"/>
                                          </p:stCondLst>
                                        </p:cTn>
                                        <p:tgtEl>
                                          <p:spTgt spid="10">
                                            <p:txEl>
                                              <p:pRg st="0" end="0"/>
                                            </p:txEl>
                                          </p:spTgt>
                                        </p:tgtEl>
                                        <p:attrNameLst>
                                          <p:attrName>style.visibility</p:attrName>
                                        </p:attrNameLst>
                                      </p:cBhvr>
                                      <p:to>
                                        <p:strVal val="visible"/>
                                      </p:to>
                                    </p:set>
                                    <p:anim calcmode="lin" valueType="num">
                                      <p:cBhvr>
                                        <p:cTn id="47" dur="1000" fill="hold"/>
                                        <p:tgtEl>
                                          <p:spTgt spid="10">
                                            <p:txEl>
                                              <p:pRg st="0" end="0"/>
                                            </p:txEl>
                                          </p:spTgt>
                                        </p:tgtEl>
                                        <p:attrNameLst>
                                          <p:attrName>ppt_x</p:attrName>
                                        </p:attrNameLst>
                                      </p:cBhvr>
                                      <p:tavLst>
                                        <p:tav tm="0">
                                          <p:val>
                                            <p:strVal val="#ppt_x-.2"/>
                                          </p:val>
                                        </p:tav>
                                        <p:tav tm="100000">
                                          <p:val>
                                            <p:strVal val="#ppt_x"/>
                                          </p:val>
                                        </p:tav>
                                      </p:tavLst>
                                    </p:anim>
                                    <p:anim calcmode="lin" valueType="num">
                                      <p:cBhvr>
                                        <p:cTn id="48" dur="1000" fill="hold"/>
                                        <p:tgtEl>
                                          <p:spTgt spid="1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74638"/>
            <a:ext cx="8686800" cy="1143000"/>
          </a:xfrm>
        </p:spPr>
        <p:txBody>
          <a:bodyPr>
            <a:noAutofit/>
          </a:bodyPr>
          <a:lstStyle/>
          <a:p>
            <a:pPr algn="l" eaLnBrk="1" fontAlgn="auto" hangingPunct="1">
              <a:spcAft>
                <a:spcPts val="0"/>
              </a:spcAft>
              <a:defRPr/>
            </a:pPr>
            <a:r>
              <a:rPr lang="en-US" sz="3200" smtClean="0">
                <a:latin typeface="Arial" pitchFamily="34" charset="0"/>
                <a:cs typeface="Arial" pitchFamily="34" charset="0"/>
              </a:rPr>
              <a:t>Turn-wrest or reversible or one-way plough</a:t>
            </a:r>
            <a:br>
              <a:rPr lang="en-US" sz="3200" smtClean="0">
                <a:latin typeface="Arial" pitchFamily="34" charset="0"/>
                <a:cs typeface="Arial" pitchFamily="34" charset="0"/>
              </a:rPr>
            </a:br>
            <a:endParaRPr lang="en-US" sz="3200">
              <a:latin typeface="Arial" pitchFamily="34" charset="0"/>
              <a:cs typeface="Arial" pitchFamily="34" charset="0"/>
            </a:endParaRPr>
          </a:p>
        </p:txBody>
      </p:sp>
      <p:sp>
        <p:nvSpPr>
          <p:cNvPr id="6" name="Content Placeholder 5"/>
          <p:cNvSpPr>
            <a:spLocks noGrp="1"/>
          </p:cNvSpPr>
          <p:nvPr>
            <p:ph idx="1"/>
          </p:nvPr>
        </p:nvSpPr>
        <p:spPr>
          <a:xfrm>
            <a:off x="228600" y="1066800"/>
            <a:ext cx="8458200" cy="5059363"/>
          </a:xfrm>
        </p:spPr>
        <p:txBody>
          <a:bodyPr rtlCol="0">
            <a:noAutofit/>
          </a:bodyPr>
          <a:lstStyle/>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The plough bottom of the plough is hinged to the beam such that the mould board and the share can be reversed to the left or to the right side of the beam.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This adjustment saves the trouble of turning the plough in hilly tracts. </a:t>
            </a:r>
          </a:p>
          <a:p>
            <a:pPr eaLnBrk="1" fontAlgn="auto" hangingPunct="1">
              <a:spcAft>
                <a:spcPts val="0"/>
              </a:spcAft>
              <a:buFont typeface="Wingdings 2"/>
              <a:buNone/>
              <a:defRPr/>
            </a:pPr>
            <a:r>
              <a:rPr lang="en-US" b="1" dirty="0" smtClean="0">
                <a:latin typeface="Arial" pitchFamily="34" charset="0"/>
                <a:cs typeface="Arial" pitchFamily="34" charset="0"/>
              </a:rPr>
              <a:t>c. Special ploughs</a:t>
            </a:r>
            <a:endParaRPr lang="en-US" dirty="0" smtClean="0">
              <a:latin typeface="Arial" pitchFamily="34" charset="0"/>
              <a:cs typeface="Arial" pitchFamily="34" charset="0"/>
            </a:endParaRPr>
          </a:p>
          <a:p>
            <a:pPr marL="0" indent="457200" eaLnBrk="1" fontAlgn="auto" hangingPunct="1">
              <a:spcAft>
                <a:spcPts val="0"/>
              </a:spcAft>
              <a:buSzPct val="121000"/>
              <a:buFont typeface="Wingdings" pitchFamily="2" charset="2"/>
              <a:buChar char="Ø"/>
              <a:defRPr/>
            </a:pPr>
            <a:r>
              <a:rPr lang="en-US" sz="2400" b="1" i="1" u="sng" dirty="0" smtClean="0">
                <a:latin typeface="Arial" pitchFamily="34" charset="0"/>
                <a:cs typeface="Arial" pitchFamily="34" charset="0"/>
              </a:rPr>
              <a:t>Sub-soil plough </a:t>
            </a:r>
            <a:endParaRPr lang="en-US" sz="2400" u="sng" dirty="0" smtClean="0">
              <a:latin typeface="Arial" pitchFamily="34" charset="0"/>
              <a:cs typeface="Arial" pitchFamily="34" charset="0"/>
            </a:endParaRP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The subsoil plough is designed to break up hard layers or pans without bringing them to the surface.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The body of the subsoil plough is wedge shaped and narrow.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The share of subsoil plough is wide so as to shatter the hard pan and making only a slot on the top layers. </a:t>
            </a:r>
          </a:p>
          <a:p>
            <a:pPr eaLnBrk="1" fontAlgn="auto" hangingPunct="1">
              <a:spcAft>
                <a:spcPts val="0"/>
              </a:spcAft>
              <a:buFont typeface="Wingdings 2"/>
              <a:buNone/>
              <a:defRPr/>
            </a:pPr>
            <a:endParaRPr lang="en-US" sz="2400" dirty="0">
              <a:latin typeface="Arial" pitchFamily="34" charset="0"/>
              <a:cs typeface="Arial" pitchFamily="34" charset="0"/>
            </a:endParaRPr>
          </a:p>
        </p:txBody>
      </p:sp>
      <p:pic>
        <p:nvPicPr>
          <p:cNvPr id="26628"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0" y="6146800"/>
            <a:ext cx="7620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24600"/>
            <a:ext cx="5746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30480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9" name="Rectangle 8"/>
          <p:cNvSpPr>
            <a:spLocks noChangeArrowheads="1"/>
          </p:cNvSpPr>
          <p:nvPr/>
        </p:nvSpPr>
        <p:spPr bwMode="auto">
          <a:xfrm>
            <a:off x="42672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10" name="Rectangle 9"/>
          <p:cNvSpPr>
            <a:spLocks noChangeArrowheads="1"/>
          </p:cNvSpPr>
          <p:nvPr/>
        </p:nvSpPr>
        <p:spPr bwMode="auto">
          <a:xfrm>
            <a:off x="62484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2000"/>
                                        <p:tgtEl>
                                          <p:spTgt spid="6">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2000"/>
                                        <p:tgtEl>
                                          <p:spTgt spid="6">
                                            <p:txEl>
                                              <p:pRg st="1" end="1"/>
                                            </p:txEl>
                                          </p:spTgt>
                                        </p:tgtEl>
                                      </p:cBhvr>
                                    </p:animEffect>
                                  </p:childTnLst>
                                </p:cTn>
                              </p:par>
                            </p:childTnLst>
                          </p:cTn>
                        </p:par>
                        <p:par>
                          <p:cTn id="16" fill="hold" nodeType="afterGroup">
                            <p:stCondLst>
                              <p:cond delay="4500"/>
                            </p:stCondLst>
                            <p:childTnLst>
                              <p:par>
                                <p:cTn id="17" presetID="9" presetClass="entr" presetSubtype="0" fill="hold"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dissolve">
                                      <p:cBhvr>
                                        <p:cTn id="19" dur="500"/>
                                        <p:tgtEl>
                                          <p:spTgt spid="6">
                                            <p:txEl>
                                              <p:pRg st="2" end="2"/>
                                            </p:txEl>
                                          </p:spTgt>
                                        </p:tgtEl>
                                      </p:cBhvr>
                                    </p:animEffect>
                                  </p:childTnLst>
                                </p:cTn>
                              </p:par>
                            </p:childTnLst>
                          </p:cTn>
                        </p:par>
                        <p:par>
                          <p:cTn id="20" fill="hold" nodeType="afterGroup">
                            <p:stCondLst>
                              <p:cond delay="5000"/>
                            </p:stCondLst>
                            <p:childTnLst>
                              <p:par>
                                <p:cTn id="21" presetID="10" presetClass="entr" presetSubtype="0" fill="hold" nodeType="after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fade">
                                      <p:cBhvr>
                                        <p:cTn id="23" dur="2000"/>
                                        <p:tgtEl>
                                          <p:spTgt spid="6">
                                            <p:txEl>
                                              <p:pRg st="3" end="3"/>
                                            </p:txEl>
                                          </p:spTgt>
                                        </p:tgtEl>
                                      </p:cBhvr>
                                    </p:animEffect>
                                  </p:childTnLst>
                                </p:cTn>
                              </p:par>
                            </p:childTnLst>
                          </p:cTn>
                        </p:par>
                        <p:par>
                          <p:cTn id="24" fill="hold" nodeType="afterGroup">
                            <p:stCondLst>
                              <p:cond delay="7000"/>
                            </p:stCondLst>
                            <p:childTnLst>
                              <p:par>
                                <p:cTn id="25" presetID="10" presetClass="entr" presetSubtype="0" fill="hold" nodeType="after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2000"/>
                                        <p:tgtEl>
                                          <p:spTgt spid="6">
                                            <p:txEl>
                                              <p:pRg st="4" end="4"/>
                                            </p:txEl>
                                          </p:spTgt>
                                        </p:tgtEl>
                                      </p:cBhvr>
                                    </p:animEffect>
                                  </p:childTnLst>
                                </p:cTn>
                              </p:par>
                            </p:childTnLst>
                          </p:cTn>
                        </p:par>
                        <p:par>
                          <p:cTn id="28" fill="hold" nodeType="afterGroup">
                            <p:stCondLst>
                              <p:cond delay="9000"/>
                            </p:stCondLst>
                            <p:childTnLst>
                              <p:par>
                                <p:cTn id="29" presetID="10" presetClass="entr" presetSubtype="0" fill="hold" nodeType="after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Effect transition="in" filter="fade">
                                      <p:cBhvr>
                                        <p:cTn id="31" dur="2000"/>
                                        <p:tgtEl>
                                          <p:spTgt spid="6">
                                            <p:txEl>
                                              <p:pRg st="5" end="5"/>
                                            </p:txEl>
                                          </p:spTgt>
                                        </p:tgtEl>
                                      </p:cBhvr>
                                    </p:animEffect>
                                  </p:childTnLst>
                                </p:cTn>
                              </p:par>
                            </p:childTnLst>
                          </p:cTn>
                        </p:par>
                        <p:par>
                          <p:cTn id="32" fill="hold" nodeType="afterGroup">
                            <p:stCondLst>
                              <p:cond delay="11000"/>
                            </p:stCondLst>
                            <p:childTnLst>
                              <p:par>
                                <p:cTn id="33" presetID="10" presetClass="entr" presetSubtype="0" fill="hold" nodeType="after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fade">
                                      <p:cBhvr>
                                        <p:cTn id="35" dur="2000"/>
                                        <p:tgtEl>
                                          <p:spTgt spid="6">
                                            <p:txEl>
                                              <p:pRg st="6" end="6"/>
                                            </p:txEl>
                                          </p:spTgt>
                                        </p:tgtEl>
                                      </p:cBhvr>
                                    </p:animEffect>
                                  </p:childTnLst>
                                </p:cTn>
                              </p:par>
                            </p:childTnLst>
                          </p:cTn>
                        </p:par>
                        <p:par>
                          <p:cTn id="36" fill="hold" nodeType="afterGroup">
                            <p:stCondLst>
                              <p:cond delay="13000"/>
                            </p:stCondLst>
                            <p:childTnLst>
                              <p:par>
                                <p:cTn id="37" presetID="29" presetClass="entr" presetSubtype="0" fill="hold" nodeType="after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anim calcmode="lin" valueType="num">
                                      <p:cBhvr>
                                        <p:cTn id="39"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0"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8">
                                            <p:txEl>
                                              <p:pRg st="0" end="0"/>
                                            </p:txEl>
                                          </p:spTgt>
                                        </p:tgtEl>
                                      </p:cBhvr>
                                    </p:animEffect>
                                  </p:childTnLst>
                                </p:cTn>
                              </p:par>
                            </p:childTnLst>
                          </p:cTn>
                        </p:par>
                        <p:par>
                          <p:cTn id="42" fill="hold" nodeType="afterGroup">
                            <p:stCondLst>
                              <p:cond delay="14000"/>
                            </p:stCondLst>
                            <p:childTnLst>
                              <p:par>
                                <p:cTn id="43" presetID="29" presetClass="entr" presetSubtype="0" fill="hold" nodeType="afterEffect">
                                  <p:stCondLst>
                                    <p:cond delay="0"/>
                                  </p:stCondLst>
                                  <p:childTnLst>
                                    <p:set>
                                      <p:cBhvr>
                                        <p:cTn id="44" dur="1" fill="hold">
                                          <p:stCondLst>
                                            <p:cond delay="0"/>
                                          </p:stCondLst>
                                        </p:cTn>
                                        <p:tgtEl>
                                          <p:spTgt spid="9">
                                            <p:txEl>
                                              <p:pRg st="0" end="0"/>
                                            </p:txEl>
                                          </p:spTgt>
                                        </p:tgtEl>
                                        <p:attrNameLst>
                                          <p:attrName>style.visibility</p:attrName>
                                        </p:attrNameLst>
                                      </p:cBhvr>
                                      <p:to>
                                        <p:strVal val="visible"/>
                                      </p:to>
                                    </p:set>
                                    <p:anim calcmode="lin" valueType="num">
                                      <p:cBhvr>
                                        <p:cTn id="45"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46"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7" dur="1000"/>
                                        <p:tgtEl>
                                          <p:spTgt spid="9">
                                            <p:txEl>
                                              <p:pRg st="0" end="0"/>
                                            </p:txEl>
                                          </p:spTgt>
                                        </p:tgtEl>
                                      </p:cBhvr>
                                    </p:animEffect>
                                  </p:childTnLst>
                                </p:cTn>
                              </p:par>
                            </p:childTnLst>
                          </p:cTn>
                        </p:par>
                        <p:par>
                          <p:cTn id="48" fill="hold" nodeType="afterGroup">
                            <p:stCondLst>
                              <p:cond delay="15000"/>
                            </p:stCondLst>
                            <p:childTnLst>
                              <p:par>
                                <p:cTn id="49" presetID="29" presetClass="entr" presetSubtype="0" fill="hold" nodeType="afterEffect">
                                  <p:stCondLst>
                                    <p:cond delay="0"/>
                                  </p:stCondLst>
                                  <p:childTnLst>
                                    <p:set>
                                      <p:cBhvr>
                                        <p:cTn id="50" dur="1" fill="hold">
                                          <p:stCondLst>
                                            <p:cond delay="0"/>
                                          </p:stCondLst>
                                        </p:cTn>
                                        <p:tgtEl>
                                          <p:spTgt spid="10">
                                            <p:txEl>
                                              <p:pRg st="0" end="0"/>
                                            </p:txEl>
                                          </p:spTgt>
                                        </p:tgtEl>
                                        <p:attrNameLst>
                                          <p:attrName>style.visibility</p:attrName>
                                        </p:attrNameLst>
                                      </p:cBhvr>
                                      <p:to>
                                        <p:strVal val="visible"/>
                                      </p:to>
                                    </p:set>
                                    <p:anim calcmode="lin" valueType="num">
                                      <p:cBhvr>
                                        <p:cTn id="51" dur="1000" fill="hold"/>
                                        <p:tgtEl>
                                          <p:spTgt spid="10">
                                            <p:txEl>
                                              <p:pRg st="0" end="0"/>
                                            </p:txEl>
                                          </p:spTgt>
                                        </p:tgtEl>
                                        <p:attrNameLst>
                                          <p:attrName>ppt_x</p:attrName>
                                        </p:attrNameLst>
                                      </p:cBhvr>
                                      <p:tavLst>
                                        <p:tav tm="0">
                                          <p:val>
                                            <p:strVal val="#ppt_x-.2"/>
                                          </p:val>
                                        </p:tav>
                                        <p:tav tm="100000">
                                          <p:val>
                                            <p:strVal val="#ppt_x"/>
                                          </p:val>
                                        </p:tav>
                                      </p:tavLst>
                                    </p:anim>
                                    <p:anim calcmode="lin" valueType="num">
                                      <p:cBhvr>
                                        <p:cTn id="52" dur="1000" fill="hold"/>
                                        <p:tgtEl>
                                          <p:spTgt spid="1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3"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944562"/>
          </a:xfrm>
        </p:spPr>
        <p:txBody>
          <a:bodyPr>
            <a:normAutofit fontScale="90000"/>
          </a:bodyPr>
          <a:lstStyle/>
          <a:p>
            <a:pPr algn="l" eaLnBrk="1" fontAlgn="auto" hangingPunct="1">
              <a:spcAft>
                <a:spcPts val="0"/>
              </a:spcAft>
              <a:defRPr/>
            </a:pPr>
            <a:r>
              <a:rPr lang="en-US" i="1" smtClean="0">
                <a:latin typeface="Arial" pitchFamily="34" charset="0"/>
                <a:cs typeface="Arial" pitchFamily="34" charset="0"/>
              </a:rPr>
              <a:t>Chisel plough</a:t>
            </a:r>
            <a:r>
              <a:rPr lang="en-US" smtClean="0"/>
              <a:t/>
            </a:r>
            <a:br>
              <a:rPr lang="en-US" smtClean="0"/>
            </a:br>
            <a:endParaRPr lang="en-US"/>
          </a:p>
        </p:txBody>
      </p:sp>
      <p:sp>
        <p:nvSpPr>
          <p:cNvPr id="5" name="Content Placeholder 4"/>
          <p:cNvSpPr>
            <a:spLocks noGrp="1"/>
          </p:cNvSpPr>
          <p:nvPr>
            <p:ph sz="half" idx="1"/>
          </p:nvPr>
        </p:nvSpPr>
        <p:spPr>
          <a:xfrm>
            <a:off x="0" y="762000"/>
            <a:ext cx="4648200" cy="5364163"/>
          </a:xfrm>
        </p:spPr>
        <p:txBody>
          <a:bodyPr/>
          <a:lstStyle/>
          <a:p>
            <a:pPr eaLnBrk="1" hangingPunct="1">
              <a:buSzPct val="121000"/>
              <a:buFont typeface="Wingdings" pitchFamily="2" charset="2"/>
              <a:buChar char="§"/>
            </a:pPr>
            <a:r>
              <a:rPr lang="en-US" sz="2400" b="1" smtClean="0">
                <a:latin typeface="Arial" pitchFamily="34" charset="0"/>
                <a:cs typeface="Arial" pitchFamily="34" charset="0"/>
              </a:rPr>
              <a:t>It is mainly used for breaking hard pans and for deep ploughing (60-70 cm) with fewer disturbances to the top layers. </a:t>
            </a:r>
          </a:p>
          <a:p>
            <a:pPr eaLnBrk="1" hangingPunct="1">
              <a:buSzPct val="121000"/>
              <a:buFont typeface="Wingdings" pitchFamily="2" charset="2"/>
              <a:buChar char="§"/>
            </a:pPr>
            <a:r>
              <a:rPr lang="en-US" sz="2400" b="1" smtClean="0">
                <a:latin typeface="Arial" pitchFamily="34" charset="0"/>
                <a:cs typeface="Arial" pitchFamily="34" charset="0"/>
              </a:rPr>
              <a:t>Its body is thin with replaceable cutting edge, have minimum disturbance to the top layers. </a:t>
            </a:r>
          </a:p>
          <a:p>
            <a:pPr eaLnBrk="1" hangingPunct="1">
              <a:buSzPct val="121000"/>
              <a:buFont typeface="Wingdings" pitchFamily="2" charset="2"/>
              <a:buChar char="§"/>
            </a:pPr>
            <a:r>
              <a:rPr lang="en-US" sz="2400" b="1" smtClean="0">
                <a:latin typeface="Arial" pitchFamily="34" charset="0"/>
                <a:cs typeface="Arial" pitchFamily="34" charset="0"/>
              </a:rPr>
              <a:t>It contains a replaceable share to shatter at the lower layers. </a:t>
            </a:r>
          </a:p>
          <a:p>
            <a:pPr eaLnBrk="1" hangingPunct="1"/>
            <a:endParaRPr lang="en-US" sz="2400" smtClean="0"/>
          </a:p>
        </p:txBody>
      </p:sp>
      <p:pic>
        <p:nvPicPr>
          <p:cNvPr id="27652"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0" y="6324600"/>
            <a:ext cx="5715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24600"/>
            <a:ext cx="5746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29718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9" name="Rectangle 8"/>
          <p:cNvSpPr>
            <a:spLocks noChangeArrowheads="1"/>
          </p:cNvSpPr>
          <p:nvPr/>
        </p:nvSpPr>
        <p:spPr bwMode="auto">
          <a:xfrm>
            <a:off x="4267200" y="6488113"/>
            <a:ext cx="1066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atin typeface="Cambria" pitchFamily="18" charset="0"/>
                <a:hlinkClick r:id="rId5" action="ppaction://hlinksldjump"/>
              </a:rPr>
              <a:t>Previous</a:t>
            </a:r>
            <a:endParaRPr lang="en-US">
              <a:latin typeface="Cambria" pitchFamily="18" charset="0"/>
            </a:endParaRPr>
          </a:p>
        </p:txBody>
      </p:sp>
      <p:sp>
        <p:nvSpPr>
          <p:cNvPr id="10" name="Rectangle 9"/>
          <p:cNvSpPr>
            <a:spLocks noChangeArrowheads="1"/>
          </p:cNvSpPr>
          <p:nvPr/>
        </p:nvSpPr>
        <p:spPr bwMode="auto">
          <a:xfrm>
            <a:off x="60198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par>
                          <p:cTn id="11" fill="hold" nodeType="afterGroup">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8"/>
                                        </p:tgtEl>
                                        <p:attrNameLst>
                                          <p:attrName>style.visibility</p:attrName>
                                        </p:attrNameLst>
                                      </p:cBhvr>
                                      <p:to>
                                        <p:strVal val="visible"/>
                                      </p:to>
                                    </p:set>
                                  </p:childTnLst>
                                </p:cTn>
                              </p:par>
                            </p:childTnLst>
                          </p:cTn>
                        </p:par>
                        <p:par>
                          <p:cTn id="14" fill="hold" nodeType="afterGroup">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9"/>
                                        </p:tgtEl>
                                        <p:attrNameLst>
                                          <p:attrName>style.visibility</p:attrName>
                                        </p:attrNameLst>
                                      </p:cBhvr>
                                      <p:to>
                                        <p:strVal val="visible"/>
                                      </p:to>
                                    </p:set>
                                  </p:childTnLst>
                                </p:cTn>
                              </p:par>
                            </p:childTnLst>
                          </p:cTn>
                        </p:par>
                        <p:par>
                          <p:cTn id="17" fill="hold" nodeType="afterGroup">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8" grpId="0" autoUpdateAnimBg="0"/>
      <p:bldP spid="9" grpId="0" autoUpdateAnimBg="0"/>
      <p:bldP spid="1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fontScale="90000"/>
          </a:bodyPr>
          <a:lstStyle/>
          <a:p>
            <a:pPr algn="l" eaLnBrk="1" fontAlgn="auto" hangingPunct="1">
              <a:spcAft>
                <a:spcPts val="0"/>
              </a:spcAft>
              <a:defRPr/>
            </a:pPr>
            <a:r>
              <a:rPr lang="en-US" i="1" smtClean="0">
                <a:latin typeface="Arial" pitchFamily="34" charset="0"/>
                <a:cs typeface="Arial" pitchFamily="34" charset="0"/>
              </a:rPr>
              <a:t>RIDGE PLOUGH</a:t>
            </a:r>
            <a:r>
              <a:rPr lang="en-US" smtClean="0"/>
              <a:t/>
            </a:r>
            <a:br>
              <a:rPr lang="en-US" smtClean="0"/>
            </a:br>
            <a:r>
              <a:rPr lang="en-US" smtClean="0"/>
              <a:t> </a:t>
            </a:r>
            <a:endParaRPr lang="en-US"/>
          </a:p>
        </p:txBody>
      </p:sp>
      <p:sp>
        <p:nvSpPr>
          <p:cNvPr id="3" name="Content Placeholder 2"/>
          <p:cNvSpPr>
            <a:spLocks noGrp="1"/>
          </p:cNvSpPr>
          <p:nvPr>
            <p:ph sz="half" idx="1"/>
          </p:nvPr>
        </p:nvSpPr>
        <p:spPr>
          <a:xfrm>
            <a:off x="0" y="914400"/>
            <a:ext cx="4953000" cy="5334000"/>
          </a:xfrm>
        </p:spPr>
        <p:txBody>
          <a:bodyPr rtlCol="0">
            <a:normAutofit fontScale="92500" lnSpcReduction="20000"/>
          </a:bodyPr>
          <a:lstStyle/>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This plough has two mould boards, one for turning the soil to the right and another to the left.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The share is common for both the mould boards i.e. double winged.</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 These mould boards are mounted on a common body. </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The ridge plough is used to split the field into ridges and furrows and for </a:t>
            </a:r>
            <a:r>
              <a:rPr lang="en-US" sz="2400" b="1" dirty="0" err="1" smtClean="0">
                <a:latin typeface="Arial" pitchFamily="34" charset="0"/>
                <a:cs typeface="Arial" pitchFamily="34" charset="0"/>
              </a:rPr>
              <a:t>earthing</a:t>
            </a:r>
            <a:r>
              <a:rPr lang="en-US" sz="2400" b="1" dirty="0" smtClean="0">
                <a:latin typeface="Arial" pitchFamily="34" charset="0"/>
                <a:cs typeface="Arial" pitchFamily="34" charset="0"/>
              </a:rPr>
              <a:t> up of crops like sugarcane, cotton etc.</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 Ridge ploughs are used to make broad-bed and furrows by attaching two-ridge ploughs on a frame at 150 cm spacing between them. </a:t>
            </a:r>
            <a:endParaRPr lang="en-US" sz="2400" b="1" dirty="0">
              <a:latin typeface="Arial" pitchFamily="34" charset="0"/>
              <a:cs typeface="Arial" pitchFamily="34" charset="0"/>
            </a:endParaRPr>
          </a:p>
        </p:txBody>
      </p:sp>
      <p:pic>
        <p:nvPicPr>
          <p:cNvPr id="1026" name="Picture 2" descr="C:\Documents and Settings\DODL\Desktop\clip_image002.jpg"/>
          <p:cNvPicPr>
            <a:picLocks noGrp="1" noChangeAspect="1" noChangeArrowheads="1"/>
          </p:cNvPicPr>
          <p:nvPr>
            <p:ph sz="half" idx="2"/>
          </p:nvPr>
        </p:nvPicPr>
        <p:blipFill>
          <a:blip r:embed="rId2" cstate="print"/>
          <a:srcRect/>
          <a:stretch>
            <a:fillRect/>
          </a:stretch>
        </p:blipFill>
        <p:spPr>
          <a:xfrm>
            <a:off x="5029200" y="0"/>
            <a:ext cx="4114800" cy="4482306"/>
          </a:xfrm>
          <a:prstGeom prst="flowChartAlternateProcess">
            <a:avLst/>
          </a:prstGeom>
          <a:solidFill>
            <a:srgbClr val="FFFFFF">
              <a:shade val="85000"/>
            </a:srgbClr>
          </a:solidFill>
          <a:effectLst>
            <a:reflection blurRad="12700" stA="38000" endPos="28000" dist="5000" dir="5400000" sy="-100000" algn="bl" rotWithShape="0"/>
          </a:effectLst>
        </p:spPr>
      </p:pic>
      <p:sp>
        <p:nvSpPr>
          <p:cNvPr id="6" name="Rectangle 5"/>
          <p:cNvSpPr>
            <a:spLocks noChangeArrowheads="1"/>
          </p:cNvSpPr>
          <p:nvPr/>
        </p:nvSpPr>
        <p:spPr bwMode="auto">
          <a:xfrm>
            <a:off x="5029200" y="4648200"/>
            <a:ext cx="4114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cs typeface="Arial" pitchFamily="34" charset="0"/>
              </a:rPr>
              <a:t>Animal drawn Ridge plough</a:t>
            </a:r>
          </a:p>
          <a:p>
            <a:r>
              <a:rPr lang="en-US" b="1">
                <a:cs typeface="Arial" pitchFamily="34" charset="0"/>
              </a:rPr>
              <a:t>(Source: http://agritech.tnau.ac.in/agriculture/millets_maize.html)</a:t>
            </a:r>
          </a:p>
        </p:txBody>
      </p:sp>
      <p:pic>
        <p:nvPicPr>
          <p:cNvPr id="28678" name="Picture 2" descr="C:\Documents and Settings\DODL\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18238"/>
            <a:ext cx="6858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221413"/>
            <a:ext cx="68580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a:spLocks noChangeArrowheads="1"/>
          </p:cNvSpPr>
          <p:nvPr/>
        </p:nvSpPr>
        <p:spPr bwMode="auto">
          <a:xfrm>
            <a:off x="22860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Next</a:t>
            </a:r>
            <a:endParaRPr lang="en-US">
              <a:latin typeface="Cambria" pitchFamily="18" charset="0"/>
            </a:endParaRPr>
          </a:p>
        </p:txBody>
      </p:sp>
      <p:sp>
        <p:nvSpPr>
          <p:cNvPr id="10" name="Rectangle 9"/>
          <p:cNvSpPr>
            <a:spLocks noChangeArrowheads="1"/>
          </p:cNvSpPr>
          <p:nvPr/>
        </p:nvSpPr>
        <p:spPr bwMode="auto">
          <a:xfrm>
            <a:off x="35814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Previous</a:t>
            </a:r>
            <a:endParaRPr lang="en-US">
              <a:latin typeface="Cambria" pitchFamily="18" charset="0"/>
            </a:endParaRPr>
          </a:p>
        </p:txBody>
      </p:sp>
      <p:sp>
        <p:nvSpPr>
          <p:cNvPr id="11" name="Rectangle 10"/>
          <p:cNvSpPr>
            <a:spLocks noChangeArrowheads="1"/>
          </p:cNvSpPr>
          <p:nvPr/>
        </p:nvSpPr>
        <p:spPr bwMode="auto">
          <a:xfrm>
            <a:off x="56388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7"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wipe(up)">
                                      <p:cBhvr>
                                        <p:cTn id="11" dur="500"/>
                                        <p:tgtEl>
                                          <p:spTgt spid="1026"/>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2000"/>
                                        <p:tgtEl>
                                          <p:spTgt spid="6">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fade">
                                      <p:cBhvr>
                                        <p:cTn id="18" dur="2000"/>
                                        <p:tgtEl>
                                          <p:spTgt spid="6">
                                            <p:txEl>
                                              <p:pRg st="1" end="1"/>
                                            </p:txEl>
                                          </p:spTgt>
                                        </p:tgtEl>
                                      </p:cBhvr>
                                    </p:animEffect>
                                  </p:childTnLst>
                                </p:cTn>
                              </p:par>
                            </p:childTnLst>
                          </p:cTn>
                        </p:par>
                        <p:par>
                          <p:cTn id="19" fill="hold" nodeType="afterGroup">
                            <p:stCondLst>
                              <p:cond delay="3000"/>
                            </p:stCondLst>
                            <p:childTnLst>
                              <p:par>
                                <p:cTn id="20" presetID="10" presetClass="entr" presetSubtype="0" fill="hold" nodeType="after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2000"/>
                                        <p:tgtEl>
                                          <p:spTgt spid="3">
                                            <p:txEl>
                                              <p:pRg st="0" end="0"/>
                                            </p:txEl>
                                          </p:spTgt>
                                        </p:tgtEl>
                                      </p:cBhvr>
                                    </p:animEffect>
                                  </p:childTnLst>
                                </p:cTn>
                              </p:par>
                            </p:childTnLst>
                          </p:cTn>
                        </p:par>
                        <p:par>
                          <p:cTn id="23" fill="hold" nodeType="afterGroup">
                            <p:stCondLst>
                              <p:cond delay="5000"/>
                            </p:stCondLst>
                            <p:childTnLst>
                              <p:par>
                                <p:cTn id="24" presetID="10" presetClass="entr" presetSubtype="0" fill="hold" nodeType="after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2000"/>
                                        <p:tgtEl>
                                          <p:spTgt spid="3">
                                            <p:txEl>
                                              <p:pRg st="1" end="1"/>
                                            </p:txEl>
                                          </p:spTgt>
                                        </p:tgtEl>
                                      </p:cBhvr>
                                    </p:animEffect>
                                  </p:childTnLst>
                                </p:cTn>
                              </p:par>
                            </p:childTnLst>
                          </p:cTn>
                        </p:par>
                        <p:par>
                          <p:cTn id="27" fill="hold" nodeType="afterGroup">
                            <p:stCondLst>
                              <p:cond delay="7000"/>
                            </p:stCondLst>
                            <p:childTnLst>
                              <p:par>
                                <p:cTn id="28" presetID="10" presetClass="entr" presetSubtype="0" fill="hold" nodeType="after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2000"/>
                                        <p:tgtEl>
                                          <p:spTgt spid="3">
                                            <p:txEl>
                                              <p:pRg st="2" end="2"/>
                                            </p:txEl>
                                          </p:spTgt>
                                        </p:tgtEl>
                                      </p:cBhvr>
                                    </p:animEffect>
                                  </p:childTnLst>
                                </p:cTn>
                              </p:par>
                            </p:childTnLst>
                          </p:cTn>
                        </p:par>
                        <p:par>
                          <p:cTn id="31" fill="hold" nodeType="afterGroup">
                            <p:stCondLst>
                              <p:cond delay="9000"/>
                            </p:stCondLst>
                            <p:childTnLst>
                              <p:par>
                                <p:cTn id="32" presetID="10" presetClass="entr" presetSubtype="0" fill="hold"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2000"/>
                                        <p:tgtEl>
                                          <p:spTgt spid="3">
                                            <p:txEl>
                                              <p:pRg st="3" end="3"/>
                                            </p:txEl>
                                          </p:spTgt>
                                        </p:tgtEl>
                                      </p:cBhvr>
                                    </p:animEffect>
                                  </p:childTnLst>
                                </p:cTn>
                              </p:par>
                            </p:childTnLst>
                          </p:cTn>
                        </p:par>
                        <p:par>
                          <p:cTn id="35" fill="hold" nodeType="afterGroup">
                            <p:stCondLst>
                              <p:cond delay="11000"/>
                            </p:stCondLst>
                            <p:childTnLst>
                              <p:par>
                                <p:cTn id="36" presetID="10" presetClass="entr" presetSubtype="0" fill="hold" nodeType="after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2000"/>
                                        <p:tgtEl>
                                          <p:spTgt spid="3">
                                            <p:txEl>
                                              <p:pRg st="4" end="4"/>
                                            </p:txEl>
                                          </p:spTgt>
                                        </p:tgtEl>
                                      </p:cBhvr>
                                    </p:animEffect>
                                  </p:childTnLst>
                                </p:cTn>
                              </p:par>
                            </p:childTnLst>
                          </p:cTn>
                        </p:par>
                        <p:par>
                          <p:cTn id="39" fill="hold" nodeType="afterGroup">
                            <p:stCondLst>
                              <p:cond delay="13000"/>
                            </p:stCondLst>
                            <p:childTnLst>
                              <p:par>
                                <p:cTn id="40" presetID="29" presetClass="entr" presetSubtype="0" fill="hold" nodeType="after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 calcmode="lin" valueType="num">
                                      <p:cBhvr>
                                        <p:cTn id="42"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43"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9">
                                            <p:txEl>
                                              <p:pRg st="0" end="0"/>
                                            </p:txEl>
                                          </p:spTgt>
                                        </p:tgtEl>
                                      </p:cBhvr>
                                    </p:animEffect>
                                  </p:childTnLst>
                                </p:cTn>
                              </p:par>
                            </p:childTnLst>
                          </p:cTn>
                        </p:par>
                        <p:par>
                          <p:cTn id="45" fill="hold" nodeType="afterGroup">
                            <p:stCondLst>
                              <p:cond delay="14000"/>
                            </p:stCondLst>
                            <p:childTnLst>
                              <p:par>
                                <p:cTn id="46" presetID="29" presetClass="entr" presetSubtype="0" fill="hold" nodeType="afterEffect">
                                  <p:stCondLst>
                                    <p:cond delay="0"/>
                                  </p:stCondLst>
                                  <p:childTnLst>
                                    <p:set>
                                      <p:cBhvr>
                                        <p:cTn id="47" dur="1" fill="hold">
                                          <p:stCondLst>
                                            <p:cond delay="0"/>
                                          </p:stCondLst>
                                        </p:cTn>
                                        <p:tgtEl>
                                          <p:spTgt spid="10">
                                            <p:txEl>
                                              <p:pRg st="0" end="0"/>
                                            </p:txEl>
                                          </p:spTgt>
                                        </p:tgtEl>
                                        <p:attrNameLst>
                                          <p:attrName>style.visibility</p:attrName>
                                        </p:attrNameLst>
                                      </p:cBhvr>
                                      <p:to>
                                        <p:strVal val="visible"/>
                                      </p:to>
                                    </p:set>
                                    <p:anim calcmode="lin" valueType="num">
                                      <p:cBhvr>
                                        <p:cTn id="48" dur="1000" fill="hold"/>
                                        <p:tgtEl>
                                          <p:spTgt spid="10">
                                            <p:txEl>
                                              <p:pRg st="0" end="0"/>
                                            </p:txEl>
                                          </p:spTgt>
                                        </p:tgtEl>
                                        <p:attrNameLst>
                                          <p:attrName>ppt_x</p:attrName>
                                        </p:attrNameLst>
                                      </p:cBhvr>
                                      <p:tavLst>
                                        <p:tav tm="0">
                                          <p:val>
                                            <p:strVal val="#ppt_x-.2"/>
                                          </p:val>
                                        </p:tav>
                                        <p:tav tm="100000">
                                          <p:val>
                                            <p:strVal val="#ppt_x"/>
                                          </p:val>
                                        </p:tav>
                                      </p:tavLst>
                                    </p:anim>
                                    <p:anim calcmode="lin" valueType="num">
                                      <p:cBhvr>
                                        <p:cTn id="49" dur="1000" fill="hold"/>
                                        <p:tgtEl>
                                          <p:spTgt spid="1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0" dur="1000"/>
                                        <p:tgtEl>
                                          <p:spTgt spid="10">
                                            <p:txEl>
                                              <p:pRg st="0" end="0"/>
                                            </p:txEl>
                                          </p:spTgt>
                                        </p:tgtEl>
                                      </p:cBhvr>
                                    </p:animEffect>
                                  </p:childTnLst>
                                </p:cTn>
                              </p:par>
                            </p:childTnLst>
                          </p:cTn>
                        </p:par>
                        <p:par>
                          <p:cTn id="51" fill="hold" nodeType="afterGroup">
                            <p:stCondLst>
                              <p:cond delay="15000"/>
                            </p:stCondLst>
                            <p:childTnLst>
                              <p:par>
                                <p:cTn id="52" presetID="29" presetClass="entr" presetSubtype="0" fill="hold" nodeType="afterEffect">
                                  <p:stCondLst>
                                    <p:cond delay="0"/>
                                  </p:stCondLst>
                                  <p:childTnLst>
                                    <p:set>
                                      <p:cBhvr>
                                        <p:cTn id="53" dur="1" fill="hold">
                                          <p:stCondLst>
                                            <p:cond delay="0"/>
                                          </p:stCondLst>
                                        </p:cTn>
                                        <p:tgtEl>
                                          <p:spTgt spid="11">
                                            <p:txEl>
                                              <p:pRg st="0" end="0"/>
                                            </p:txEl>
                                          </p:spTgt>
                                        </p:tgtEl>
                                        <p:attrNameLst>
                                          <p:attrName>style.visibility</p:attrName>
                                        </p:attrNameLst>
                                      </p:cBhvr>
                                      <p:to>
                                        <p:strVal val="visible"/>
                                      </p:to>
                                    </p:set>
                                    <p:anim calcmode="lin" valueType="num">
                                      <p:cBhvr>
                                        <p:cTn id="54"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55"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6"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0"/>
            <a:ext cx="3657600" cy="1066800"/>
          </a:xfrm>
        </p:spPr>
        <p:txBody>
          <a:bodyPr/>
          <a:lstStyle/>
          <a:p>
            <a:pPr eaLnBrk="1" fontAlgn="auto" hangingPunct="1">
              <a:spcAft>
                <a:spcPts val="0"/>
              </a:spcAft>
              <a:defRPr/>
            </a:pPr>
            <a:r>
              <a:rPr lang="en-US" sz="4000" smtClean="0">
                <a:latin typeface="Arial" pitchFamily="34" charset="0"/>
                <a:cs typeface="Arial" pitchFamily="34" charset="0"/>
              </a:rPr>
              <a:t>Abstract</a:t>
            </a:r>
            <a:endParaRPr lang="en-US" sz="4000">
              <a:latin typeface="Arial" pitchFamily="34" charset="0"/>
              <a:cs typeface="Arial" pitchFamily="34" charset="0"/>
            </a:endParaRPr>
          </a:p>
        </p:txBody>
      </p:sp>
      <p:sp>
        <p:nvSpPr>
          <p:cNvPr id="4" name="Content Placeholder 3"/>
          <p:cNvSpPr>
            <a:spLocks noGrp="1"/>
          </p:cNvSpPr>
          <p:nvPr>
            <p:ph idx="1"/>
          </p:nvPr>
        </p:nvSpPr>
        <p:spPr>
          <a:xfrm>
            <a:off x="0" y="1143000"/>
            <a:ext cx="9144000" cy="5334000"/>
          </a:xfrm>
        </p:spPr>
        <p:txBody>
          <a:bodyPr rtlCol="0">
            <a:normAutofit fontScale="62500" lnSpcReduction="20000"/>
          </a:bodyPr>
          <a:lstStyle/>
          <a:p>
            <a:pPr eaLnBrk="1" fontAlgn="auto" hangingPunct="1">
              <a:spcAft>
                <a:spcPts val="0"/>
              </a:spcAft>
              <a:buClr>
                <a:schemeClr val="tx1"/>
              </a:buClr>
              <a:buSzPct val="121000"/>
              <a:buFont typeface="Wingdings" pitchFamily="2" charset="2"/>
              <a:buChar char="§"/>
              <a:defRPr/>
            </a:pPr>
            <a:r>
              <a:rPr lang="en-US" b="1" dirty="0" smtClean="0">
                <a:latin typeface="Arial" pitchFamily="34" charset="0"/>
                <a:cs typeface="Arial" pitchFamily="34" charset="0"/>
              </a:rPr>
              <a:t>Tillage is the first and the most important operation in crop production. </a:t>
            </a:r>
          </a:p>
          <a:p>
            <a:pPr eaLnBrk="1" fontAlgn="auto" hangingPunct="1">
              <a:spcAft>
                <a:spcPts val="0"/>
              </a:spcAft>
              <a:buClr>
                <a:schemeClr val="tx1"/>
              </a:buClr>
              <a:buSzPct val="121000"/>
              <a:buFont typeface="Wingdings" pitchFamily="2" charset="2"/>
              <a:buChar char="§"/>
              <a:defRPr/>
            </a:pPr>
            <a:r>
              <a:rPr lang="en-US" b="1" dirty="0" smtClean="0">
                <a:latin typeface="Arial" pitchFamily="34" charset="0"/>
                <a:cs typeface="Arial" pitchFamily="34" charset="0"/>
              </a:rPr>
              <a:t>Tillage operations are generally carried out before sowing or planting.</a:t>
            </a:r>
          </a:p>
          <a:p>
            <a:pPr eaLnBrk="1" fontAlgn="auto" hangingPunct="1">
              <a:spcAft>
                <a:spcPts val="0"/>
              </a:spcAft>
              <a:buClr>
                <a:schemeClr val="tx1"/>
              </a:buClr>
              <a:buSzPct val="121000"/>
              <a:buFont typeface="Wingdings" pitchFamily="2" charset="2"/>
              <a:buChar char="§"/>
              <a:defRPr/>
            </a:pPr>
            <a:r>
              <a:rPr lang="en-US" b="1" dirty="0" smtClean="0">
                <a:latin typeface="Arial" pitchFamily="34" charset="0"/>
                <a:cs typeface="Arial" pitchFamily="34" charset="0"/>
              </a:rPr>
              <a:t> Primary tillage is otherwise called as ploughing which is opening of compact soil with tools and implements. </a:t>
            </a:r>
          </a:p>
          <a:p>
            <a:pPr eaLnBrk="1" fontAlgn="auto" hangingPunct="1">
              <a:spcAft>
                <a:spcPts val="0"/>
              </a:spcAft>
              <a:buClr>
                <a:schemeClr val="tx1"/>
              </a:buClr>
              <a:buSzPct val="121000"/>
              <a:buFont typeface="Wingdings" pitchFamily="2" charset="2"/>
              <a:buChar char="§"/>
              <a:defRPr/>
            </a:pPr>
            <a:r>
              <a:rPr lang="en-US" b="1" dirty="0" smtClean="0">
                <a:latin typeface="Arial" pitchFamily="34" charset="0"/>
                <a:cs typeface="Arial" pitchFamily="34" charset="0"/>
              </a:rPr>
              <a:t>According to the need, different ploughs such as mould board, disc and country ploughs are chosen. Major primary tillage implements used are wooden ploughs (country plough), soil inversion ploughs (mould board, disc and turn-wrest) and special ploughs (Sub-soil plough, chisel plough, ridge plough, rotary plough or rotary hoes and basic lister). </a:t>
            </a:r>
          </a:p>
          <a:p>
            <a:pPr eaLnBrk="1" fontAlgn="auto" hangingPunct="1">
              <a:spcAft>
                <a:spcPts val="0"/>
              </a:spcAft>
              <a:buClr>
                <a:schemeClr val="tx1"/>
              </a:buClr>
              <a:buSzPct val="121000"/>
              <a:buFont typeface="Wingdings" pitchFamily="2" charset="2"/>
              <a:buChar char="§"/>
              <a:defRPr/>
            </a:pPr>
            <a:r>
              <a:rPr lang="en-US" b="1" dirty="0" smtClean="0">
                <a:latin typeface="Arial" pitchFamily="34" charset="0"/>
                <a:cs typeface="Arial" pitchFamily="34" charset="0"/>
              </a:rPr>
              <a:t>Finer operations are performed on the soil after primary tillage is known as secondary tillage. </a:t>
            </a:r>
          </a:p>
          <a:p>
            <a:pPr eaLnBrk="1" fontAlgn="auto" hangingPunct="1">
              <a:spcAft>
                <a:spcPts val="0"/>
              </a:spcAft>
              <a:buClr>
                <a:schemeClr val="tx1"/>
              </a:buClr>
              <a:buSzPct val="121000"/>
              <a:buFont typeface="Wingdings" pitchFamily="2" charset="2"/>
              <a:buChar char="§"/>
              <a:defRPr/>
            </a:pPr>
            <a:r>
              <a:rPr lang="en-US" b="1" dirty="0" smtClean="0">
                <a:latin typeface="Arial" pitchFamily="34" charset="0"/>
                <a:cs typeface="Arial" pitchFamily="34" charset="0"/>
              </a:rPr>
              <a:t>Disc harrows, cultivators, blade harrows etc., are used for this purpose. </a:t>
            </a:r>
          </a:p>
          <a:p>
            <a:pPr eaLnBrk="1" fontAlgn="auto" hangingPunct="1">
              <a:spcAft>
                <a:spcPts val="0"/>
              </a:spcAft>
              <a:buClr>
                <a:schemeClr val="tx1"/>
              </a:buClr>
              <a:buSzPct val="121000"/>
              <a:buFont typeface="Wingdings" pitchFamily="2" charset="2"/>
              <a:buChar char="§"/>
              <a:defRPr/>
            </a:pPr>
            <a:r>
              <a:rPr lang="en-US" b="1" dirty="0" smtClean="0">
                <a:latin typeface="Arial" pitchFamily="34" charset="0"/>
                <a:cs typeface="Arial" pitchFamily="34" charset="0"/>
              </a:rPr>
              <a:t>Different types of implements like cultivators, harrows, plank and rollers are used for secondary tillage. </a:t>
            </a:r>
          </a:p>
          <a:p>
            <a:pPr eaLnBrk="1" fontAlgn="auto" hangingPunct="1">
              <a:spcAft>
                <a:spcPts val="0"/>
              </a:spcAft>
              <a:buClr>
                <a:schemeClr val="tx1"/>
              </a:buClr>
              <a:buSzPct val="121000"/>
              <a:buFont typeface="Wingdings" pitchFamily="2" charset="2"/>
              <a:buChar char="§"/>
              <a:defRPr/>
            </a:pPr>
            <a:r>
              <a:rPr lang="en-US" b="1" dirty="0" smtClean="0">
                <a:latin typeface="Arial" pitchFamily="34" charset="0"/>
                <a:cs typeface="Arial" pitchFamily="34" charset="0"/>
              </a:rPr>
              <a:t>After the field preparation (through primary and secondary </a:t>
            </a:r>
            <a:r>
              <a:rPr lang="en-US" b="1" dirty="0" err="1" smtClean="0">
                <a:latin typeface="Arial" pitchFamily="34" charset="0"/>
                <a:cs typeface="Arial" pitchFamily="34" charset="0"/>
              </a:rPr>
              <a:t>tillages</a:t>
            </a:r>
            <a:r>
              <a:rPr lang="en-US" b="1" dirty="0" smtClean="0">
                <a:latin typeface="Arial" pitchFamily="34" charset="0"/>
                <a:cs typeface="Arial" pitchFamily="34" charset="0"/>
              </a:rPr>
              <a:t>), the field modifications are to be made to ease irrigation and sowing or planting. These operations are crop specific. </a:t>
            </a:r>
          </a:p>
          <a:p>
            <a:pPr eaLnBrk="1" fontAlgn="auto" hangingPunct="1">
              <a:spcAft>
                <a:spcPts val="0"/>
              </a:spcAft>
              <a:buFont typeface="Wingdings 2"/>
              <a:buNone/>
              <a:defRPr/>
            </a:pPr>
            <a:endParaRPr lang="en-US" b="1" dirty="0">
              <a:latin typeface="Arial" pitchFamily="34" charset="0"/>
              <a:cs typeface="Arial" pitchFamily="34" charset="0"/>
            </a:endParaRPr>
          </a:p>
        </p:txBody>
      </p:sp>
      <p:pic>
        <p:nvPicPr>
          <p:cNvPr id="11268"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6289675"/>
            <a:ext cx="60960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05563"/>
            <a:ext cx="609600"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32766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8" name="Rectangle 7"/>
          <p:cNvSpPr>
            <a:spLocks noChangeArrowheads="1"/>
          </p:cNvSpPr>
          <p:nvPr/>
        </p:nvSpPr>
        <p:spPr bwMode="auto">
          <a:xfrm>
            <a:off x="45720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rPr>
              <a:t>Previous</a:t>
            </a:r>
          </a:p>
        </p:txBody>
      </p:sp>
      <p:sp>
        <p:nvSpPr>
          <p:cNvPr id="9" name="Rectangle 8"/>
          <p:cNvSpPr>
            <a:spLocks noChangeArrowheads="1"/>
          </p:cNvSpPr>
          <p:nvPr/>
        </p:nvSpPr>
        <p:spPr bwMode="auto">
          <a:xfrm>
            <a:off x="60960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2000"/>
                                        <p:tgtEl>
                                          <p:spTgt spid="4">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2000"/>
                                        <p:tgtEl>
                                          <p:spTgt spid="4">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2000"/>
                                        <p:tgtEl>
                                          <p:spTgt spid="4">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fade">
                                      <p:cBhvr>
                                        <p:cTn id="23" dur="2000"/>
                                        <p:tgtEl>
                                          <p:spTgt spid="4">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2000"/>
                                        <p:tgtEl>
                                          <p:spTgt spid="4">
                                            <p:txEl>
                                              <p:pRg st="4" end="4"/>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fade">
                                      <p:cBhvr>
                                        <p:cTn id="31" dur="2000"/>
                                        <p:tgtEl>
                                          <p:spTgt spid="4">
                                            <p:txEl>
                                              <p:pRg st="5" end="5"/>
                                            </p:txEl>
                                          </p:spTgt>
                                        </p:tgtEl>
                                      </p:cBhvr>
                                    </p:animEffect>
                                  </p:childTnLst>
                                </p:cTn>
                              </p:par>
                            </p:childTnLst>
                          </p:cTn>
                        </p:par>
                        <p:par>
                          <p:cTn id="32" fill="hold" nodeType="afterGroup">
                            <p:stCondLst>
                              <p:cond delay="12500"/>
                            </p:stCondLst>
                            <p:childTnLst>
                              <p:par>
                                <p:cTn id="33" presetID="10" presetClass="entr" presetSubtype="0" fill="hold" nodeType="after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fade">
                                      <p:cBhvr>
                                        <p:cTn id="35" dur="2000"/>
                                        <p:tgtEl>
                                          <p:spTgt spid="4">
                                            <p:txEl>
                                              <p:pRg st="6" end="6"/>
                                            </p:txEl>
                                          </p:spTgt>
                                        </p:tgtEl>
                                      </p:cBhvr>
                                    </p:animEffect>
                                  </p:childTnLst>
                                </p:cTn>
                              </p:par>
                            </p:childTnLst>
                          </p:cTn>
                        </p:par>
                        <p:par>
                          <p:cTn id="36" fill="hold" nodeType="afterGroup">
                            <p:stCondLst>
                              <p:cond delay="14500"/>
                            </p:stCondLst>
                            <p:childTnLst>
                              <p:par>
                                <p:cTn id="37" presetID="10" presetClass="entr" presetSubtype="0" fill="hold" nodeType="after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animEffect transition="in" filter="fade">
                                      <p:cBhvr>
                                        <p:cTn id="39" dur="2000"/>
                                        <p:tgtEl>
                                          <p:spTgt spid="4">
                                            <p:txEl>
                                              <p:pRg st="7" end="7"/>
                                            </p:txEl>
                                          </p:spTgt>
                                        </p:tgtEl>
                                      </p:cBhvr>
                                    </p:animEffect>
                                  </p:childTnLst>
                                </p:cTn>
                              </p:par>
                            </p:childTnLst>
                          </p:cTn>
                        </p:par>
                        <p:par>
                          <p:cTn id="40" fill="hold" nodeType="afterGroup">
                            <p:stCondLst>
                              <p:cond delay="16500"/>
                            </p:stCondLst>
                            <p:childTnLst>
                              <p:par>
                                <p:cTn id="41" presetID="29" presetClass="entr" presetSubtype="0" fill="hold" nodeType="afterEffect">
                                  <p:stCondLst>
                                    <p:cond delay="0"/>
                                  </p:stCondLst>
                                  <p:childTnLst>
                                    <p:set>
                                      <p:cBhvr>
                                        <p:cTn id="42" dur="1" fill="hold">
                                          <p:stCondLst>
                                            <p:cond delay="0"/>
                                          </p:stCondLst>
                                        </p:cTn>
                                        <p:tgtEl>
                                          <p:spTgt spid="7">
                                            <p:txEl>
                                              <p:pRg st="0" end="0"/>
                                            </p:txEl>
                                          </p:spTgt>
                                        </p:tgtEl>
                                        <p:attrNameLst>
                                          <p:attrName>style.visibility</p:attrName>
                                        </p:attrNameLst>
                                      </p:cBhvr>
                                      <p:to>
                                        <p:strVal val="visible"/>
                                      </p:to>
                                    </p:set>
                                    <p:anim calcmode="lin" valueType="num">
                                      <p:cBhvr>
                                        <p:cTn id="43"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44"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7">
                                            <p:txEl>
                                              <p:pRg st="0" end="0"/>
                                            </p:txEl>
                                          </p:spTgt>
                                        </p:tgtEl>
                                      </p:cBhvr>
                                    </p:animEffect>
                                  </p:childTnLst>
                                </p:cTn>
                              </p:par>
                            </p:childTnLst>
                          </p:cTn>
                        </p:par>
                        <p:par>
                          <p:cTn id="46" fill="hold" nodeType="afterGroup">
                            <p:stCondLst>
                              <p:cond delay="17500"/>
                            </p:stCondLst>
                            <p:childTnLst>
                              <p:par>
                                <p:cTn id="47" presetID="29" presetClass="entr" presetSubtype="0" fill="hold" nodeType="afterEffect">
                                  <p:stCondLst>
                                    <p:cond delay="0"/>
                                  </p:stCondLst>
                                  <p:childTnLst>
                                    <p:set>
                                      <p:cBhvr>
                                        <p:cTn id="48" dur="1" fill="hold">
                                          <p:stCondLst>
                                            <p:cond delay="0"/>
                                          </p:stCondLst>
                                        </p:cTn>
                                        <p:tgtEl>
                                          <p:spTgt spid="8">
                                            <p:txEl>
                                              <p:pRg st="0" end="0"/>
                                            </p:txEl>
                                          </p:spTgt>
                                        </p:tgtEl>
                                        <p:attrNameLst>
                                          <p:attrName>style.visibility</p:attrName>
                                        </p:attrNameLst>
                                      </p:cBhvr>
                                      <p:to>
                                        <p:strVal val="visible"/>
                                      </p:to>
                                    </p:set>
                                    <p:anim calcmode="lin" valueType="num">
                                      <p:cBhvr>
                                        <p:cTn id="49"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50"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8">
                                            <p:txEl>
                                              <p:pRg st="0" end="0"/>
                                            </p:txEl>
                                          </p:spTgt>
                                        </p:tgtEl>
                                      </p:cBhvr>
                                    </p:animEffect>
                                  </p:childTnLst>
                                </p:cTn>
                              </p:par>
                            </p:childTnLst>
                          </p:cTn>
                        </p:par>
                        <p:par>
                          <p:cTn id="52" fill="hold" nodeType="afterGroup">
                            <p:stCondLst>
                              <p:cond delay="18500"/>
                            </p:stCondLst>
                            <p:childTnLst>
                              <p:par>
                                <p:cTn id="53" presetID="29" presetClass="entr" presetSubtype="0" fill="hold" nodeType="afterEffect">
                                  <p:stCondLst>
                                    <p:cond delay="0"/>
                                  </p:stCondLst>
                                  <p:childTnLst>
                                    <p:set>
                                      <p:cBhvr>
                                        <p:cTn id="54" dur="1" fill="hold">
                                          <p:stCondLst>
                                            <p:cond delay="0"/>
                                          </p:stCondLst>
                                        </p:cTn>
                                        <p:tgtEl>
                                          <p:spTgt spid="9">
                                            <p:txEl>
                                              <p:pRg st="0" end="0"/>
                                            </p:txEl>
                                          </p:spTgt>
                                        </p:tgtEl>
                                        <p:attrNameLst>
                                          <p:attrName>style.visibility</p:attrName>
                                        </p:attrNameLst>
                                      </p:cBhvr>
                                      <p:to>
                                        <p:strVal val="visible"/>
                                      </p:to>
                                    </p:set>
                                    <p:anim calcmode="lin" valueType="num">
                                      <p:cBhvr>
                                        <p:cTn id="55"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56"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7"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74638"/>
            <a:ext cx="8686800" cy="1143000"/>
          </a:xfrm>
        </p:spPr>
        <p:txBody>
          <a:bodyPr>
            <a:normAutofit fontScale="90000"/>
          </a:bodyPr>
          <a:lstStyle/>
          <a:p>
            <a:pPr algn="l" eaLnBrk="1" fontAlgn="auto" hangingPunct="1">
              <a:spcAft>
                <a:spcPts val="0"/>
              </a:spcAft>
              <a:defRPr/>
            </a:pPr>
            <a:r>
              <a:rPr lang="en-US" i="1" smtClean="0">
                <a:latin typeface="Arial" pitchFamily="34" charset="0"/>
                <a:cs typeface="Arial" pitchFamily="34" charset="0"/>
              </a:rPr>
              <a:t>Rotary plough or Rotary hoes</a:t>
            </a:r>
            <a:r>
              <a:rPr lang="en-US" smtClean="0"/>
              <a:t/>
            </a:r>
            <a:br>
              <a:rPr lang="en-US" smtClean="0"/>
            </a:br>
            <a:endParaRPr lang="en-US"/>
          </a:p>
        </p:txBody>
      </p:sp>
      <p:sp>
        <p:nvSpPr>
          <p:cNvPr id="6" name="Content Placeholder 5"/>
          <p:cNvSpPr>
            <a:spLocks noGrp="1"/>
          </p:cNvSpPr>
          <p:nvPr>
            <p:ph idx="1"/>
          </p:nvPr>
        </p:nvSpPr>
        <p:spPr>
          <a:xfrm>
            <a:off x="304800" y="990600"/>
            <a:ext cx="8382000" cy="5135563"/>
          </a:xfrm>
        </p:spPr>
        <p:txBody>
          <a:bodyPr rtlCol="0">
            <a:normAutofit fontScale="92500" lnSpcReduction="20000"/>
          </a:bodyPr>
          <a:lstStyle/>
          <a:p>
            <a:pPr eaLnBrk="1" fontAlgn="auto" hangingPunct="1">
              <a:spcAft>
                <a:spcPts val="0"/>
              </a:spcAft>
              <a:buSzPct val="121000"/>
              <a:buFont typeface="Wingdings" pitchFamily="2" charset="2"/>
              <a:buChar char="§"/>
              <a:defRPr/>
            </a:pPr>
            <a:r>
              <a:rPr lang="en-US" sz="2600" b="1" dirty="0" smtClean="0">
                <a:latin typeface="Arial" pitchFamily="34" charset="0"/>
                <a:cs typeface="Arial" pitchFamily="34" charset="0"/>
              </a:rPr>
              <a:t>It cuts the soil and pulverizes.</a:t>
            </a:r>
          </a:p>
          <a:p>
            <a:pPr eaLnBrk="1" fontAlgn="auto" hangingPunct="1">
              <a:spcAft>
                <a:spcPts val="0"/>
              </a:spcAft>
              <a:buSzPct val="121000"/>
              <a:buFont typeface="Wingdings" pitchFamily="2" charset="2"/>
              <a:buChar char="§"/>
              <a:defRPr/>
            </a:pPr>
            <a:r>
              <a:rPr lang="en-US" sz="2600" b="1" dirty="0" smtClean="0">
                <a:latin typeface="Arial" pitchFamily="34" charset="0"/>
                <a:cs typeface="Arial" pitchFamily="34" charset="0"/>
              </a:rPr>
              <a:t> The cutting of soil is done by either blades or </a:t>
            </a:r>
            <a:r>
              <a:rPr lang="en-US" sz="2600" b="1" dirty="0" err="1" smtClean="0">
                <a:latin typeface="Arial" pitchFamily="34" charset="0"/>
                <a:cs typeface="Arial" pitchFamily="34" charset="0"/>
              </a:rPr>
              <a:t>tynes</a:t>
            </a:r>
            <a:r>
              <a:rPr lang="en-US" sz="2600" b="1" dirty="0" smtClean="0">
                <a:latin typeface="Arial" pitchFamily="34" charset="0"/>
                <a:cs typeface="Arial" pitchFamily="34" charset="0"/>
              </a:rPr>
              <a:t>. </a:t>
            </a:r>
          </a:p>
          <a:p>
            <a:pPr eaLnBrk="1" fontAlgn="auto" hangingPunct="1">
              <a:spcAft>
                <a:spcPts val="0"/>
              </a:spcAft>
              <a:buSzPct val="121000"/>
              <a:buFont typeface="Wingdings" pitchFamily="2" charset="2"/>
              <a:buChar char="§"/>
              <a:defRPr/>
            </a:pPr>
            <a:r>
              <a:rPr lang="en-US" sz="2600" b="1" dirty="0" smtClean="0">
                <a:latin typeface="Arial" pitchFamily="34" charset="0"/>
                <a:cs typeface="Arial" pitchFamily="34" charset="0"/>
              </a:rPr>
              <a:t>The blade types are widely used.</a:t>
            </a:r>
          </a:p>
          <a:p>
            <a:pPr eaLnBrk="1" fontAlgn="auto" hangingPunct="1">
              <a:spcAft>
                <a:spcPts val="0"/>
              </a:spcAft>
              <a:buSzPct val="121000"/>
              <a:buFont typeface="Wingdings" pitchFamily="2" charset="2"/>
              <a:buChar char="§"/>
              <a:defRPr/>
            </a:pPr>
            <a:r>
              <a:rPr lang="en-US" sz="2600" b="1" dirty="0" smtClean="0">
                <a:latin typeface="Arial" pitchFamily="34" charset="0"/>
                <a:cs typeface="Arial" pitchFamily="34" charset="0"/>
              </a:rPr>
              <a:t> The depth of cut is up to 12 to 15 cm. </a:t>
            </a:r>
          </a:p>
          <a:p>
            <a:pPr eaLnBrk="1" fontAlgn="auto" hangingPunct="1">
              <a:spcAft>
                <a:spcPts val="0"/>
              </a:spcAft>
              <a:buSzPct val="121000"/>
              <a:buFont typeface="Wingdings" pitchFamily="2" charset="2"/>
              <a:buChar char="§"/>
              <a:defRPr/>
            </a:pPr>
            <a:r>
              <a:rPr lang="en-US" sz="2600" b="1" dirty="0" smtClean="0">
                <a:latin typeface="Arial" pitchFamily="34" charset="0"/>
                <a:cs typeface="Arial" pitchFamily="34" charset="0"/>
              </a:rPr>
              <a:t>Rotary plough is more suitable for light soils. </a:t>
            </a:r>
          </a:p>
          <a:p>
            <a:pPr eaLnBrk="1" fontAlgn="auto" hangingPunct="1">
              <a:spcAft>
                <a:spcPts val="0"/>
              </a:spcAft>
              <a:buFont typeface="Wingdings 2"/>
              <a:buNone/>
              <a:defRPr/>
            </a:pPr>
            <a:r>
              <a:rPr lang="en-US" sz="2600" b="1" i="1" dirty="0" smtClean="0">
                <a:solidFill>
                  <a:srgbClr val="0070C0"/>
                </a:solidFill>
                <a:latin typeface="Arial" pitchFamily="34" charset="0"/>
                <a:cs typeface="Arial" pitchFamily="34" charset="0"/>
              </a:rPr>
              <a:t>Basic lister </a:t>
            </a:r>
            <a:endParaRPr lang="en-US" sz="2600" b="1" dirty="0" smtClean="0">
              <a:solidFill>
                <a:srgbClr val="0070C0"/>
              </a:solidFill>
              <a:latin typeface="Arial" pitchFamily="34" charset="0"/>
              <a:cs typeface="Arial" pitchFamily="34" charset="0"/>
            </a:endParaRPr>
          </a:p>
          <a:p>
            <a:pPr eaLnBrk="1" fontAlgn="auto" hangingPunct="1">
              <a:spcAft>
                <a:spcPts val="0"/>
              </a:spcAft>
              <a:buSzPct val="121000"/>
              <a:buFont typeface="Wingdings" pitchFamily="2" charset="2"/>
              <a:buChar char="§"/>
              <a:defRPr/>
            </a:pPr>
            <a:r>
              <a:rPr lang="en-US" sz="2600" b="1" dirty="0" smtClean="0">
                <a:latin typeface="Arial" pitchFamily="34" charset="0"/>
                <a:cs typeface="Arial" pitchFamily="34" charset="0"/>
              </a:rPr>
              <a:t>The basin lister is a heavy implement with one or two mould boards or shovels. </a:t>
            </a:r>
          </a:p>
          <a:p>
            <a:pPr eaLnBrk="1" fontAlgn="auto" hangingPunct="1">
              <a:spcAft>
                <a:spcPts val="0"/>
              </a:spcAft>
              <a:buSzPct val="121000"/>
              <a:buFont typeface="Wingdings" pitchFamily="2" charset="2"/>
              <a:buChar char="§"/>
              <a:defRPr/>
            </a:pPr>
            <a:r>
              <a:rPr lang="en-US" sz="2600" b="1" dirty="0" smtClean="0">
                <a:latin typeface="Arial" pitchFamily="34" charset="0"/>
                <a:cs typeface="Arial" pitchFamily="34" charset="0"/>
              </a:rPr>
              <a:t>These shovels are mounted on a special type of frame on which they act alternately. </a:t>
            </a:r>
          </a:p>
          <a:p>
            <a:pPr eaLnBrk="1" fontAlgn="auto" hangingPunct="1">
              <a:spcAft>
                <a:spcPts val="0"/>
              </a:spcAft>
              <a:buSzPct val="121000"/>
              <a:buFont typeface="Wingdings" pitchFamily="2" charset="2"/>
              <a:buChar char="§"/>
              <a:defRPr/>
            </a:pPr>
            <a:r>
              <a:rPr lang="en-US" sz="2600" b="1" dirty="0" smtClean="0">
                <a:latin typeface="Arial" pitchFamily="34" charset="0"/>
                <a:cs typeface="Arial" pitchFamily="34" charset="0"/>
              </a:rPr>
              <a:t>This implement is used to form listed furrows (broken furrows with small dams and basins) to prevent free runoff of rainfall and blowing-off the soil in low rainfall areas. </a:t>
            </a:r>
          </a:p>
          <a:p>
            <a:pPr eaLnBrk="1" fontAlgn="auto" hangingPunct="1">
              <a:spcAft>
                <a:spcPts val="0"/>
              </a:spcAft>
              <a:buFont typeface="Wingdings 2"/>
              <a:buChar char=""/>
              <a:defRPr/>
            </a:pPr>
            <a:endParaRPr lang="en-US" sz="2400" b="1" dirty="0">
              <a:latin typeface="Arial" pitchFamily="34" charset="0"/>
              <a:cs typeface="Arial" pitchFamily="34" charset="0"/>
            </a:endParaRPr>
          </a:p>
        </p:txBody>
      </p:sp>
      <p:pic>
        <p:nvPicPr>
          <p:cNvPr id="29700"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75363"/>
            <a:ext cx="8382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149975"/>
            <a:ext cx="762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16764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9" name="Rectangle 8"/>
          <p:cNvSpPr>
            <a:spLocks noChangeArrowheads="1"/>
          </p:cNvSpPr>
          <p:nvPr/>
        </p:nvSpPr>
        <p:spPr bwMode="auto">
          <a:xfrm>
            <a:off x="3581400" y="6488113"/>
            <a:ext cx="11350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atin typeface="Cambria" pitchFamily="18" charset="0"/>
                <a:hlinkClick r:id="rId5" action="ppaction://hlinksldjump"/>
              </a:rPr>
              <a:t>Previous</a:t>
            </a:r>
            <a:endParaRPr lang="en-US">
              <a:latin typeface="Cambria" pitchFamily="18" charset="0"/>
            </a:endParaRPr>
          </a:p>
        </p:txBody>
      </p:sp>
      <p:sp>
        <p:nvSpPr>
          <p:cNvPr id="10" name="Rectangle 9"/>
          <p:cNvSpPr>
            <a:spLocks noChangeArrowheads="1"/>
          </p:cNvSpPr>
          <p:nvPr/>
        </p:nvSpPr>
        <p:spPr bwMode="auto">
          <a:xfrm>
            <a:off x="58674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2000"/>
                                        <p:tgtEl>
                                          <p:spTgt spid="6">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2000"/>
                                        <p:tgtEl>
                                          <p:spTgt spid="6">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2000"/>
                                        <p:tgtEl>
                                          <p:spTgt spid="6">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fade">
                                      <p:cBhvr>
                                        <p:cTn id="23" dur="2000"/>
                                        <p:tgtEl>
                                          <p:spTgt spid="6">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2000"/>
                                        <p:tgtEl>
                                          <p:spTgt spid="6">
                                            <p:txEl>
                                              <p:pRg st="4" end="4"/>
                                            </p:txEl>
                                          </p:spTgt>
                                        </p:tgtEl>
                                      </p:cBhvr>
                                    </p:animEffect>
                                  </p:childTnLst>
                                </p:cTn>
                              </p:par>
                            </p:childTnLst>
                          </p:cTn>
                        </p:par>
                        <p:par>
                          <p:cTn id="28" fill="hold" nodeType="afterGroup">
                            <p:stCondLst>
                              <p:cond delay="10500"/>
                            </p:stCondLst>
                            <p:childTnLst>
                              <p:par>
                                <p:cTn id="29" presetID="9" presetClass="entr" presetSubtype="0" fill="hold" nodeType="after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Effect transition="in" filter="dissolve">
                                      <p:cBhvr>
                                        <p:cTn id="31" dur="500"/>
                                        <p:tgtEl>
                                          <p:spTgt spid="6">
                                            <p:txEl>
                                              <p:pRg st="5" end="5"/>
                                            </p:txEl>
                                          </p:spTgt>
                                        </p:tgtEl>
                                      </p:cBhvr>
                                    </p:animEffect>
                                  </p:childTnLst>
                                </p:cTn>
                              </p:par>
                            </p:childTnLst>
                          </p:cTn>
                        </p:par>
                        <p:par>
                          <p:cTn id="32" fill="hold" nodeType="afterGroup">
                            <p:stCondLst>
                              <p:cond delay="11000"/>
                            </p:stCondLst>
                            <p:childTnLst>
                              <p:par>
                                <p:cTn id="33" presetID="10" presetClass="entr" presetSubtype="0" fill="hold" nodeType="after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fade">
                                      <p:cBhvr>
                                        <p:cTn id="35" dur="2000"/>
                                        <p:tgtEl>
                                          <p:spTgt spid="6">
                                            <p:txEl>
                                              <p:pRg st="6" end="6"/>
                                            </p:txEl>
                                          </p:spTgt>
                                        </p:tgtEl>
                                      </p:cBhvr>
                                    </p:animEffect>
                                  </p:childTnLst>
                                </p:cTn>
                              </p:par>
                            </p:childTnLst>
                          </p:cTn>
                        </p:par>
                        <p:par>
                          <p:cTn id="36" fill="hold" nodeType="afterGroup">
                            <p:stCondLst>
                              <p:cond delay="13000"/>
                            </p:stCondLst>
                            <p:childTnLst>
                              <p:par>
                                <p:cTn id="37" presetID="10" presetClass="entr" presetSubtype="0" fill="hold" nodeType="after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animEffect transition="in" filter="fade">
                                      <p:cBhvr>
                                        <p:cTn id="39" dur="2000"/>
                                        <p:tgtEl>
                                          <p:spTgt spid="6">
                                            <p:txEl>
                                              <p:pRg st="7" end="7"/>
                                            </p:txEl>
                                          </p:spTgt>
                                        </p:tgtEl>
                                      </p:cBhvr>
                                    </p:animEffect>
                                  </p:childTnLst>
                                </p:cTn>
                              </p:par>
                            </p:childTnLst>
                          </p:cTn>
                        </p:par>
                        <p:par>
                          <p:cTn id="40" fill="hold" nodeType="afterGroup">
                            <p:stCondLst>
                              <p:cond delay="15000"/>
                            </p:stCondLst>
                            <p:childTnLst>
                              <p:par>
                                <p:cTn id="41" presetID="10" presetClass="entr" presetSubtype="0" fill="hold" nodeType="after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animEffect transition="in" filter="fade">
                                      <p:cBhvr>
                                        <p:cTn id="43" dur="2000"/>
                                        <p:tgtEl>
                                          <p:spTgt spid="6">
                                            <p:txEl>
                                              <p:pRg st="8" end="8"/>
                                            </p:txEl>
                                          </p:spTgt>
                                        </p:tgtEl>
                                      </p:cBhvr>
                                    </p:animEffect>
                                  </p:childTnLst>
                                </p:cTn>
                              </p:par>
                            </p:childTnLst>
                          </p:cTn>
                        </p:par>
                        <p:par>
                          <p:cTn id="44" fill="hold" nodeType="afterGroup">
                            <p:stCondLst>
                              <p:cond delay="17000"/>
                            </p:stCondLst>
                            <p:childTnLst>
                              <p:par>
                                <p:cTn id="45" presetID="29" presetClass="entr" presetSubtype="0" fill="hold" nodeType="after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anim calcmode="lin" valueType="num">
                                      <p:cBhvr>
                                        <p:cTn id="47"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8"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8">
                                            <p:txEl>
                                              <p:pRg st="0" end="0"/>
                                            </p:txEl>
                                          </p:spTgt>
                                        </p:tgtEl>
                                      </p:cBhvr>
                                    </p:animEffect>
                                  </p:childTnLst>
                                </p:cTn>
                              </p:par>
                            </p:childTnLst>
                          </p:cTn>
                        </p:par>
                        <p:par>
                          <p:cTn id="50" fill="hold" nodeType="afterGroup">
                            <p:stCondLst>
                              <p:cond delay="18000"/>
                            </p:stCondLst>
                            <p:childTnLst>
                              <p:par>
                                <p:cTn id="51" presetID="29" presetClass="entr" presetSubtype="0" fill="hold" nodeType="afterEffect">
                                  <p:stCondLst>
                                    <p:cond delay="0"/>
                                  </p:stCondLst>
                                  <p:childTnLst>
                                    <p:set>
                                      <p:cBhvr>
                                        <p:cTn id="52" dur="1" fill="hold">
                                          <p:stCondLst>
                                            <p:cond delay="0"/>
                                          </p:stCondLst>
                                        </p:cTn>
                                        <p:tgtEl>
                                          <p:spTgt spid="9">
                                            <p:txEl>
                                              <p:pRg st="0" end="0"/>
                                            </p:txEl>
                                          </p:spTgt>
                                        </p:tgtEl>
                                        <p:attrNameLst>
                                          <p:attrName>style.visibility</p:attrName>
                                        </p:attrNameLst>
                                      </p:cBhvr>
                                      <p:to>
                                        <p:strVal val="visible"/>
                                      </p:to>
                                    </p:set>
                                    <p:anim calcmode="lin" valueType="num">
                                      <p:cBhvr>
                                        <p:cTn id="53"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54"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5" dur="1000"/>
                                        <p:tgtEl>
                                          <p:spTgt spid="9">
                                            <p:txEl>
                                              <p:pRg st="0" end="0"/>
                                            </p:txEl>
                                          </p:spTgt>
                                        </p:tgtEl>
                                      </p:cBhvr>
                                    </p:animEffect>
                                  </p:childTnLst>
                                </p:cTn>
                              </p:par>
                            </p:childTnLst>
                          </p:cTn>
                        </p:par>
                        <p:par>
                          <p:cTn id="56" fill="hold" nodeType="afterGroup">
                            <p:stCondLst>
                              <p:cond delay="19000"/>
                            </p:stCondLst>
                            <p:childTnLst>
                              <p:par>
                                <p:cTn id="57" presetID="10" presetClass="entr" presetSubtype="0" fill="hold" nodeType="afterEffect">
                                  <p:stCondLst>
                                    <p:cond delay="0"/>
                                  </p:stCondLst>
                                  <p:childTnLst>
                                    <p:set>
                                      <p:cBhvr>
                                        <p:cTn id="58" dur="1" fill="hold">
                                          <p:stCondLst>
                                            <p:cond delay="0"/>
                                          </p:stCondLst>
                                        </p:cTn>
                                        <p:tgtEl>
                                          <p:spTgt spid="10">
                                            <p:txEl>
                                              <p:pRg st="0" end="0"/>
                                            </p:txEl>
                                          </p:spTgt>
                                        </p:tgtEl>
                                        <p:attrNameLst>
                                          <p:attrName>style.visibility</p:attrName>
                                        </p:attrNameLst>
                                      </p:cBhvr>
                                      <p:to>
                                        <p:strVal val="visible"/>
                                      </p:to>
                                    </p:set>
                                    <p:animEffect transition="in" filter="fade">
                                      <p:cBhvr>
                                        <p:cTn id="59"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686800" cy="685800"/>
          </a:xfrm>
        </p:spPr>
        <p:txBody>
          <a:bodyPr>
            <a:noAutofit/>
          </a:bodyPr>
          <a:lstStyle/>
          <a:p>
            <a:pPr algn="l" eaLnBrk="1" fontAlgn="auto" hangingPunct="1">
              <a:spcAft>
                <a:spcPts val="0"/>
              </a:spcAft>
              <a:defRPr/>
            </a:pPr>
            <a:r>
              <a:rPr lang="en-US" sz="2400" smtClean="0">
                <a:latin typeface="Arial" pitchFamily="34" charset="0"/>
                <a:cs typeface="Arial" pitchFamily="34" charset="0"/>
              </a:rPr>
              <a:t>Secondary tillage </a:t>
            </a:r>
            <a:r>
              <a:rPr lang="en-US" smtClean="0">
                <a:latin typeface="Arial" pitchFamily="34" charset="0"/>
                <a:cs typeface="Arial" pitchFamily="34" charset="0"/>
              </a:rPr>
              <a:t/>
            </a:r>
            <a:br>
              <a:rPr lang="en-US" smtClean="0">
                <a:latin typeface="Arial" pitchFamily="34" charset="0"/>
                <a:cs typeface="Arial" pitchFamily="34" charset="0"/>
              </a:rPr>
            </a:br>
            <a:endParaRPr lang="en-US">
              <a:latin typeface="Arial" pitchFamily="34" charset="0"/>
              <a:cs typeface="Arial" pitchFamily="34" charset="0"/>
            </a:endParaRPr>
          </a:p>
        </p:txBody>
      </p:sp>
      <p:sp>
        <p:nvSpPr>
          <p:cNvPr id="3" name="Content Placeholder 2"/>
          <p:cNvSpPr>
            <a:spLocks noGrp="1"/>
          </p:cNvSpPr>
          <p:nvPr>
            <p:ph idx="1"/>
          </p:nvPr>
        </p:nvSpPr>
        <p:spPr>
          <a:xfrm>
            <a:off x="0" y="457200"/>
            <a:ext cx="8915400" cy="5668963"/>
          </a:xfrm>
        </p:spPr>
        <p:txBody>
          <a:bodyPr/>
          <a:lstStyle/>
          <a:p>
            <a:pPr eaLnBrk="1" hangingPunct="1">
              <a:buSzPct val="121000"/>
              <a:buFont typeface="Wingdings" pitchFamily="2" charset="2"/>
              <a:buChar char="§"/>
            </a:pPr>
            <a:r>
              <a:rPr lang="en-US" sz="2200" b="1" smtClean="0">
                <a:latin typeface="Arial" pitchFamily="34" charset="0"/>
                <a:cs typeface="Arial" pitchFamily="34" charset="0"/>
              </a:rPr>
              <a:t>Lighter or finer operations performed on the soil after primary tillage is known as secondary tillage.</a:t>
            </a:r>
          </a:p>
          <a:p>
            <a:pPr eaLnBrk="1" hangingPunct="1">
              <a:buSzPct val="121000"/>
              <a:buFont typeface="Wingdings" pitchFamily="2" charset="2"/>
              <a:buChar char="§"/>
            </a:pPr>
            <a:r>
              <a:rPr lang="en-US" sz="2200" b="1" smtClean="0">
                <a:latin typeface="Arial" pitchFamily="34" charset="0"/>
                <a:cs typeface="Arial" pitchFamily="34" charset="0"/>
              </a:rPr>
              <a:t> After ploughing, the fields are left with large clods with some weeds and partially uprooted stubbles. </a:t>
            </a:r>
          </a:p>
          <a:p>
            <a:pPr eaLnBrk="1" hangingPunct="1">
              <a:buSzPct val="121000"/>
              <a:buFont typeface="Wingdings" pitchFamily="2" charset="2"/>
              <a:buChar char="§"/>
            </a:pPr>
            <a:r>
              <a:rPr lang="en-US" sz="2200" b="1" smtClean="0">
                <a:latin typeface="Arial" pitchFamily="34" charset="0"/>
                <a:cs typeface="Arial" pitchFamily="34" charset="0"/>
              </a:rPr>
              <a:t>Harrowing is to be done to a shallow depth to crush the clods and to uproot the remaining weeds and stubbles. </a:t>
            </a:r>
          </a:p>
          <a:p>
            <a:pPr eaLnBrk="1" hangingPunct="1">
              <a:buSzPct val="121000"/>
              <a:buFont typeface="Wingdings" pitchFamily="2" charset="2"/>
              <a:buChar char="§"/>
            </a:pPr>
            <a:r>
              <a:rPr lang="en-US" sz="2200" b="1" smtClean="0">
                <a:latin typeface="Arial" pitchFamily="34" charset="0"/>
                <a:cs typeface="Arial" pitchFamily="34" charset="0"/>
              </a:rPr>
              <a:t>Disc harrows, cultivators, blade harrows etc., are commonly used for this purpose.</a:t>
            </a:r>
          </a:p>
          <a:p>
            <a:pPr eaLnBrk="1" hangingPunct="1">
              <a:buSzPct val="121000"/>
              <a:buFont typeface="Wingdings" pitchFamily="2" charset="2"/>
              <a:buChar char="§"/>
            </a:pPr>
            <a:r>
              <a:rPr lang="en-US" sz="2200" b="1" smtClean="0">
                <a:latin typeface="Arial" pitchFamily="34" charset="0"/>
                <a:cs typeface="Arial" pitchFamily="34" charset="0"/>
              </a:rPr>
              <a:t> Planking is done to crush the hard clods to smoothen surface soil and to compact the soil lightly. </a:t>
            </a:r>
          </a:p>
          <a:p>
            <a:pPr eaLnBrk="1" hangingPunct="1">
              <a:buSzPct val="121000"/>
              <a:buFont typeface="Wingdings" pitchFamily="2" charset="2"/>
              <a:buChar char="§"/>
            </a:pPr>
            <a:r>
              <a:rPr lang="en-US" sz="2200" b="1" smtClean="0">
                <a:latin typeface="Arial" pitchFamily="34" charset="0"/>
                <a:cs typeface="Arial" pitchFamily="34" charset="0"/>
              </a:rPr>
              <a:t>Thus, the field can be made ready for sowing after ploughing by harrowing and planking. Sowing operations are also combined with secondary tillage. </a:t>
            </a:r>
          </a:p>
          <a:p>
            <a:pPr eaLnBrk="1" hangingPunct="1">
              <a:buFont typeface="Wingdings 2" pitchFamily="18" charset="2"/>
              <a:buNone/>
            </a:pPr>
            <a:r>
              <a:rPr lang="en-US" sz="2400" b="1" smtClean="0">
                <a:solidFill>
                  <a:srgbClr val="0070C0"/>
                </a:solidFill>
                <a:latin typeface="Arial" pitchFamily="34" charset="0"/>
                <a:cs typeface="Arial" pitchFamily="34" charset="0"/>
              </a:rPr>
              <a:t>Secondary tillage implements  </a:t>
            </a:r>
          </a:p>
          <a:p>
            <a:pPr eaLnBrk="1" hangingPunct="1">
              <a:buSzPct val="121000"/>
              <a:buFont typeface="Wingdings" pitchFamily="2" charset="2"/>
              <a:buChar char="§"/>
            </a:pPr>
            <a:r>
              <a:rPr lang="en-US" sz="2200" b="1" smtClean="0">
                <a:latin typeface="Arial" pitchFamily="34" charset="0"/>
                <a:cs typeface="Arial" pitchFamily="34" charset="0"/>
              </a:rPr>
              <a:t>Different types of implements like cultivators, harrows, plank and rollers are used for secondary tillage. </a:t>
            </a:r>
          </a:p>
          <a:p>
            <a:pPr eaLnBrk="1" hangingPunct="1"/>
            <a:endParaRPr lang="en-US" sz="2400" b="1" smtClean="0"/>
          </a:p>
        </p:txBody>
      </p:sp>
      <p:pic>
        <p:nvPicPr>
          <p:cNvPr id="30724"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1538" y="6248400"/>
            <a:ext cx="6524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24600"/>
            <a:ext cx="5746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22098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7" name="Rectangle 6"/>
          <p:cNvSpPr>
            <a:spLocks noChangeArrowheads="1"/>
          </p:cNvSpPr>
          <p:nvPr/>
        </p:nvSpPr>
        <p:spPr bwMode="auto">
          <a:xfrm>
            <a:off x="38100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8" name="Rectangle 7"/>
          <p:cNvSpPr>
            <a:spLocks noChangeArrowheads="1"/>
          </p:cNvSpPr>
          <p:nvPr/>
        </p:nvSpPr>
        <p:spPr bwMode="auto">
          <a:xfrm>
            <a:off x="58674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par>
                          <p:cTn id="32" fill="hold" nodeType="afterGroup">
                            <p:stCondLst>
                              <p:cond delay="12500"/>
                            </p:stCondLst>
                            <p:childTnLst>
                              <p:par>
                                <p:cTn id="33" presetID="9" presetClass="entr" presetSubtype="0"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dissolve">
                                      <p:cBhvr>
                                        <p:cTn id="35" dur="500"/>
                                        <p:tgtEl>
                                          <p:spTgt spid="3">
                                            <p:txEl>
                                              <p:pRg st="6" end="6"/>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2000"/>
                                        <p:tgtEl>
                                          <p:spTgt spid="3">
                                            <p:txEl>
                                              <p:pRg st="7" end="7"/>
                                            </p:txEl>
                                          </p:spTgt>
                                        </p:tgtEl>
                                      </p:cBhvr>
                                    </p:animEffect>
                                  </p:childTnLst>
                                </p:cTn>
                              </p:par>
                            </p:childTnLst>
                          </p:cTn>
                        </p:par>
                        <p:par>
                          <p:cTn id="39" fill="hold" nodeType="afterGroup">
                            <p:stCondLst>
                              <p:cond delay="14500"/>
                            </p:stCondLst>
                            <p:childTnLst>
                              <p:par>
                                <p:cTn id="40" presetID="29" presetClass="entr" presetSubtype="0" fill="hold" nodeType="after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 calcmode="lin" valueType="num">
                                      <p:cBhvr>
                                        <p:cTn id="42"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43"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6">
                                            <p:txEl>
                                              <p:pRg st="0" end="0"/>
                                            </p:txEl>
                                          </p:spTgt>
                                        </p:tgtEl>
                                      </p:cBhvr>
                                    </p:animEffect>
                                  </p:childTnLst>
                                </p:cTn>
                              </p:par>
                            </p:childTnLst>
                          </p:cTn>
                        </p:par>
                        <p:par>
                          <p:cTn id="45" fill="hold" nodeType="afterGroup">
                            <p:stCondLst>
                              <p:cond delay="15500"/>
                            </p:stCondLst>
                            <p:childTnLst>
                              <p:par>
                                <p:cTn id="46" presetID="29" presetClass="entr" presetSubtype="0" fill="hold" nodeType="afterEffect">
                                  <p:stCondLst>
                                    <p:cond delay="0"/>
                                  </p:st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49"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0" dur="1000"/>
                                        <p:tgtEl>
                                          <p:spTgt spid="7">
                                            <p:txEl>
                                              <p:pRg st="0" end="0"/>
                                            </p:txEl>
                                          </p:spTgt>
                                        </p:tgtEl>
                                      </p:cBhvr>
                                    </p:animEffect>
                                  </p:childTnLst>
                                </p:cTn>
                              </p:par>
                            </p:childTnLst>
                          </p:cTn>
                        </p:par>
                        <p:par>
                          <p:cTn id="51" fill="hold" nodeType="afterGroup">
                            <p:stCondLst>
                              <p:cond delay="16500"/>
                            </p:stCondLst>
                            <p:childTnLst>
                              <p:par>
                                <p:cTn id="52" presetID="29" presetClass="entr" presetSubtype="0" fill="hold" nodeType="afterEffect">
                                  <p:stCondLst>
                                    <p:cond delay="0"/>
                                  </p:stCondLst>
                                  <p:childTnLst>
                                    <p:set>
                                      <p:cBhvr>
                                        <p:cTn id="53" dur="1" fill="hold">
                                          <p:stCondLst>
                                            <p:cond delay="0"/>
                                          </p:stCondLst>
                                        </p:cTn>
                                        <p:tgtEl>
                                          <p:spTgt spid="8">
                                            <p:txEl>
                                              <p:pRg st="0" end="0"/>
                                            </p:txEl>
                                          </p:spTgt>
                                        </p:tgtEl>
                                        <p:attrNameLst>
                                          <p:attrName>style.visibility</p:attrName>
                                        </p:attrNameLst>
                                      </p:cBhvr>
                                      <p:to>
                                        <p:strVal val="visible"/>
                                      </p:to>
                                    </p:set>
                                    <p:anim calcmode="lin" valueType="num">
                                      <p:cBhvr>
                                        <p:cTn id="54"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55"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6"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868362"/>
          </a:xfrm>
        </p:spPr>
        <p:txBody>
          <a:bodyPr>
            <a:normAutofit fontScale="90000"/>
          </a:bodyPr>
          <a:lstStyle/>
          <a:p>
            <a:pPr algn="l" eaLnBrk="1" fontAlgn="auto" hangingPunct="1">
              <a:spcAft>
                <a:spcPts val="0"/>
              </a:spcAft>
              <a:defRPr/>
            </a:pPr>
            <a:r>
              <a:rPr lang="en-US" sz="2700" i="1" smtClean="0">
                <a:latin typeface="Arial" pitchFamily="34" charset="0"/>
                <a:cs typeface="Arial" pitchFamily="34" charset="0"/>
              </a:rPr>
              <a:t>Tractor drawn cultivator</a:t>
            </a:r>
            <a:r>
              <a:rPr lang="en-US" sz="2700" smtClean="0"/>
              <a:t/>
            </a:r>
            <a:br>
              <a:rPr lang="en-US" sz="2700" smtClean="0"/>
            </a:br>
            <a:endParaRPr lang="en-US" sz="2700"/>
          </a:p>
        </p:txBody>
      </p:sp>
      <p:sp>
        <p:nvSpPr>
          <p:cNvPr id="5" name="Content Placeholder 4"/>
          <p:cNvSpPr>
            <a:spLocks noGrp="1"/>
          </p:cNvSpPr>
          <p:nvPr>
            <p:ph sz="half" idx="1"/>
          </p:nvPr>
        </p:nvSpPr>
        <p:spPr>
          <a:xfrm>
            <a:off x="152400" y="609600"/>
            <a:ext cx="6248400" cy="6248400"/>
          </a:xfrm>
        </p:spPr>
        <p:txBody>
          <a:bodyPr/>
          <a:lstStyle/>
          <a:p>
            <a:pPr eaLnBrk="1" hangingPunct="1">
              <a:buSzPct val="121000"/>
              <a:buFont typeface="Wingdings" pitchFamily="2" charset="2"/>
              <a:buChar char="§"/>
            </a:pPr>
            <a:r>
              <a:rPr lang="en-US" sz="2200" b="1" smtClean="0">
                <a:latin typeface="Arial" pitchFamily="34" charset="0"/>
                <a:cs typeface="Arial" pitchFamily="34" charset="0"/>
              </a:rPr>
              <a:t>Cultivator is an implement used for finer operations like breaking clods and working the soil to a fine tilth for preparing seedbed. </a:t>
            </a:r>
          </a:p>
          <a:p>
            <a:pPr eaLnBrk="1" hangingPunct="1">
              <a:buSzPct val="121000"/>
              <a:buFont typeface="Wingdings" pitchFamily="2" charset="2"/>
              <a:buChar char="§"/>
            </a:pPr>
            <a:r>
              <a:rPr lang="en-US" sz="2200" b="1" smtClean="0">
                <a:latin typeface="Arial" pitchFamily="34" charset="0"/>
                <a:cs typeface="Arial" pitchFamily="34" charset="0"/>
              </a:rPr>
              <a:t>Cultivator is also called as tiller or tooth harrow.</a:t>
            </a:r>
          </a:p>
          <a:p>
            <a:pPr eaLnBrk="1" hangingPunct="1">
              <a:buSzPct val="121000"/>
              <a:buFont typeface="Wingdings" pitchFamily="2" charset="2"/>
              <a:buChar char="§"/>
            </a:pPr>
            <a:r>
              <a:rPr lang="en-US" sz="2200" b="1" smtClean="0">
                <a:latin typeface="Arial" pitchFamily="34" charset="0"/>
                <a:cs typeface="Arial" pitchFamily="34" charset="0"/>
              </a:rPr>
              <a:t> It is used to further loosen the previously ploughed land before sowing.</a:t>
            </a:r>
          </a:p>
          <a:p>
            <a:pPr eaLnBrk="1" hangingPunct="1">
              <a:buSzPct val="121000"/>
              <a:buFont typeface="Wingdings" pitchFamily="2" charset="2"/>
              <a:buChar char="§"/>
            </a:pPr>
            <a:r>
              <a:rPr lang="en-US" sz="2200" b="1" smtClean="0">
                <a:latin typeface="Arial" pitchFamily="34" charset="0"/>
                <a:cs typeface="Arial" pitchFamily="34" charset="0"/>
              </a:rPr>
              <a:t> It is also used to destroy weeds that germinate after ploughing. </a:t>
            </a:r>
          </a:p>
          <a:p>
            <a:pPr eaLnBrk="1" hangingPunct="1">
              <a:buSzPct val="121000"/>
              <a:buFont typeface="Wingdings" pitchFamily="2" charset="2"/>
              <a:buChar char="§"/>
            </a:pPr>
            <a:r>
              <a:rPr lang="en-US" sz="2200" b="1" smtClean="0">
                <a:latin typeface="Arial" pitchFamily="34" charset="0"/>
                <a:cs typeface="Arial" pitchFamily="34" charset="0"/>
              </a:rPr>
              <a:t>The main object of providing two rows and staggering the position of tynes is to provide clearance between tynes so that clods and plant residues can freely pass through without blocking. </a:t>
            </a:r>
            <a:endParaRPr lang="en-US" sz="2000" b="1" smtClean="0">
              <a:latin typeface="Arial" pitchFamily="34" charset="0"/>
              <a:cs typeface="Arial" pitchFamily="34" charset="0"/>
            </a:endParaRPr>
          </a:p>
        </p:txBody>
      </p:sp>
      <p:pic>
        <p:nvPicPr>
          <p:cNvPr id="1026" name="Picture 2" descr="C:\Documents and Settings\DODL\Desktop\cultator-250x250.jpg"/>
          <p:cNvPicPr>
            <a:picLocks noGrp="1" noChangeAspect="1" noChangeArrowheads="1"/>
          </p:cNvPicPr>
          <p:nvPr>
            <p:ph sz="half" idx="2"/>
          </p:nvPr>
        </p:nvPicPr>
        <p:blipFill>
          <a:blip r:embed="rId2" cstate="print"/>
          <a:srcRect/>
          <a:stretch>
            <a:fillRect/>
          </a:stretch>
        </p:blipFill>
        <p:spPr>
          <a:xfrm>
            <a:off x="6324600" y="0"/>
            <a:ext cx="2819399" cy="4114800"/>
          </a:xfrm>
          <a:effectLst>
            <a:glow rad="63500">
              <a:schemeClr val="accent2">
                <a:satMod val="175000"/>
                <a:alpha val="40000"/>
              </a:schemeClr>
            </a:glow>
            <a:softEdge rad="112500"/>
          </a:effectLst>
        </p:spPr>
      </p:pic>
      <p:pic>
        <p:nvPicPr>
          <p:cNvPr id="31749" name="Picture 2" descr="C:\Documents and Settings\DODL\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4400" y="6289675"/>
            <a:ext cx="60960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400800"/>
            <a:ext cx="492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a:spLocks noChangeArrowheads="1"/>
          </p:cNvSpPr>
          <p:nvPr/>
        </p:nvSpPr>
        <p:spPr bwMode="auto">
          <a:xfrm>
            <a:off x="25146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Next</a:t>
            </a:r>
            <a:endParaRPr lang="en-US">
              <a:latin typeface="Cambria" pitchFamily="18" charset="0"/>
            </a:endParaRPr>
          </a:p>
        </p:txBody>
      </p:sp>
      <p:sp>
        <p:nvSpPr>
          <p:cNvPr id="12" name="Rectangle 11"/>
          <p:cNvSpPr>
            <a:spLocks noChangeArrowheads="1"/>
          </p:cNvSpPr>
          <p:nvPr/>
        </p:nvSpPr>
        <p:spPr bwMode="auto">
          <a:xfrm>
            <a:off x="38862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Previous</a:t>
            </a:r>
            <a:endParaRPr lang="en-US">
              <a:latin typeface="Cambria" pitchFamily="18" charset="0"/>
            </a:endParaRPr>
          </a:p>
        </p:txBody>
      </p:sp>
      <p:sp>
        <p:nvSpPr>
          <p:cNvPr id="13" name="Rectangle 12"/>
          <p:cNvSpPr>
            <a:spLocks noChangeArrowheads="1"/>
          </p:cNvSpPr>
          <p:nvPr/>
        </p:nvSpPr>
        <p:spPr bwMode="auto">
          <a:xfrm>
            <a:off x="61722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7" action="ppaction://hlinksldjump"/>
              </a:rPr>
              <a:t>End</a:t>
            </a:r>
            <a:endParaRPr lang="en-US">
              <a:latin typeface="Cambria" pitchFamily="18" charset="0"/>
            </a:endParaRPr>
          </a:p>
        </p:txBody>
      </p:sp>
      <p:sp>
        <p:nvSpPr>
          <p:cNvPr id="14" name="Rectangle 13"/>
          <p:cNvSpPr>
            <a:spLocks noChangeArrowheads="1"/>
          </p:cNvSpPr>
          <p:nvPr/>
        </p:nvSpPr>
        <p:spPr bwMode="auto">
          <a:xfrm>
            <a:off x="6172200" y="5181600"/>
            <a:ext cx="29718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SzPct val="121000"/>
              <a:buFont typeface="Wingdings" pitchFamily="2" charset="2"/>
              <a:buChar char="§"/>
            </a:pPr>
            <a:r>
              <a:rPr lang="en-US" b="1">
                <a:cs typeface="Arial" pitchFamily="34" charset="0"/>
              </a:rPr>
              <a:t> </a:t>
            </a:r>
            <a:r>
              <a:rPr lang="en-US" sz="2200" b="1">
                <a:cs typeface="Arial" pitchFamily="34" charset="0"/>
              </a:rPr>
              <a:t>The shares of the tynes can be replaced when they are worn-out. </a:t>
            </a:r>
            <a:endParaRPr lang="en-US" sz="2200">
              <a:latin typeface="Cambria" pitchFamily="18" charset="0"/>
            </a:endParaRPr>
          </a:p>
        </p:txBody>
      </p:sp>
      <p:sp>
        <p:nvSpPr>
          <p:cNvPr id="15" name="Rectangle 14"/>
          <p:cNvSpPr>
            <a:spLocks noChangeArrowheads="1"/>
          </p:cNvSpPr>
          <p:nvPr/>
        </p:nvSpPr>
        <p:spPr bwMode="auto">
          <a:xfrm>
            <a:off x="6248400" y="4191000"/>
            <a:ext cx="2895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SzPct val="121000"/>
              <a:buFont typeface="Wingdings" pitchFamily="2" charset="2"/>
              <a:buChar char="§"/>
            </a:pPr>
            <a:r>
              <a:rPr lang="en-US" sz="2200" b="1">
                <a:cs typeface="Arial" pitchFamily="34" charset="0"/>
              </a:rPr>
              <a:t> The number of tynes ranges from 7 to 13. </a:t>
            </a:r>
            <a:endParaRPr lang="en-US" sz="2200">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wipe(left)">
                                      <p:cBhvr>
                                        <p:cTn id="11" dur="500"/>
                                        <p:tgtEl>
                                          <p:spTgt spid="1026"/>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2000"/>
                                        <p:tgtEl>
                                          <p:spTgt spid="5">
                                            <p:txEl>
                                              <p:pRg st="0" end="0"/>
                                            </p:txEl>
                                          </p:spTgt>
                                        </p:tgtEl>
                                      </p:cBhvr>
                                    </p:animEffect>
                                  </p:childTnLst>
                                </p:cTn>
                              </p:par>
                            </p:childTnLst>
                          </p:cTn>
                        </p:par>
                        <p:par>
                          <p:cTn id="16" fill="hold" nodeType="afterGroup">
                            <p:stCondLst>
                              <p:cond delay="3000"/>
                            </p:stCondLst>
                            <p:childTnLst>
                              <p:par>
                                <p:cTn id="17" presetID="10" presetClass="entr" presetSubtype="0" fill="hold" nodeType="after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2000"/>
                                        <p:tgtEl>
                                          <p:spTgt spid="5">
                                            <p:txEl>
                                              <p:pRg st="1" end="1"/>
                                            </p:txEl>
                                          </p:spTgt>
                                        </p:tgtEl>
                                      </p:cBhvr>
                                    </p:animEffect>
                                  </p:childTnLst>
                                </p:cTn>
                              </p:par>
                            </p:childTnLst>
                          </p:cTn>
                        </p:par>
                        <p:par>
                          <p:cTn id="20" fill="hold" nodeType="afterGroup">
                            <p:stCondLst>
                              <p:cond delay="5000"/>
                            </p:stCondLst>
                            <p:childTnLst>
                              <p:par>
                                <p:cTn id="21" presetID="10" presetClass="entr" presetSubtype="0" fill="hold" nodeType="after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2000"/>
                                        <p:tgtEl>
                                          <p:spTgt spid="5">
                                            <p:txEl>
                                              <p:pRg st="2" end="2"/>
                                            </p:txEl>
                                          </p:spTgt>
                                        </p:tgtEl>
                                      </p:cBhvr>
                                    </p:animEffect>
                                  </p:childTnLst>
                                </p:cTn>
                              </p:par>
                            </p:childTnLst>
                          </p:cTn>
                        </p:par>
                        <p:par>
                          <p:cTn id="24" fill="hold" nodeType="afterGroup">
                            <p:stCondLst>
                              <p:cond delay="7000"/>
                            </p:stCondLst>
                            <p:childTnLst>
                              <p:par>
                                <p:cTn id="25" presetID="10" presetClass="entr" presetSubtype="0" fill="hold" nodeType="after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2000"/>
                                        <p:tgtEl>
                                          <p:spTgt spid="5">
                                            <p:txEl>
                                              <p:pRg st="3" end="3"/>
                                            </p:txEl>
                                          </p:spTgt>
                                        </p:tgtEl>
                                      </p:cBhvr>
                                    </p:animEffect>
                                  </p:childTnLst>
                                </p:cTn>
                              </p:par>
                            </p:childTnLst>
                          </p:cTn>
                        </p:par>
                        <p:par>
                          <p:cTn id="28" fill="hold" nodeType="afterGroup">
                            <p:stCondLst>
                              <p:cond delay="9000"/>
                            </p:stCondLst>
                            <p:childTnLst>
                              <p:par>
                                <p:cTn id="29" presetID="10" presetClass="entr" presetSubtype="0" fill="hold" nodeType="after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fade">
                                      <p:cBhvr>
                                        <p:cTn id="31" dur="2000"/>
                                        <p:tgtEl>
                                          <p:spTgt spid="5">
                                            <p:txEl>
                                              <p:pRg st="4" end="4"/>
                                            </p:txEl>
                                          </p:spTgt>
                                        </p:tgtEl>
                                      </p:cBhvr>
                                    </p:animEffect>
                                  </p:childTnLst>
                                </p:cTn>
                              </p:par>
                            </p:childTnLst>
                          </p:cTn>
                        </p:par>
                        <p:par>
                          <p:cTn id="32" fill="hold" nodeType="afterGroup">
                            <p:stCondLst>
                              <p:cond delay="11000"/>
                            </p:stCondLst>
                            <p:childTnLst>
                              <p:par>
                                <p:cTn id="33" presetID="10" presetClass="entr" presetSubtype="0" fill="hold" nodeType="afterEffect">
                                  <p:stCondLst>
                                    <p:cond delay="0"/>
                                  </p:stCondLst>
                                  <p:childTnLst>
                                    <p:set>
                                      <p:cBhvr>
                                        <p:cTn id="34" dur="1" fill="hold">
                                          <p:stCondLst>
                                            <p:cond delay="0"/>
                                          </p:stCondLst>
                                        </p:cTn>
                                        <p:tgtEl>
                                          <p:spTgt spid="15">
                                            <p:txEl>
                                              <p:pRg st="0" end="0"/>
                                            </p:txEl>
                                          </p:spTgt>
                                        </p:tgtEl>
                                        <p:attrNameLst>
                                          <p:attrName>style.visibility</p:attrName>
                                        </p:attrNameLst>
                                      </p:cBhvr>
                                      <p:to>
                                        <p:strVal val="visible"/>
                                      </p:to>
                                    </p:set>
                                    <p:animEffect transition="in" filter="fade">
                                      <p:cBhvr>
                                        <p:cTn id="35" dur="2000"/>
                                        <p:tgtEl>
                                          <p:spTgt spid="15">
                                            <p:txEl>
                                              <p:pRg st="0" end="0"/>
                                            </p:txEl>
                                          </p:spTgt>
                                        </p:tgtEl>
                                      </p:cBhvr>
                                    </p:animEffect>
                                  </p:childTnLst>
                                </p:cTn>
                              </p:par>
                            </p:childTnLst>
                          </p:cTn>
                        </p:par>
                        <p:par>
                          <p:cTn id="36" fill="hold" nodeType="afterGroup">
                            <p:stCondLst>
                              <p:cond delay="13000"/>
                            </p:stCondLst>
                            <p:childTnLst>
                              <p:par>
                                <p:cTn id="37" presetID="10" presetClass="entr" presetSubtype="0" fill="hold" nodeType="afterEffect">
                                  <p:stCondLst>
                                    <p:cond delay="0"/>
                                  </p:stCondLst>
                                  <p:childTnLst>
                                    <p:set>
                                      <p:cBhvr>
                                        <p:cTn id="38" dur="1" fill="hold">
                                          <p:stCondLst>
                                            <p:cond delay="0"/>
                                          </p:stCondLst>
                                        </p:cTn>
                                        <p:tgtEl>
                                          <p:spTgt spid="14">
                                            <p:txEl>
                                              <p:pRg st="0" end="0"/>
                                            </p:txEl>
                                          </p:spTgt>
                                        </p:tgtEl>
                                        <p:attrNameLst>
                                          <p:attrName>style.visibility</p:attrName>
                                        </p:attrNameLst>
                                      </p:cBhvr>
                                      <p:to>
                                        <p:strVal val="visible"/>
                                      </p:to>
                                    </p:set>
                                    <p:animEffect transition="in" filter="fade">
                                      <p:cBhvr>
                                        <p:cTn id="39" dur="2000"/>
                                        <p:tgtEl>
                                          <p:spTgt spid="14">
                                            <p:txEl>
                                              <p:pRg st="0" end="0"/>
                                            </p:txEl>
                                          </p:spTgt>
                                        </p:tgtEl>
                                      </p:cBhvr>
                                    </p:animEffect>
                                  </p:childTnLst>
                                </p:cTn>
                              </p:par>
                            </p:childTnLst>
                          </p:cTn>
                        </p:par>
                        <p:par>
                          <p:cTn id="40" fill="hold" nodeType="afterGroup">
                            <p:stCondLst>
                              <p:cond delay="15000"/>
                            </p:stCondLst>
                            <p:childTnLst>
                              <p:par>
                                <p:cTn id="41" presetID="29" presetClass="entr" presetSubtype="0" fill="hold" nodeType="after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anim calcmode="lin" valueType="num">
                                      <p:cBhvr>
                                        <p:cTn id="43"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44"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11">
                                            <p:txEl>
                                              <p:pRg st="0" end="0"/>
                                            </p:txEl>
                                          </p:spTgt>
                                        </p:tgtEl>
                                      </p:cBhvr>
                                    </p:animEffect>
                                  </p:childTnLst>
                                </p:cTn>
                              </p:par>
                            </p:childTnLst>
                          </p:cTn>
                        </p:par>
                        <p:par>
                          <p:cTn id="46" fill="hold" nodeType="afterGroup">
                            <p:stCondLst>
                              <p:cond delay="16000"/>
                            </p:stCondLst>
                            <p:childTnLst>
                              <p:par>
                                <p:cTn id="47" presetID="29" presetClass="entr" presetSubtype="0" fill="hold" nodeType="afterEffect">
                                  <p:stCondLst>
                                    <p:cond delay="0"/>
                                  </p:stCondLst>
                                  <p:childTnLst>
                                    <p:set>
                                      <p:cBhvr>
                                        <p:cTn id="48" dur="1" fill="hold">
                                          <p:stCondLst>
                                            <p:cond delay="0"/>
                                          </p:stCondLst>
                                        </p:cTn>
                                        <p:tgtEl>
                                          <p:spTgt spid="12">
                                            <p:txEl>
                                              <p:pRg st="0" end="0"/>
                                            </p:txEl>
                                          </p:spTgt>
                                        </p:tgtEl>
                                        <p:attrNameLst>
                                          <p:attrName>style.visibility</p:attrName>
                                        </p:attrNameLst>
                                      </p:cBhvr>
                                      <p:to>
                                        <p:strVal val="visible"/>
                                      </p:to>
                                    </p:set>
                                    <p:anim calcmode="lin" valueType="num">
                                      <p:cBhvr>
                                        <p:cTn id="49" dur="1000" fill="hold"/>
                                        <p:tgtEl>
                                          <p:spTgt spid="12">
                                            <p:txEl>
                                              <p:pRg st="0" end="0"/>
                                            </p:txEl>
                                          </p:spTgt>
                                        </p:tgtEl>
                                        <p:attrNameLst>
                                          <p:attrName>ppt_x</p:attrName>
                                        </p:attrNameLst>
                                      </p:cBhvr>
                                      <p:tavLst>
                                        <p:tav tm="0">
                                          <p:val>
                                            <p:strVal val="#ppt_x-.2"/>
                                          </p:val>
                                        </p:tav>
                                        <p:tav tm="100000">
                                          <p:val>
                                            <p:strVal val="#ppt_x"/>
                                          </p:val>
                                        </p:tav>
                                      </p:tavLst>
                                    </p:anim>
                                    <p:anim calcmode="lin" valueType="num">
                                      <p:cBhvr>
                                        <p:cTn id="50" dur="1000" fill="hold"/>
                                        <p:tgtEl>
                                          <p:spTgt spid="1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12">
                                            <p:txEl>
                                              <p:pRg st="0" end="0"/>
                                            </p:txEl>
                                          </p:spTgt>
                                        </p:tgtEl>
                                      </p:cBhvr>
                                    </p:animEffect>
                                  </p:childTnLst>
                                </p:cTn>
                              </p:par>
                            </p:childTnLst>
                          </p:cTn>
                        </p:par>
                        <p:par>
                          <p:cTn id="52" fill="hold" nodeType="afterGroup">
                            <p:stCondLst>
                              <p:cond delay="17000"/>
                            </p:stCondLst>
                            <p:childTnLst>
                              <p:par>
                                <p:cTn id="53" presetID="29" presetClass="entr" presetSubtype="0" fill="hold" nodeType="afterEffect">
                                  <p:stCondLst>
                                    <p:cond delay="0"/>
                                  </p:stCondLst>
                                  <p:childTnLst>
                                    <p:set>
                                      <p:cBhvr>
                                        <p:cTn id="54" dur="1" fill="hold">
                                          <p:stCondLst>
                                            <p:cond delay="0"/>
                                          </p:stCondLst>
                                        </p:cTn>
                                        <p:tgtEl>
                                          <p:spTgt spid="13">
                                            <p:txEl>
                                              <p:pRg st="0" end="0"/>
                                            </p:txEl>
                                          </p:spTgt>
                                        </p:tgtEl>
                                        <p:attrNameLst>
                                          <p:attrName>style.visibility</p:attrName>
                                        </p:attrNameLst>
                                      </p:cBhvr>
                                      <p:to>
                                        <p:strVal val="visible"/>
                                      </p:to>
                                    </p:set>
                                    <p:anim calcmode="lin" valueType="num">
                                      <p:cBhvr>
                                        <p:cTn id="55" dur="1000" fill="hold"/>
                                        <p:tgtEl>
                                          <p:spTgt spid="13">
                                            <p:txEl>
                                              <p:pRg st="0" end="0"/>
                                            </p:txEl>
                                          </p:spTgt>
                                        </p:tgtEl>
                                        <p:attrNameLst>
                                          <p:attrName>ppt_x</p:attrName>
                                        </p:attrNameLst>
                                      </p:cBhvr>
                                      <p:tavLst>
                                        <p:tav tm="0">
                                          <p:val>
                                            <p:strVal val="#ppt_x-.2"/>
                                          </p:val>
                                        </p:tav>
                                        <p:tav tm="100000">
                                          <p:val>
                                            <p:strVal val="#ppt_x"/>
                                          </p:val>
                                        </p:tav>
                                      </p:tavLst>
                                    </p:anim>
                                    <p:anim calcmode="lin" valueType="num">
                                      <p:cBhvr>
                                        <p:cTn id="56" dur="1000" fill="hold"/>
                                        <p:tgtEl>
                                          <p:spTgt spid="1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7" dur="1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304800"/>
            <a:ext cx="8686800" cy="1143000"/>
          </a:xfrm>
        </p:spPr>
        <p:txBody>
          <a:bodyPr>
            <a:normAutofit fontScale="90000"/>
          </a:bodyPr>
          <a:lstStyle/>
          <a:p>
            <a:pPr algn="l" eaLnBrk="1" fontAlgn="auto" hangingPunct="1">
              <a:spcAft>
                <a:spcPts val="0"/>
              </a:spcAft>
              <a:defRPr/>
            </a:pPr>
            <a:r>
              <a:rPr lang="en-US" sz="2700" i="1" smtClean="0">
                <a:latin typeface="Arial" pitchFamily="34" charset="0"/>
                <a:cs typeface="Arial" pitchFamily="34" charset="0"/>
              </a:rPr>
              <a:t>Sweep cultivator </a:t>
            </a:r>
            <a:r>
              <a:rPr lang="en-US" smtClean="0"/>
              <a:t/>
            </a:r>
            <a:br>
              <a:rPr lang="en-US" smtClean="0"/>
            </a:br>
            <a:endParaRPr lang="en-US"/>
          </a:p>
        </p:txBody>
      </p:sp>
      <p:sp>
        <p:nvSpPr>
          <p:cNvPr id="6" name="Content Placeholder 5"/>
          <p:cNvSpPr>
            <a:spLocks noGrp="1"/>
          </p:cNvSpPr>
          <p:nvPr>
            <p:ph idx="1"/>
          </p:nvPr>
        </p:nvSpPr>
        <p:spPr>
          <a:xfrm>
            <a:off x="304800" y="838200"/>
            <a:ext cx="8382000" cy="5287963"/>
          </a:xfrm>
        </p:spPr>
        <p:txBody>
          <a:bodyPr rtlCol="0">
            <a:normAutofit fontScale="70000" lnSpcReduction="20000"/>
          </a:bodyPr>
          <a:lstStyle/>
          <a:p>
            <a:pPr eaLnBrk="1" fontAlgn="auto" hangingPunct="1">
              <a:spcAft>
                <a:spcPts val="0"/>
              </a:spcAft>
              <a:buSzPct val="121000"/>
              <a:buFont typeface="Wingdings" pitchFamily="2" charset="2"/>
              <a:buChar char="§"/>
              <a:defRPr/>
            </a:pPr>
            <a:r>
              <a:rPr lang="en-US" sz="3500" b="1" dirty="0" smtClean="0">
                <a:latin typeface="Arial" pitchFamily="34" charset="0"/>
                <a:cs typeface="Arial" pitchFamily="34" charset="0"/>
              </a:rPr>
              <a:t>In stubble-mulch farming, it is difficult to prepare the land with ordinary implements due to clogging and sweep cultivator is the implements useful under this condition. </a:t>
            </a:r>
          </a:p>
          <a:p>
            <a:pPr eaLnBrk="1" fontAlgn="auto" hangingPunct="1">
              <a:spcAft>
                <a:spcPts val="0"/>
              </a:spcAft>
              <a:buSzPct val="121000"/>
              <a:buFont typeface="Wingdings" pitchFamily="2" charset="2"/>
              <a:buChar char="§"/>
              <a:defRPr/>
            </a:pPr>
            <a:r>
              <a:rPr lang="en-US" sz="3500" b="1" dirty="0" smtClean="0">
                <a:latin typeface="Arial" pitchFamily="34" charset="0"/>
                <a:cs typeface="Arial" pitchFamily="34" charset="0"/>
              </a:rPr>
              <a:t>It consists of large inverted ‘V’ shaped blades attached to a cultivator frame.</a:t>
            </a:r>
          </a:p>
          <a:p>
            <a:pPr eaLnBrk="1" fontAlgn="auto" hangingPunct="1">
              <a:spcAft>
                <a:spcPts val="0"/>
              </a:spcAft>
              <a:buSzPct val="121000"/>
              <a:buFont typeface="Wingdings" pitchFamily="2" charset="2"/>
              <a:buChar char="§"/>
              <a:defRPr/>
            </a:pPr>
            <a:r>
              <a:rPr lang="en-US" sz="3500" b="1" dirty="0" smtClean="0">
                <a:latin typeface="Arial" pitchFamily="34" charset="0"/>
                <a:cs typeface="Arial" pitchFamily="34" charset="0"/>
              </a:rPr>
              <a:t> These blades run parallel to soil surface at a depth of 10 to 15 cm. </a:t>
            </a:r>
          </a:p>
          <a:p>
            <a:pPr eaLnBrk="1" fontAlgn="auto" hangingPunct="1">
              <a:spcAft>
                <a:spcPts val="0"/>
              </a:spcAft>
              <a:buSzPct val="121000"/>
              <a:buFont typeface="Wingdings" pitchFamily="2" charset="2"/>
              <a:buChar char="§"/>
              <a:defRPr/>
            </a:pPr>
            <a:r>
              <a:rPr lang="en-US" sz="3500" b="1" dirty="0" smtClean="0">
                <a:latin typeface="Arial" pitchFamily="34" charset="0"/>
                <a:cs typeface="Arial" pitchFamily="34" charset="0"/>
              </a:rPr>
              <a:t>They are arranged in two rows and staggered. </a:t>
            </a:r>
          </a:p>
          <a:p>
            <a:pPr eaLnBrk="1" fontAlgn="auto" hangingPunct="1">
              <a:spcAft>
                <a:spcPts val="0"/>
              </a:spcAft>
              <a:buSzPct val="121000"/>
              <a:buFont typeface="Wingdings" pitchFamily="2" charset="2"/>
              <a:buChar char="§"/>
              <a:defRPr/>
            </a:pPr>
            <a:r>
              <a:rPr lang="en-US" sz="3500" b="1" dirty="0" smtClean="0">
                <a:latin typeface="Arial" pitchFamily="34" charset="0"/>
                <a:cs typeface="Arial" pitchFamily="34" charset="0"/>
              </a:rPr>
              <a:t>Sweep cultivator is used to cut to a depth of 12 to 15 cm soil during the first operation and still shallower during subsequent operations. </a:t>
            </a:r>
          </a:p>
          <a:p>
            <a:pPr eaLnBrk="1" fontAlgn="auto" hangingPunct="1">
              <a:spcAft>
                <a:spcPts val="0"/>
              </a:spcAft>
              <a:buSzPct val="121000"/>
              <a:buFont typeface="Wingdings" pitchFamily="2" charset="2"/>
              <a:buChar char="§"/>
              <a:defRPr/>
            </a:pPr>
            <a:r>
              <a:rPr lang="en-US" sz="3500" b="1" dirty="0" smtClean="0">
                <a:latin typeface="Arial" pitchFamily="34" charset="0"/>
                <a:cs typeface="Arial" pitchFamily="34" charset="0"/>
              </a:rPr>
              <a:t>It is worked frequently to control weeds. It is also used for harvesting groundnut in many parts of the world. </a:t>
            </a:r>
          </a:p>
          <a:p>
            <a:pPr eaLnBrk="1" fontAlgn="auto" hangingPunct="1">
              <a:spcAft>
                <a:spcPts val="0"/>
              </a:spcAft>
              <a:buFont typeface="Wingdings 2"/>
              <a:buChar char=""/>
              <a:defRPr/>
            </a:pPr>
            <a:endParaRPr lang="en-US" dirty="0"/>
          </a:p>
        </p:txBody>
      </p:sp>
      <p:pic>
        <p:nvPicPr>
          <p:cNvPr id="32772"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75363"/>
            <a:ext cx="8382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149975"/>
            <a:ext cx="762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a:spLocks noChangeArrowheads="1"/>
          </p:cNvSpPr>
          <p:nvPr/>
        </p:nvSpPr>
        <p:spPr bwMode="auto">
          <a:xfrm>
            <a:off x="25908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10" name="Rectangle 9"/>
          <p:cNvSpPr>
            <a:spLocks noChangeArrowheads="1"/>
          </p:cNvSpPr>
          <p:nvPr/>
        </p:nvSpPr>
        <p:spPr bwMode="auto">
          <a:xfrm>
            <a:off x="42672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11" name="Rectangle 10"/>
          <p:cNvSpPr>
            <a:spLocks noChangeArrowheads="1"/>
          </p:cNvSpPr>
          <p:nvPr/>
        </p:nvSpPr>
        <p:spPr bwMode="auto">
          <a:xfrm>
            <a:off x="59436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2000"/>
                                        <p:tgtEl>
                                          <p:spTgt spid="6">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2000"/>
                                        <p:tgtEl>
                                          <p:spTgt spid="6">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2000"/>
                                        <p:tgtEl>
                                          <p:spTgt spid="6">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fade">
                                      <p:cBhvr>
                                        <p:cTn id="23" dur="2000"/>
                                        <p:tgtEl>
                                          <p:spTgt spid="6">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2000"/>
                                        <p:tgtEl>
                                          <p:spTgt spid="6">
                                            <p:txEl>
                                              <p:pRg st="4" end="4"/>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Effect transition="in" filter="fade">
                                      <p:cBhvr>
                                        <p:cTn id="31" dur="2000"/>
                                        <p:tgtEl>
                                          <p:spTgt spid="6">
                                            <p:txEl>
                                              <p:pRg st="5" end="5"/>
                                            </p:txEl>
                                          </p:spTgt>
                                        </p:tgtEl>
                                      </p:cBhvr>
                                    </p:animEffect>
                                  </p:childTnLst>
                                </p:cTn>
                              </p:par>
                            </p:childTnLst>
                          </p:cTn>
                        </p:par>
                        <p:par>
                          <p:cTn id="32" fill="hold" nodeType="afterGroup">
                            <p:stCondLst>
                              <p:cond delay="12500"/>
                            </p:stCondLst>
                            <p:childTnLst>
                              <p:par>
                                <p:cTn id="33" presetID="29" presetClass="entr" presetSubtype="0" fill="hold" nodeType="after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 calcmode="lin" valueType="num">
                                      <p:cBhvr>
                                        <p:cTn id="35"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36"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9">
                                            <p:txEl>
                                              <p:pRg st="0" end="0"/>
                                            </p:txEl>
                                          </p:spTgt>
                                        </p:tgtEl>
                                      </p:cBhvr>
                                    </p:animEffect>
                                  </p:childTnLst>
                                </p:cTn>
                              </p:par>
                            </p:childTnLst>
                          </p:cTn>
                        </p:par>
                        <p:par>
                          <p:cTn id="38" fill="hold" nodeType="afterGroup">
                            <p:stCondLst>
                              <p:cond delay="13500"/>
                            </p:stCondLst>
                            <p:childTnLst>
                              <p:par>
                                <p:cTn id="39" presetID="29" presetClass="entr" presetSubtype="0" fill="hold" nodeType="afterEffect">
                                  <p:stCondLst>
                                    <p:cond delay="0"/>
                                  </p:stCondLst>
                                  <p:childTnLst>
                                    <p:set>
                                      <p:cBhvr>
                                        <p:cTn id="40" dur="1" fill="hold">
                                          <p:stCondLst>
                                            <p:cond delay="0"/>
                                          </p:stCondLst>
                                        </p:cTn>
                                        <p:tgtEl>
                                          <p:spTgt spid="10">
                                            <p:txEl>
                                              <p:pRg st="0" end="0"/>
                                            </p:txEl>
                                          </p:spTgt>
                                        </p:tgtEl>
                                        <p:attrNameLst>
                                          <p:attrName>style.visibility</p:attrName>
                                        </p:attrNameLst>
                                      </p:cBhvr>
                                      <p:to>
                                        <p:strVal val="visible"/>
                                      </p:to>
                                    </p:set>
                                    <p:anim calcmode="lin" valueType="num">
                                      <p:cBhvr>
                                        <p:cTn id="41" dur="1000" fill="hold"/>
                                        <p:tgtEl>
                                          <p:spTgt spid="10">
                                            <p:txEl>
                                              <p:pRg st="0" end="0"/>
                                            </p:txEl>
                                          </p:spTgt>
                                        </p:tgtEl>
                                        <p:attrNameLst>
                                          <p:attrName>ppt_x</p:attrName>
                                        </p:attrNameLst>
                                      </p:cBhvr>
                                      <p:tavLst>
                                        <p:tav tm="0">
                                          <p:val>
                                            <p:strVal val="#ppt_x-.2"/>
                                          </p:val>
                                        </p:tav>
                                        <p:tav tm="100000">
                                          <p:val>
                                            <p:strVal val="#ppt_x"/>
                                          </p:val>
                                        </p:tav>
                                      </p:tavLst>
                                    </p:anim>
                                    <p:anim calcmode="lin" valueType="num">
                                      <p:cBhvr>
                                        <p:cTn id="42" dur="1000" fill="hold"/>
                                        <p:tgtEl>
                                          <p:spTgt spid="1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3" dur="1000"/>
                                        <p:tgtEl>
                                          <p:spTgt spid="10">
                                            <p:txEl>
                                              <p:pRg st="0" end="0"/>
                                            </p:txEl>
                                          </p:spTgt>
                                        </p:tgtEl>
                                      </p:cBhvr>
                                    </p:animEffect>
                                  </p:childTnLst>
                                </p:cTn>
                              </p:par>
                            </p:childTnLst>
                          </p:cTn>
                        </p:par>
                        <p:par>
                          <p:cTn id="44" fill="hold" nodeType="afterGroup">
                            <p:stCondLst>
                              <p:cond delay="14500"/>
                            </p:stCondLst>
                            <p:childTnLst>
                              <p:par>
                                <p:cTn id="45" presetID="29" presetClass="entr" presetSubtype="0" fill="hold" nodeType="after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anim calcmode="lin" valueType="num">
                                      <p:cBhvr>
                                        <p:cTn id="4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4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l" eaLnBrk="1" fontAlgn="auto" hangingPunct="1">
              <a:spcAft>
                <a:spcPts val="0"/>
              </a:spcAft>
              <a:defRPr/>
            </a:pPr>
            <a:r>
              <a:rPr lang="en-US" sz="3600" i="1" smtClean="0">
                <a:latin typeface="Arial" pitchFamily="34" charset="0"/>
                <a:cs typeface="Arial" pitchFamily="34" charset="0"/>
              </a:rPr>
              <a:t>Harrows </a:t>
            </a:r>
            <a:r>
              <a:rPr lang="en-US" sz="3600" smtClean="0">
                <a:latin typeface="Arial" pitchFamily="34" charset="0"/>
                <a:cs typeface="Arial" pitchFamily="34" charset="0"/>
              </a:rPr>
              <a:t/>
            </a:r>
            <a:br>
              <a:rPr lang="en-US" sz="3600" smtClean="0">
                <a:latin typeface="Arial" pitchFamily="34" charset="0"/>
                <a:cs typeface="Arial" pitchFamily="34" charset="0"/>
              </a:rPr>
            </a:br>
            <a:endParaRPr lang="en-US" sz="3600">
              <a:latin typeface="Arial" pitchFamily="34" charset="0"/>
              <a:cs typeface="Arial" pitchFamily="34" charset="0"/>
            </a:endParaRPr>
          </a:p>
        </p:txBody>
      </p:sp>
      <p:sp>
        <p:nvSpPr>
          <p:cNvPr id="5" name="Content Placeholder 4"/>
          <p:cNvSpPr>
            <a:spLocks noGrp="1"/>
          </p:cNvSpPr>
          <p:nvPr>
            <p:ph idx="1"/>
          </p:nvPr>
        </p:nvSpPr>
        <p:spPr/>
        <p:txBody>
          <a:bodyPr rtlCol="0">
            <a:normAutofit/>
          </a:bodyPr>
          <a:lstStyle/>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Harrows are used for shallow cultivation in operations such as preparation of seedbed, covering seeds and destroying weed seedlings. </a:t>
            </a:r>
          </a:p>
          <a:p>
            <a:pPr eaLnBrk="1" fontAlgn="auto" hangingPunct="1">
              <a:spcAft>
                <a:spcPts val="0"/>
              </a:spcAft>
              <a:buSzPct val="121000"/>
              <a:buFont typeface="Wingdings 2"/>
              <a:buNone/>
              <a:defRPr/>
            </a:pPr>
            <a:r>
              <a:rPr lang="en-US" b="1" dirty="0" smtClean="0">
                <a:solidFill>
                  <a:schemeClr val="accent1"/>
                </a:solidFill>
                <a:latin typeface="Arial" pitchFamily="34" charset="0"/>
                <a:cs typeface="Arial" pitchFamily="34" charset="0"/>
              </a:rPr>
              <a:t>Harrows are of two types</a:t>
            </a:r>
            <a:endParaRPr lang="en-US" b="1" dirty="0" smtClean="0">
              <a:latin typeface="Arial" pitchFamily="34" charset="0"/>
              <a:cs typeface="Arial" pitchFamily="34" charset="0"/>
            </a:endParaRPr>
          </a:p>
          <a:p>
            <a:pPr marL="746125" indent="-166688" eaLnBrk="1" fontAlgn="auto" hangingPunct="1">
              <a:spcAft>
                <a:spcPts val="0"/>
              </a:spcAft>
              <a:buSzPct val="121000"/>
              <a:buFont typeface="Wingdings" pitchFamily="2" charset="2"/>
              <a:buChar char="Ø"/>
              <a:defRPr/>
            </a:pPr>
            <a:r>
              <a:rPr lang="en-US" b="1" dirty="0" smtClean="0">
                <a:latin typeface="Arial" pitchFamily="34" charset="0"/>
                <a:cs typeface="Arial" pitchFamily="34" charset="0"/>
              </a:rPr>
              <a:t>    Disc harrow  </a:t>
            </a:r>
          </a:p>
          <a:p>
            <a:pPr marL="573088" indent="282575" eaLnBrk="1" fontAlgn="auto" hangingPunct="1">
              <a:spcAft>
                <a:spcPts val="0"/>
              </a:spcAft>
              <a:buSzPct val="121000"/>
              <a:buFont typeface="Wingdings" pitchFamily="2" charset="2"/>
              <a:buChar char="Ø"/>
              <a:defRPr/>
            </a:pPr>
            <a:r>
              <a:rPr lang="en-US" b="1" dirty="0" smtClean="0">
                <a:latin typeface="Arial" pitchFamily="34" charset="0"/>
                <a:cs typeface="Arial" pitchFamily="34" charset="0"/>
              </a:rPr>
              <a:t>    Blade harrow</a:t>
            </a:r>
          </a:p>
          <a:p>
            <a:pPr eaLnBrk="1" fontAlgn="auto" hangingPunct="1">
              <a:spcAft>
                <a:spcPts val="0"/>
              </a:spcAft>
              <a:buFont typeface="Wingdings 2"/>
              <a:buChar char=""/>
              <a:defRPr/>
            </a:pPr>
            <a:endParaRPr lang="en-US" dirty="0"/>
          </a:p>
        </p:txBody>
      </p:sp>
      <p:pic>
        <p:nvPicPr>
          <p:cNvPr id="33796"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5791200"/>
            <a:ext cx="1143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38838"/>
            <a:ext cx="990600"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18288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7" name="Rectangle 6"/>
          <p:cNvSpPr>
            <a:spLocks noChangeArrowheads="1"/>
          </p:cNvSpPr>
          <p:nvPr/>
        </p:nvSpPr>
        <p:spPr bwMode="auto">
          <a:xfrm>
            <a:off x="33528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8" name="Rectangle 7"/>
          <p:cNvSpPr>
            <a:spLocks noChangeArrowheads="1"/>
          </p:cNvSpPr>
          <p:nvPr/>
        </p:nvSpPr>
        <p:spPr bwMode="auto">
          <a:xfrm>
            <a:off x="50292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2000"/>
                                        <p:tgtEl>
                                          <p:spTgt spid="5">
                                            <p:txEl>
                                              <p:pRg st="0" end="0"/>
                                            </p:txEl>
                                          </p:spTgt>
                                        </p:tgtEl>
                                      </p:cBhvr>
                                    </p:animEffect>
                                  </p:childTnLst>
                                </p:cTn>
                              </p:par>
                            </p:childTnLst>
                          </p:cTn>
                        </p:par>
                        <p:par>
                          <p:cTn id="12" fill="hold" nodeType="afterGroup">
                            <p:stCondLst>
                              <p:cond delay="2500"/>
                            </p:stCondLst>
                            <p:childTnLst>
                              <p:par>
                                <p:cTn id="13" presetID="9" presetClass="entr" presetSubtype="0"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dissolve">
                                      <p:cBhvr>
                                        <p:cTn id="15" dur="500"/>
                                        <p:tgtEl>
                                          <p:spTgt spid="5">
                                            <p:txEl>
                                              <p:pRg st="1" end="1"/>
                                            </p:txEl>
                                          </p:spTgt>
                                        </p:tgtEl>
                                      </p:cBhvr>
                                    </p:animEffect>
                                  </p:childTnLst>
                                </p:cTn>
                              </p:par>
                            </p:childTnLst>
                          </p:cTn>
                        </p:par>
                        <p:par>
                          <p:cTn id="16" fill="hold" nodeType="afterGroup">
                            <p:stCondLst>
                              <p:cond delay="3000"/>
                            </p:stCondLst>
                            <p:childTnLst>
                              <p:par>
                                <p:cTn id="17" presetID="10" presetClass="entr" presetSubtype="0"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2000"/>
                                        <p:tgtEl>
                                          <p:spTgt spid="5">
                                            <p:txEl>
                                              <p:pRg st="2" end="2"/>
                                            </p:txEl>
                                          </p:spTgt>
                                        </p:tgtEl>
                                      </p:cBhvr>
                                    </p:animEffect>
                                  </p:childTnLst>
                                </p:cTn>
                              </p:par>
                            </p:childTnLst>
                          </p:cTn>
                        </p:par>
                        <p:par>
                          <p:cTn id="20" fill="hold" nodeType="afterGroup">
                            <p:stCondLst>
                              <p:cond delay="5000"/>
                            </p:stCondLst>
                            <p:childTnLst>
                              <p:par>
                                <p:cTn id="21" presetID="10" presetClass="entr" presetSubtype="0" fill="hold" nodeType="after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fade">
                                      <p:cBhvr>
                                        <p:cTn id="23" dur="2000"/>
                                        <p:tgtEl>
                                          <p:spTgt spid="5">
                                            <p:txEl>
                                              <p:pRg st="3" end="3"/>
                                            </p:txEl>
                                          </p:spTgt>
                                        </p:tgtEl>
                                      </p:cBhvr>
                                    </p:animEffect>
                                  </p:childTnLst>
                                </p:cTn>
                              </p:par>
                            </p:childTnLst>
                          </p:cTn>
                        </p:par>
                        <p:par>
                          <p:cTn id="24" fill="hold" nodeType="afterGroup">
                            <p:stCondLst>
                              <p:cond delay="7000"/>
                            </p:stCondLst>
                            <p:childTnLst>
                              <p:par>
                                <p:cTn id="25" presetID="29" presetClass="entr" presetSubtype="0" fill="hold" nodeType="after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 calcmode="lin" valueType="num">
                                      <p:cBhvr>
                                        <p:cTn id="27"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28"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6">
                                            <p:txEl>
                                              <p:pRg st="0" end="0"/>
                                            </p:txEl>
                                          </p:spTgt>
                                        </p:tgtEl>
                                      </p:cBhvr>
                                    </p:animEffect>
                                  </p:childTnLst>
                                </p:cTn>
                              </p:par>
                            </p:childTnLst>
                          </p:cTn>
                        </p:par>
                        <p:par>
                          <p:cTn id="30" fill="hold" nodeType="afterGroup">
                            <p:stCondLst>
                              <p:cond delay="8000"/>
                            </p:stCondLst>
                            <p:childTnLst>
                              <p:par>
                                <p:cTn id="31" presetID="29" presetClass="entr" presetSubtype="0" fill="hold" nodeType="after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34"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7">
                                            <p:txEl>
                                              <p:pRg st="0" end="0"/>
                                            </p:txEl>
                                          </p:spTgt>
                                        </p:tgtEl>
                                      </p:cBhvr>
                                    </p:animEffect>
                                  </p:childTnLst>
                                </p:cTn>
                              </p:par>
                            </p:childTnLst>
                          </p:cTn>
                        </p:par>
                        <p:par>
                          <p:cTn id="36" fill="hold" nodeType="afterGroup">
                            <p:stCondLst>
                              <p:cond delay="9000"/>
                            </p:stCondLst>
                            <p:childTnLst>
                              <p:par>
                                <p:cTn id="37" presetID="29" presetClass="entr" presetSubtype="0" fill="hold" nodeType="after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anim calcmode="lin" valueType="num">
                                      <p:cBhvr>
                                        <p:cTn id="39"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0"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0"/>
            <a:ext cx="8458200" cy="1417638"/>
          </a:xfrm>
        </p:spPr>
        <p:txBody>
          <a:bodyPr/>
          <a:lstStyle/>
          <a:p>
            <a:pPr algn="l" eaLnBrk="1" fontAlgn="auto" hangingPunct="1">
              <a:spcAft>
                <a:spcPts val="0"/>
              </a:spcAft>
              <a:defRPr/>
            </a:pPr>
            <a:r>
              <a:rPr lang="en-US" sz="2400" smtClean="0">
                <a:latin typeface="Arial" pitchFamily="34" charset="0"/>
                <a:cs typeface="Arial" pitchFamily="34" charset="0"/>
              </a:rPr>
              <a:t>Disc Harrow</a:t>
            </a:r>
            <a:endParaRPr lang="en-US" sz="2400">
              <a:latin typeface="Arial" pitchFamily="34" charset="0"/>
              <a:cs typeface="Arial" pitchFamily="34" charset="0"/>
            </a:endParaRPr>
          </a:p>
        </p:txBody>
      </p:sp>
      <p:sp>
        <p:nvSpPr>
          <p:cNvPr id="5" name="Content Placeholder 4"/>
          <p:cNvSpPr>
            <a:spLocks noGrp="1"/>
          </p:cNvSpPr>
          <p:nvPr>
            <p:ph sz="half" idx="1"/>
          </p:nvPr>
        </p:nvSpPr>
        <p:spPr>
          <a:xfrm>
            <a:off x="0" y="1143000"/>
            <a:ext cx="4800600" cy="5105400"/>
          </a:xfrm>
        </p:spPr>
        <p:txBody>
          <a:bodyPr rtlCol="0">
            <a:normAutofit fontScale="85000" lnSpcReduction="10000"/>
          </a:bodyPr>
          <a:lstStyle/>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The </a:t>
            </a:r>
            <a:r>
              <a:rPr lang="en-US" b="1" i="1" dirty="0" smtClean="0">
                <a:latin typeface="Arial" pitchFamily="34" charset="0"/>
                <a:cs typeface="Arial" pitchFamily="34" charset="0"/>
              </a:rPr>
              <a:t>disc harrow</a:t>
            </a:r>
            <a:r>
              <a:rPr lang="en-US" b="1" dirty="0" smtClean="0">
                <a:latin typeface="Arial" pitchFamily="34" charset="0"/>
                <a:cs typeface="Arial" pitchFamily="34" charset="0"/>
              </a:rPr>
              <a:t> consists of a number of concave discs of 45 to 55 cm in diameter. </a:t>
            </a:r>
          </a:p>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The discs cut through the soil and effectively pulverize the clods. </a:t>
            </a:r>
          </a:p>
          <a:p>
            <a:pPr eaLnBrk="1" fontAlgn="auto" hangingPunct="1">
              <a:spcAft>
                <a:spcPts val="0"/>
              </a:spcAft>
              <a:buSzPct val="121000"/>
              <a:buFont typeface="Wingdings" pitchFamily="2" charset="2"/>
              <a:buChar char="§"/>
              <a:defRPr/>
            </a:pPr>
            <a:r>
              <a:rPr lang="en-US" b="1" i="1" dirty="0" smtClean="0">
                <a:latin typeface="Arial" pitchFamily="34" charset="0"/>
                <a:cs typeface="Arial" pitchFamily="34" charset="0"/>
              </a:rPr>
              <a:t>Blade harrows</a:t>
            </a:r>
            <a:r>
              <a:rPr lang="en-US" b="1" dirty="0" smtClean="0">
                <a:latin typeface="Arial" pitchFamily="34" charset="0"/>
                <a:cs typeface="Arial" pitchFamily="34" charset="0"/>
              </a:rPr>
              <a:t> are used for different purposes like removal of weeds and stubbles, crushing of clods, working of soil to shallow depth, covering the seeds, inter-cultivation and harvesting of groundnut etc. </a:t>
            </a:r>
          </a:p>
          <a:p>
            <a:pPr eaLnBrk="1" fontAlgn="auto" hangingPunct="1">
              <a:spcAft>
                <a:spcPts val="0"/>
              </a:spcAft>
              <a:buFont typeface="Wingdings 2"/>
              <a:buChar char=""/>
              <a:defRPr/>
            </a:pPr>
            <a:endParaRPr lang="en-US" b="1" dirty="0">
              <a:latin typeface="Arial" pitchFamily="34" charset="0"/>
              <a:cs typeface="Arial" pitchFamily="34" charset="0"/>
            </a:endParaRPr>
          </a:p>
        </p:txBody>
      </p:sp>
      <p:pic>
        <p:nvPicPr>
          <p:cNvPr id="3074" name="Picture 2" descr="C:\Documents and Settings\DODL\Desktop\clip_image002.gif"/>
          <p:cNvPicPr>
            <a:picLocks noGrp="1" noChangeAspect="1" noChangeArrowheads="1"/>
          </p:cNvPicPr>
          <p:nvPr>
            <p:ph sz="half" idx="2"/>
          </p:nvPr>
        </p:nvPicPr>
        <p:blipFill>
          <a:blip r:embed="rId2" cstate="print"/>
          <a:srcRect/>
          <a:stretch>
            <a:fillRect/>
          </a:stretch>
        </p:blipFill>
        <p:spPr>
          <a:xfrm>
            <a:off x="4938712" y="0"/>
            <a:ext cx="4205288" cy="5020469"/>
          </a:xfrm>
          <a:prstGeom prst="ellipse">
            <a:avLst/>
          </a:prstGeom>
        </p:spPr>
      </p:pic>
      <p:sp>
        <p:nvSpPr>
          <p:cNvPr id="3075" name="Rectangle 3"/>
          <p:cNvSpPr>
            <a:spLocks noChangeArrowheads="1"/>
          </p:cNvSpPr>
          <p:nvPr/>
        </p:nvSpPr>
        <p:spPr bwMode="auto">
          <a:xfrm>
            <a:off x="4724400" y="5075238"/>
            <a:ext cx="4191000" cy="123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400" b="1">
                <a:cs typeface="Times New Roman" pitchFamily="18" charset="0"/>
              </a:rPr>
              <a:t>Disc harrow</a:t>
            </a:r>
            <a:endParaRPr lang="en-US" sz="1400" b="1"/>
          </a:p>
          <a:p>
            <a:pPr eaLnBrk="0" hangingPunct="0"/>
            <a:r>
              <a:rPr lang="en-US" sz="1400" b="1">
                <a:cs typeface="Times New Roman" pitchFamily="18" charset="0"/>
              </a:rPr>
              <a:t>(Source: http://agriculture.indiabizclub.com/products/offset_disc_harrows)</a:t>
            </a:r>
            <a:endParaRPr lang="en-US" sz="1400" b="1"/>
          </a:p>
          <a:p>
            <a:pPr eaLnBrk="0" hangingPunct="0"/>
            <a:endParaRPr lang="en-US"/>
          </a:p>
        </p:txBody>
      </p:sp>
      <p:pic>
        <p:nvPicPr>
          <p:cNvPr id="34822" name="Picture 2" descr="C:\Documents and Settings\DODL\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91200"/>
            <a:ext cx="1143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938838"/>
            <a:ext cx="990600"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26670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Next</a:t>
            </a:r>
            <a:endParaRPr lang="en-US">
              <a:latin typeface="Cambria" pitchFamily="18" charset="0"/>
            </a:endParaRPr>
          </a:p>
        </p:txBody>
      </p:sp>
      <p:sp>
        <p:nvSpPr>
          <p:cNvPr id="11" name="Rectangle 10"/>
          <p:cNvSpPr>
            <a:spLocks noChangeArrowheads="1"/>
          </p:cNvSpPr>
          <p:nvPr/>
        </p:nvSpPr>
        <p:spPr bwMode="auto">
          <a:xfrm>
            <a:off x="44196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Previous</a:t>
            </a:r>
            <a:endParaRPr lang="en-US">
              <a:latin typeface="Cambria" pitchFamily="18" charset="0"/>
            </a:endParaRPr>
          </a:p>
        </p:txBody>
      </p:sp>
      <p:sp>
        <p:nvSpPr>
          <p:cNvPr id="12" name="Rectangle 11"/>
          <p:cNvSpPr>
            <a:spLocks noChangeArrowheads="1"/>
          </p:cNvSpPr>
          <p:nvPr/>
        </p:nvSpPr>
        <p:spPr bwMode="auto">
          <a:xfrm>
            <a:off x="61722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7"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074"/>
                                        </p:tgtEl>
                                        <p:attrNameLst>
                                          <p:attrName>style.visibility</p:attrName>
                                        </p:attrNameLst>
                                      </p:cBhvr>
                                      <p:to>
                                        <p:strVal val="visible"/>
                                      </p:to>
                                    </p:set>
                                    <p:animEffect transition="in" filter="wipe(left)">
                                      <p:cBhvr>
                                        <p:cTn id="11" dur="500"/>
                                        <p:tgtEl>
                                          <p:spTgt spid="3074"/>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3075">
                                            <p:txEl>
                                              <p:pRg st="0" end="0"/>
                                            </p:txEl>
                                          </p:spTgt>
                                        </p:tgtEl>
                                        <p:attrNameLst>
                                          <p:attrName>style.visibility</p:attrName>
                                        </p:attrNameLst>
                                      </p:cBhvr>
                                      <p:to>
                                        <p:strVal val="visible"/>
                                      </p:to>
                                    </p:set>
                                    <p:animEffect transition="in" filter="fade">
                                      <p:cBhvr>
                                        <p:cTn id="15" dur="2000"/>
                                        <p:tgtEl>
                                          <p:spTgt spid="3075">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075">
                                            <p:txEl>
                                              <p:pRg st="1" end="1"/>
                                            </p:txEl>
                                          </p:spTgt>
                                        </p:tgtEl>
                                        <p:attrNameLst>
                                          <p:attrName>style.visibility</p:attrName>
                                        </p:attrNameLst>
                                      </p:cBhvr>
                                      <p:to>
                                        <p:strVal val="visible"/>
                                      </p:to>
                                    </p:set>
                                    <p:animEffect transition="in" filter="fade">
                                      <p:cBhvr>
                                        <p:cTn id="18" dur="2000"/>
                                        <p:tgtEl>
                                          <p:spTgt spid="3075">
                                            <p:txEl>
                                              <p:pRg st="1" end="1"/>
                                            </p:txEl>
                                          </p:spTgt>
                                        </p:tgtEl>
                                      </p:cBhvr>
                                    </p:animEffect>
                                  </p:childTnLst>
                                </p:cTn>
                              </p:par>
                            </p:childTnLst>
                          </p:cTn>
                        </p:par>
                        <p:par>
                          <p:cTn id="19" fill="hold" nodeType="afterGroup">
                            <p:stCondLst>
                              <p:cond delay="3000"/>
                            </p:stCondLst>
                            <p:childTnLst>
                              <p:par>
                                <p:cTn id="20" presetID="10" presetClass="entr" presetSubtype="0" fill="hold" nodeType="after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2000"/>
                                        <p:tgtEl>
                                          <p:spTgt spid="5">
                                            <p:txEl>
                                              <p:pRg st="0" end="0"/>
                                            </p:txEl>
                                          </p:spTgt>
                                        </p:tgtEl>
                                      </p:cBhvr>
                                    </p:animEffect>
                                  </p:childTnLst>
                                </p:cTn>
                              </p:par>
                            </p:childTnLst>
                          </p:cTn>
                        </p:par>
                        <p:par>
                          <p:cTn id="23" fill="hold" nodeType="afterGroup">
                            <p:stCondLst>
                              <p:cond delay="5000"/>
                            </p:stCondLst>
                            <p:childTnLst>
                              <p:par>
                                <p:cTn id="24" presetID="10" presetClass="entr" presetSubtype="0" fill="hold" nodeType="after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animEffect transition="in" filter="fade">
                                      <p:cBhvr>
                                        <p:cTn id="26" dur="2000"/>
                                        <p:tgtEl>
                                          <p:spTgt spid="5">
                                            <p:txEl>
                                              <p:pRg st="1" end="1"/>
                                            </p:txEl>
                                          </p:spTgt>
                                        </p:tgtEl>
                                      </p:cBhvr>
                                    </p:animEffect>
                                  </p:childTnLst>
                                </p:cTn>
                              </p:par>
                            </p:childTnLst>
                          </p:cTn>
                        </p:par>
                        <p:par>
                          <p:cTn id="27" fill="hold" nodeType="afterGroup">
                            <p:stCondLst>
                              <p:cond delay="7000"/>
                            </p:stCondLst>
                            <p:childTnLst>
                              <p:par>
                                <p:cTn id="28" presetID="10" presetClass="entr" presetSubtype="0" fill="hold" nodeType="after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Effect transition="in" filter="fade">
                                      <p:cBhvr>
                                        <p:cTn id="30" dur="2000"/>
                                        <p:tgtEl>
                                          <p:spTgt spid="5">
                                            <p:txEl>
                                              <p:pRg st="2" end="2"/>
                                            </p:txEl>
                                          </p:spTgt>
                                        </p:tgtEl>
                                      </p:cBhvr>
                                    </p:animEffect>
                                  </p:childTnLst>
                                </p:cTn>
                              </p:par>
                            </p:childTnLst>
                          </p:cTn>
                        </p:par>
                        <p:par>
                          <p:cTn id="31" fill="hold" nodeType="afterGroup">
                            <p:stCondLst>
                              <p:cond delay="9000"/>
                            </p:stCondLst>
                            <p:childTnLst>
                              <p:par>
                                <p:cTn id="32" presetID="29" presetClass="entr" presetSubtype="0" fill="hold" nodeType="afterEffect">
                                  <p:stCondLst>
                                    <p:cond delay="0"/>
                                  </p:stCondLst>
                                  <p:childTnLst>
                                    <p:set>
                                      <p:cBhvr>
                                        <p:cTn id="33" dur="1" fill="hold">
                                          <p:stCondLst>
                                            <p:cond delay="0"/>
                                          </p:stCondLst>
                                        </p:cTn>
                                        <p:tgtEl>
                                          <p:spTgt spid="8">
                                            <p:txEl>
                                              <p:pRg st="0" end="0"/>
                                            </p:txEl>
                                          </p:spTgt>
                                        </p:tgtEl>
                                        <p:attrNameLst>
                                          <p:attrName>style.visibility</p:attrName>
                                        </p:attrNameLst>
                                      </p:cBhvr>
                                      <p:to>
                                        <p:strVal val="visible"/>
                                      </p:to>
                                    </p:set>
                                    <p:anim calcmode="lin" valueType="num">
                                      <p:cBhvr>
                                        <p:cTn id="34"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35"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6" dur="1000"/>
                                        <p:tgtEl>
                                          <p:spTgt spid="8">
                                            <p:txEl>
                                              <p:pRg st="0" end="0"/>
                                            </p:txEl>
                                          </p:spTgt>
                                        </p:tgtEl>
                                      </p:cBhvr>
                                    </p:animEffect>
                                  </p:childTnLst>
                                </p:cTn>
                              </p:par>
                            </p:childTnLst>
                          </p:cTn>
                        </p:par>
                        <p:par>
                          <p:cTn id="37" fill="hold" nodeType="afterGroup">
                            <p:stCondLst>
                              <p:cond delay="10000"/>
                            </p:stCondLst>
                            <p:childTnLst>
                              <p:par>
                                <p:cTn id="38" presetID="29" presetClass="entr" presetSubtype="0" fill="hold" nodeType="afterEffect">
                                  <p:stCondLst>
                                    <p:cond delay="0"/>
                                  </p:stCondLst>
                                  <p:childTnLst>
                                    <p:set>
                                      <p:cBhvr>
                                        <p:cTn id="39" dur="1" fill="hold">
                                          <p:stCondLst>
                                            <p:cond delay="0"/>
                                          </p:stCondLst>
                                        </p:cTn>
                                        <p:tgtEl>
                                          <p:spTgt spid="11">
                                            <p:txEl>
                                              <p:pRg st="0" end="0"/>
                                            </p:txEl>
                                          </p:spTgt>
                                        </p:tgtEl>
                                        <p:attrNameLst>
                                          <p:attrName>style.visibility</p:attrName>
                                        </p:attrNameLst>
                                      </p:cBhvr>
                                      <p:to>
                                        <p:strVal val="visible"/>
                                      </p:to>
                                    </p:set>
                                    <p:anim calcmode="lin" valueType="num">
                                      <p:cBhvr>
                                        <p:cTn id="40"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41"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11">
                                            <p:txEl>
                                              <p:pRg st="0" end="0"/>
                                            </p:txEl>
                                          </p:spTgt>
                                        </p:tgtEl>
                                      </p:cBhvr>
                                    </p:animEffect>
                                  </p:childTnLst>
                                </p:cTn>
                              </p:par>
                            </p:childTnLst>
                          </p:cTn>
                        </p:par>
                        <p:par>
                          <p:cTn id="43" fill="hold" nodeType="afterGroup">
                            <p:stCondLst>
                              <p:cond delay="11000"/>
                            </p:stCondLst>
                            <p:childTnLst>
                              <p:par>
                                <p:cTn id="44" presetID="29" presetClass="entr" presetSubtype="0" fill="hold" nodeType="afterEffect">
                                  <p:stCondLst>
                                    <p:cond delay="0"/>
                                  </p:stCondLst>
                                  <p:childTnLst>
                                    <p:set>
                                      <p:cBhvr>
                                        <p:cTn id="45" dur="1" fill="hold">
                                          <p:stCondLst>
                                            <p:cond delay="0"/>
                                          </p:stCondLst>
                                        </p:cTn>
                                        <p:tgtEl>
                                          <p:spTgt spid="12">
                                            <p:txEl>
                                              <p:pRg st="0" end="0"/>
                                            </p:txEl>
                                          </p:spTgt>
                                        </p:tgtEl>
                                        <p:attrNameLst>
                                          <p:attrName>style.visibility</p:attrName>
                                        </p:attrNameLst>
                                      </p:cBhvr>
                                      <p:to>
                                        <p:strVal val="visible"/>
                                      </p:to>
                                    </p:set>
                                    <p:anim calcmode="lin" valueType="num">
                                      <p:cBhvr>
                                        <p:cTn id="46" dur="1000" fill="hold"/>
                                        <p:tgtEl>
                                          <p:spTgt spid="12">
                                            <p:txEl>
                                              <p:pRg st="0" end="0"/>
                                            </p:txEl>
                                          </p:spTgt>
                                        </p:tgtEl>
                                        <p:attrNameLst>
                                          <p:attrName>ppt_x</p:attrName>
                                        </p:attrNameLst>
                                      </p:cBhvr>
                                      <p:tavLst>
                                        <p:tav tm="0">
                                          <p:val>
                                            <p:strVal val="#ppt_x-.2"/>
                                          </p:val>
                                        </p:tav>
                                        <p:tav tm="100000">
                                          <p:val>
                                            <p:strVal val="#ppt_x"/>
                                          </p:val>
                                        </p:tav>
                                      </p:tavLst>
                                    </p:anim>
                                    <p:anim calcmode="lin" valueType="num">
                                      <p:cBhvr>
                                        <p:cTn id="47" dur="1000" fill="hold"/>
                                        <p:tgtEl>
                                          <p:spTgt spid="1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8" dur="1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868362"/>
          </a:xfrm>
        </p:spPr>
        <p:txBody>
          <a:bodyPr>
            <a:normAutofit fontScale="90000"/>
          </a:bodyPr>
          <a:lstStyle/>
          <a:p>
            <a:pPr algn="l" eaLnBrk="1" fontAlgn="auto" hangingPunct="1">
              <a:spcAft>
                <a:spcPts val="0"/>
              </a:spcAft>
              <a:defRPr/>
            </a:pPr>
            <a:r>
              <a:rPr lang="en-US" sz="4000" i="1" smtClean="0">
                <a:latin typeface="Arial" pitchFamily="34" charset="0"/>
                <a:cs typeface="Arial" pitchFamily="34" charset="0"/>
              </a:rPr>
              <a:t>Plank and roller </a:t>
            </a:r>
            <a:r>
              <a:rPr lang="en-US" smtClean="0"/>
              <a:t/>
            </a:r>
            <a:br>
              <a:rPr lang="en-US" smtClean="0"/>
            </a:br>
            <a:endParaRPr lang="en-US"/>
          </a:p>
        </p:txBody>
      </p:sp>
      <p:sp>
        <p:nvSpPr>
          <p:cNvPr id="6" name="Content Placeholder 5"/>
          <p:cNvSpPr>
            <a:spLocks noGrp="1"/>
          </p:cNvSpPr>
          <p:nvPr>
            <p:ph idx="1"/>
          </p:nvPr>
        </p:nvSpPr>
        <p:spPr>
          <a:xfrm>
            <a:off x="762000" y="1219200"/>
            <a:ext cx="7620000" cy="4906963"/>
          </a:xfrm>
        </p:spPr>
        <p:txBody>
          <a:bodyPr/>
          <a:lstStyle/>
          <a:p>
            <a:pPr eaLnBrk="1" hangingPunct="1">
              <a:buSzPct val="121000"/>
              <a:buFont typeface="Wingdings" pitchFamily="2" charset="2"/>
              <a:buChar char="§"/>
            </a:pPr>
            <a:r>
              <a:rPr lang="en-US" sz="2400" b="1" smtClean="0">
                <a:latin typeface="Arial" pitchFamily="34" charset="0"/>
                <a:cs typeface="Arial" pitchFamily="34" charset="0"/>
              </a:rPr>
              <a:t>Plank is a very simple implement and consists of a heavy wooden beam of 2 m in length. </a:t>
            </a:r>
          </a:p>
          <a:p>
            <a:pPr eaLnBrk="1" hangingPunct="1">
              <a:buSzPct val="121000"/>
              <a:buFont typeface="Wingdings" pitchFamily="2" charset="2"/>
              <a:buChar char="§"/>
            </a:pPr>
            <a:r>
              <a:rPr lang="en-US" sz="2400" b="1" smtClean="0">
                <a:latin typeface="Arial" pitchFamily="34" charset="0"/>
                <a:cs typeface="Arial" pitchFamily="34" charset="0"/>
              </a:rPr>
              <a:t>In addition, shafts and handle are fixed to the beams. </a:t>
            </a:r>
          </a:p>
          <a:p>
            <a:pPr eaLnBrk="1" hangingPunct="1">
              <a:buSzPct val="121000"/>
              <a:buFont typeface="Wingdings" pitchFamily="2" charset="2"/>
              <a:buChar char="§"/>
            </a:pPr>
            <a:r>
              <a:rPr lang="en-US" sz="2400" b="1" smtClean="0">
                <a:latin typeface="Arial" pitchFamily="34" charset="0"/>
                <a:cs typeface="Arial" pitchFamily="34" charset="0"/>
              </a:rPr>
              <a:t>When it is worked, most of the clods are crushed due to its weight. </a:t>
            </a:r>
          </a:p>
          <a:p>
            <a:pPr eaLnBrk="1" hangingPunct="1">
              <a:buSzPct val="121000"/>
              <a:buFont typeface="Wingdings" pitchFamily="2" charset="2"/>
              <a:buChar char="§"/>
            </a:pPr>
            <a:r>
              <a:rPr lang="en-US" sz="2400" b="1" smtClean="0">
                <a:latin typeface="Arial" pitchFamily="34" charset="0"/>
                <a:cs typeface="Arial" pitchFamily="34" charset="0"/>
              </a:rPr>
              <a:t>It also helps in micro-leveling and slight compaction necessary after sowing. </a:t>
            </a:r>
          </a:p>
          <a:p>
            <a:pPr eaLnBrk="1" hangingPunct="1">
              <a:buSzPct val="121000"/>
              <a:buFont typeface="Wingdings" pitchFamily="2" charset="2"/>
              <a:buChar char="§"/>
            </a:pPr>
            <a:r>
              <a:rPr lang="en-US" sz="2400" b="1" smtClean="0">
                <a:latin typeface="Arial" pitchFamily="34" charset="0"/>
                <a:cs typeface="Arial" pitchFamily="34" charset="0"/>
              </a:rPr>
              <a:t>Rollers are used mainly to crush the hard clods and to compact the soil in seed rows. </a:t>
            </a:r>
          </a:p>
          <a:p>
            <a:pPr eaLnBrk="1" hangingPunct="1"/>
            <a:endParaRPr lang="en-US" smtClean="0"/>
          </a:p>
        </p:txBody>
      </p:sp>
      <p:pic>
        <p:nvPicPr>
          <p:cNvPr id="35844"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5791200"/>
            <a:ext cx="1143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38838"/>
            <a:ext cx="990600"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a:spLocks noChangeArrowheads="1"/>
          </p:cNvSpPr>
          <p:nvPr/>
        </p:nvSpPr>
        <p:spPr bwMode="auto">
          <a:xfrm>
            <a:off x="20574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10" name="Rectangle 9"/>
          <p:cNvSpPr>
            <a:spLocks noChangeArrowheads="1"/>
          </p:cNvSpPr>
          <p:nvPr/>
        </p:nvSpPr>
        <p:spPr bwMode="auto">
          <a:xfrm>
            <a:off x="32004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11" name="Rectangle 10"/>
          <p:cNvSpPr>
            <a:spLocks noChangeArrowheads="1"/>
          </p:cNvSpPr>
          <p:nvPr/>
        </p:nvSpPr>
        <p:spPr bwMode="auto">
          <a:xfrm>
            <a:off x="52578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2000"/>
                                        <p:tgtEl>
                                          <p:spTgt spid="6">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2000"/>
                                        <p:tgtEl>
                                          <p:spTgt spid="6">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2000"/>
                                        <p:tgtEl>
                                          <p:spTgt spid="6">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fade">
                                      <p:cBhvr>
                                        <p:cTn id="23" dur="2000"/>
                                        <p:tgtEl>
                                          <p:spTgt spid="6">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2000"/>
                                        <p:tgtEl>
                                          <p:spTgt spid="6">
                                            <p:txEl>
                                              <p:pRg st="4" end="4"/>
                                            </p:txEl>
                                          </p:spTgt>
                                        </p:tgtEl>
                                      </p:cBhvr>
                                    </p:animEffect>
                                  </p:childTnLst>
                                </p:cTn>
                              </p:par>
                            </p:childTnLst>
                          </p:cTn>
                        </p:par>
                        <p:par>
                          <p:cTn id="28" fill="hold" nodeType="afterGroup">
                            <p:stCondLst>
                              <p:cond delay="10500"/>
                            </p:stCondLst>
                            <p:childTnLst>
                              <p:par>
                                <p:cTn id="29" presetID="29" presetClass="entr" presetSubtype="0" fill="hold" nodeType="after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p:cTn id="31"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32"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9">
                                            <p:txEl>
                                              <p:pRg st="0" end="0"/>
                                            </p:txEl>
                                          </p:spTgt>
                                        </p:tgtEl>
                                      </p:cBhvr>
                                    </p:animEffect>
                                  </p:childTnLst>
                                </p:cTn>
                              </p:par>
                            </p:childTnLst>
                          </p:cTn>
                        </p:par>
                        <p:par>
                          <p:cTn id="34" fill="hold" nodeType="afterGroup">
                            <p:stCondLst>
                              <p:cond delay="11500"/>
                            </p:stCondLst>
                            <p:childTnLst>
                              <p:par>
                                <p:cTn id="35" presetID="29" presetClass="entr" presetSubtype="0" fill="hold" nodeType="after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 calcmode="lin" valueType="num">
                                      <p:cBhvr>
                                        <p:cTn id="37" dur="1000" fill="hold"/>
                                        <p:tgtEl>
                                          <p:spTgt spid="10">
                                            <p:txEl>
                                              <p:pRg st="0" end="0"/>
                                            </p:txEl>
                                          </p:spTgt>
                                        </p:tgtEl>
                                        <p:attrNameLst>
                                          <p:attrName>ppt_x</p:attrName>
                                        </p:attrNameLst>
                                      </p:cBhvr>
                                      <p:tavLst>
                                        <p:tav tm="0">
                                          <p:val>
                                            <p:strVal val="#ppt_x-.2"/>
                                          </p:val>
                                        </p:tav>
                                        <p:tav tm="100000">
                                          <p:val>
                                            <p:strVal val="#ppt_x"/>
                                          </p:val>
                                        </p:tav>
                                      </p:tavLst>
                                    </p:anim>
                                    <p:anim calcmode="lin" valueType="num">
                                      <p:cBhvr>
                                        <p:cTn id="38" dur="1000" fill="hold"/>
                                        <p:tgtEl>
                                          <p:spTgt spid="1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10">
                                            <p:txEl>
                                              <p:pRg st="0" end="0"/>
                                            </p:txEl>
                                          </p:spTgt>
                                        </p:tgtEl>
                                      </p:cBhvr>
                                    </p:animEffect>
                                  </p:childTnLst>
                                </p:cTn>
                              </p:par>
                            </p:childTnLst>
                          </p:cTn>
                        </p:par>
                        <p:par>
                          <p:cTn id="40" fill="hold" nodeType="afterGroup">
                            <p:stCondLst>
                              <p:cond delay="12500"/>
                            </p:stCondLst>
                            <p:childTnLst>
                              <p:par>
                                <p:cTn id="41" presetID="29" presetClass="entr" presetSubtype="0" fill="hold" nodeType="after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anim calcmode="lin" valueType="num">
                                      <p:cBhvr>
                                        <p:cTn id="43"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44"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143000"/>
          </a:xfrm>
        </p:spPr>
        <p:txBody>
          <a:bodyPr/>
          <a:lstStyle/>
          <a:p>
            <a:pPr algn="l" eaLnBrk="1" fontAlgn="auto" hangingPunct="1">
              <a:spcAft>
                <a:spcPts val="0"/>
              </a:spcAft>
              <a:defRPr/>
            </a:pPr>
            <a:r>
              <a:rPr lang="en-US" sz="2400" smtClean="0">
                <a:latin typeface="Arial" pitchFamily="34" charset="0"/>
                <a:cs typeface="Arial" pitchFamily="34" charset="0"/>
              </a:rPr>
              <a:t>Layout of seedbed and sowing </a:t>
            </a:r>
            <a:endParaRPr lang="en-US" sz="2400">
              <a:latin typeface="Arial" pitchFamily="34" charset="0"/>
              <a:cs typeface="Arial" pitchFamily="34" charset="0"/>
            </a:endParaRPr>
          </a:p>
        </p:txBody>
      </p:sp>
      <p:sp>
        <p:nvSpPr>
          <p:cNvPr id="3" name="Content Placeholder 2"/>
          <p:cNvSpPr>
            <a:spLocks noGrp="1"/>
          </p:cNvSpPr>
          <p:nvPr>
            <p:ph idx="1"/>
          </p:nvPr>
        </p:nvSpPr>
        <p:spPr>
          <a:xfrm>
            <a:off x="0" y="1066800"/>
            <a:ext cx="8915400" cy="4800600"/>
          </a:xfrm>
        </p:spPr>
        <p:txBody>
          <a:bodyPr/>
          <a:lstStyle/>
          <a:p>
            <a:pPr eaLnBrk="1" hangingPunct="1">
              <a:buSzPct val="121000"/>
              <a:buFont typeface="Wingdings" pitchFamily="2" charset="2"/>
              <a:buChar char="§"/>
            </a:pPr>
            <a:r>
              <a:rPr lang="en-US" sz="2400" b="1" smtClean="0">
                <a:latin typeface="Arial" pitchFamily="34" charset="0"/>
                <a:cs typeface="Arial" pitchFamily="34" charset="0"/>
              </a:rPr>
              <a:t>After the field preparation (through primary and secondary tillages), the field is to be laid out properly for irrigation and sowing (of seeds) or planting (of seedlings). </a:t>
            </a:r>
          </a:p>
          <a:p>
            <a:pPr eaLnBrk="1" hangingPunct="1">
              <a:buSzPct val="121000"/>
              <a:buFont typeface="Wingdings" pitchFamily="2" charset="2"/>
              <a:buChar char="§"/>
            </a:pPr>
            <a:r>
              <a:rPr lang="en-US" sz="2400" b="1" smtClean="0">
                <a:latin typeface="Arial" pitchFamily="34" charset="0"/>
                <a:cs typeface="Arial" pitchFamily="34" charset="0"/>
              </a:rPr>
              <a:t>These operations are crop specific.</a:t>
            </a:r>
          </a:p>
          <a:p>
            <a:pPr eaLnBrk="1" hangingPunct="1">
              <a:buSzPct val="121000"/>
              <a:buFont typeface="Wingdings" pitchFamily="2" charset="2"/>
              <a:buChar char="§"/>
            </a:pPr>
            <a:r>
              <a:rPr lang="en-US" sz="2400" b="1" smtClean="0">
                <a:latin typeface="Arial" pitchFamily="34" charset="0"/>
                <a:cs typeface="Arial" pitchFamily="34" charset="0"/>
              </a:rPr>
              <a:t> For most of the crops like wheat, soybean, pearl millet, groundnut, castor etc., flat leveled seedbed is mandatory. </a:t>
            </a:r>
          </a:p>
          <a:p>
            <a:pPr eaLnBrk="1" hangingPunct="1">
              <a:buSzPct val="121000"/>
              <a:buFont typeface="Wingdings" pitchFamily="2" charset="2"/>
              <a:buChar char="§"/>
            </a:pPr>
            <a:r>
              <a:rPr lang="en-US" sz="2400" b="1" smtClean="0">
                <a:latin typeface="Arial" pitchFamily="34" charset="0"/>
                <a:cs typeface="Arial" pitchFamily="34" charset="0"/>
              </a:rPr>
              <a:t>After the secondary tillage, these crops are sown without any land treatments or by forming beds and channels. </a:t>
            </a:r>
          </a:p>
          <a:p>
            <a:pPr eaLnBrk="1" hangingPunct="1">
              <a:buSzPct val="121000"/>
              <a:buFont typeface="Wingdings" pitchFamily="2" charset="2"/>
              <a:buChar char="§"/>
            </a:pPr>
            <a:r>
              <a:rPr lang="en-US" sz="2400" b="1" smtClean="0">
                <a:latin typeface="Arial" pitchFamily="34" charset="0"/>
                <a:cs typeface="Arial" pitchFamily="34" charset="0"/>
              </a:rPr>
              <a:t>However, growing crops during rainy season in deep black soils is a problem due to ill-drained conditions and as tillage is not possible during the rainy season. </a:t>
            </a:r>
          </a:p>
          <a:p>
            <a:pPr eaLnBrk="1" hangingPunct="1">
              <a:buSzPct val="121000"/>
              <a:buFont typeface="Wingdings" pitchFamily="2" charset="2"/>
              <a:buChar char="§"/>
            </a:pPr>
            <a:r>
              <a:rPr lang="en-US" sz="2400" b="1" smtClean="0">
                <a:latin typeface="Arial" pitchFamily="34" charset="0"/>
                <a:cs typeface="Arial" pitchFamily="34" charset="0"/>
              </a:rPr>
              <a:t>Broad-bed and furrows (BBF) are, therefore, formed before the onset of monsoon and dry sowing is carried out. </a:t>
            </a:r>
          </a:p>
          <a:p>
            <a:pPr eaLnBrk="1" hangingPunct="1">
              <a:buFont typeface="Wingdings 2" pitchFamily="18" charset="2"/>
              <a:buNone/>
            </a:pPr>
            <a:r>
              <a:rPr lang="en-US" sz="2400" b="1" smtClean="0">
                <a:latin typeface="Arial" pitchFamily="34" charset="0"/>
                <a:cs typeface="Arial" pitchFamily="34" charset="0"/>
              </a:rPr>
              <a:t>                                                                           (Cont)..</a:t>
            </a:r>
          </a:p>
          <a:p>
            <a:pPr eaLnBrk="1" hangingPunct="1"/>
            <a:endParaRPr lang="en-US" sz="2400" b="1" smtClean="0"/>
          </a:p>
        </p:txBody>
      </p:sp>
      <p:pic>
        <p:nvPicPr>
          <p:cNvPr id="36868" name="Picture 2" descr="C:\Documents and Settings\DODL\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6800" y="6308725"/>
            <a:ext cx="4572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400800"/>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22860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Next</a:t>
            </a:r>
            <a:endParaRPr lang="en-US">
              <a:latin typeface="Cambria" pitchFamily="18" charset="0"/>
            </a:endParaRPr>
          </a:p>
        </p:txBody>
      </p:sp>
      <p:sp>
        <p:nvSpPr>
          <p:cNvPr id="7" name="Rectangle 6"/>
          <p:cNvSpPr>
            <a:spLocks noChangeArrowheads="1"/>
          </p:cNvSpPr>
          <p:nvPr/>
        </p:nvSpPr>
        <p:spPr bwMode="auto">
          <a:xfrm>
            <a:off x="41148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Previous</a:t>
            </a:r>
            <a:endParaRPr lang="en-US">
              <a:latin typeface="Cambria" pitchFamily="18" charset="0"/>
            </a:endParaRPr>
          </a:p>
        </p:txBody>
      </p:sp>
      <p:sp>
        <p:nvSpPr>
          <p:cNvPr id="8" name="Rectangle 7"/>
          <p:cNvSpPr>
            <a:spLocks noChangeArrowheads="1"/>
          </p:cNvSpPr>
          <p:nvPr/>
        </p:nvSpPr>
        <p:spPr bwMode="auto">
          <a:xfrm>
            <a:off x="58674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7"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par>
                          <p:cTn id="32" fill="hold" nodeType="afterGroup">
                            <p:stCondLst>
                              <p:cond delay="12500"/>
                            </p:stCondLst>
                            <p:childTnLst>
                              <p:par>
                                <p:cTn id="33" presetID="29" presetClass="entr" presetSubtype="0" fill="hold"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p:cTn id="35"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36"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6">
                                            <p:txEl>
                                              <p:pRg st="0" end="0"/>
                                            </p:txEl>
                                          </p:spTgt>
                                        </p:tgtEl>
                                      </p:cBhvr>
                                    </p:animEffect>
                                  </p:childTnLst>
                                </p:cTn>
                              </p:par>
                            </p:childTnLst>
                          </p:cTn>
                        </p:par>
                        <p:par>
                          <p:cTn id="38" fill="hold" nodeType="afterGroup">
                            <p:stCondLst>
                              <p:cond delay="13500"/>
                            </p:stCondLst>
                            <p:childTnLst>
                              <p:par>
                                <p:cTn id="39" presetID="29" presetClass="entr" presetSubtype="0" fill="hold" nodeType="afterEffect">
                                  <p:stCondLst>
                                    <p:cond delay="0"/>
                                  </p:stCondLst>
                                  <p:childTnLst>
                                    <p:set>
                                      <p:cBhvr>
                                        <p:cTn id="40" dur="1" fill="hold">
                                          <p:stCondLst>
                                            <p:cond delay="0"/>
                                          </p:stCondLst>
                                        </p:cTn>
                                        <p:tgtEl>
                                          <p:spTgt spid="7">
                                            <p:txEl>
                                              <p:pRg st="0" end="0"/>
                                            </p:txEl>
                                          </p:spTgt>
                                        </p:tgtEl>
                                        <p:attrNameLst>
                                          <p:attrName>style.visibility</p:attrName>
                                        </p:attrNameLst>
                                      </p:cBhvr>
                                      <p:to>
                                        <p:strVal val="visible"/>
                                      </p:to>
                                    </p:set>
                                    <p:anim calcmode="lin" valueType="num">
                                      <p:cBhvr>
                                        <p:cTn id="41"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42"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3" dur="1000"/>
                                        <p:tgtEl>
                                          <p:spTgt spid="7">
                                            <p:txEl>
                                              <p:pRg st="0" end="0"/>
                                            </p:txEl>
                                          </p:spTgt>
                                        </p:tgtEl>
                                      </p:cBhvr>
                                    </p:animEffect>
                                  </p:childTnLst>
                                </p:cTn>
                              </p:par>
                            </p:childTnLst>
                          </p:cTn>
                        </p:par>
                        <p:par>
                          <p:cTn id="44" fill="hold" nodeType="afterGroup">
                            <p:stCondLst>
                              <p:cond delay="14500"/>
                            </p:stCondLst>
                            <p:childTnLst>
                              <p:par>
                                <p:cTn id="45" presetID="29" presetClass="entr" presetSubtype="0" fill="hold" nodeType="after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anim calcmode="lin" valueType="num">
                                      <p:cBhvr>
                                        <p:cTn id="47"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8"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2517775"/>
            <a:ext cx="9144000" cy="9234488"/>
          </a:xfrm>
          <a:prstGeom prst="rect">
            <a:avLst/>
          </a:prstGeom>
          <a:noFill/>
          <a:ln w="9525">
            <a:noFill/>
            <a:miter lim="800000"/>
            <a:headEnd/>
            <a:tailEnd/>
          </a:ln>
          <a:effectLst/>
        </p:spPr>
        <p:txBody>
          <a:bodyPr anchor="ctr">
            <a:spAutoFit/>
          </a:bodyPr>
          <a:lstStyle/>
          <a:p>
            <a:pPr indent="457200" algn="just">
              <a:defRPr/>
            </a:pPr>
            <a:endParaRPr lang="en-US" sz="2200" dirty="0">
              <a:ea typeface="Times New Roman" pitchFamily="18" charset="0"/>
            </a:endParaRPr>
          </a:p>
          <a:p>
            <a:pPr indent="457200" algn="just">
              <a:defRPr/>
            </a:pPr>
            <a:endParaRPr lang="en-US" sz="2200" dirty="0">
              <a:ea typeface="Times New Roman" pitchFamily="18" charset="0"/>
            </a:endParaRPr>
          </a:p>
          <a:p>
            <a:pPr indent="457200" algn="just">
              <a:defRPr/>
            </a:pPr>
            <a:endParaRPr lang="en-US" sz="2200" dirty="0">
              <a:ea typeface="Times New Roman" pitchFamily="18" charset="0"/>
            </a:endParaRPr>
          </a:p>
          <a:p>
            <a:pPr indent="457200" algn="just">
              <a:defRPr/>
            </a:pPr>
            <a:endParaRPr lang="en-US" sz="2200" b="1" dirty="0">
              <a:ea typeface="Times New Roman" pitchFamily="18" charset="0"/>
            </a:endParaRPr>
          </a:p>
          <a:p>
            <a:pPr indent="457200" algn="just">
              <a:defRPr/>
            </a:pPr>
            <a:endParaRPr lang="en-US" sz="2200" b="1" dirty="0">
              <a:ea typeface="Times New Roman" pitchFamily="18" charset="0"/>
            </a:endParaRPr>
          </a:p>
          <a:p>
            <a:pPr indent="457200" algn="just">
              <a:buSzPct val="121000"/>
              <a:buFont typeface="Wingdings" pitchFamily="2" charset="2"/>
              <a:buChar char="§"/>
              <a:defRPr/>
            </a:pPr>
            <a:endParaRPr lang="en-US" sz="2200" b="1" dirty="0">
              <a:ea typeface="Times New Roman" pitchFamily="18" charset="0"/>
            </a:endParaRPr>
          </a:p>
          <a:p>
            <a:pPr indent="457200" algn="just">
              <a:buSzPct val="121000"/>
              <a:buFont typeface="Wingdings" pitchFamily="2" charset="2"/>
              <a:buChar char="§"/>
              <a:defRPr/>
            </a:pPr>
            <a:endParaRPr lang="en-US" sz="2200" b="1" dirty="0">
              <a:ea typeface="Times New Roman" pitchFamily="18" charset="0"/>
            </a:endParaRPr>
          </a:p>
          <a:p>
            <a:pPr indent="457200" algn="just">
              <a:buSzPct val="121000"/>
              <a:buFont typeface="Wingdings" pitchFamily="2" charset="2"/>
              <a:buChar char="§"/>
              <a:defRPr/>
            </a:pPr>
            <a:endParaRPr lang="en-US" sz="2200" b="1" dirty="0">
              <a:ea typeface="Times New Roman" pitchFamily="18" charset="0"/>
            </a:endParaRPr>
          </a:p>
          <a:p>
            <a:pPr marL="517525" indent="-349250" algn="just">
              <a:buSzPct val="121000"/>
              <a:buFont typeface="Wingdings" pitchFamily="2" charset="2"/>
              <a:buChar char="§"/>
              <a:defRPr/>
            </a:pPr>
            <a:r>
              <a:rPr lang="en-US" sz="2200" b="1" dirty="0">
                <a:ea typeface="Times New Roman" pitchFamily="18" charset="0"/>
              </a:rPr>
              <a:t>Some crops like maize, vegetables etc., need field lay out in ridges and furrows.</a:t>
            </a:r>
          </a:p>
          <a:p>
            <a:pPr marL="168275" indent="288925" algn="just">
              <a:buSzPct val="121000"/>
              <a:buFont typeface="Wingdings" pitchFamily="2" charset="2"/>
              <a:buChar char="§"/>
              <a:defRPr/>
            </a:pPr>
            <a:r>
              <a:rPr lang="en-US" sz="2200" b="1" dirty="0">
                <a:ea typeface="Times New Roman" pitchFamily="18" charset="0"/>
              </a:rPr>
              <a:t> Sugarcane is planted in the furrows or trenches. </a:t>
            </a:r>
          </a:p>
          <a:p>
            <a:pPr marL="517525" indent="-349250" algn="just">
              <a:buSzPct val="121000"/>
              <a:buFont typeface="Wingdings" pitchFamily="2" charset="2"/>
              <a:buChar char="§"/>
              <a:defRPr/>
            </a:pPr>
            <a:r>
              <a:rPr lang="en-US" sz="2200" b="1" dirty="0">
                <a:ea typeface="Times New Roman" pitchFamily="18" charset="0"/>
              </a:rPr>
              <a:t>Crops like tobacco, tomato, </a:t>
            </a:r>
            <a:r>
              <a:rPr lang="en-US" sz="2200" b="1" dirty="0" err="1">
                <a:ea typeface="Times New Roman" pitchFamily="18" charset="0"/>
              </a:rPr>
              <a:t>chillies</a:t>
            </a:r>
            <a:r>
              <a:rPr lang="en-US" sz="2200" b="1" dirty="0">
                <a:ea typeface="Times New Roman" pitchFamily="18" charset="0"/>
              </a:rPr>
              <a:t> are planted with equal inter-and intra–row spacing so as to facilitate two-way inter-cultivation.</a:t>
            </a:r>
          </a:p>
          <a:p>
            <a:pPr marL="168275" indent="334963" algn="just">
              <a:buSzPct val="121000"/>
              <a:buFont typeface="Wingdings" pitchFamily="2" charset="2"/>
              <a:buChar char="§"/>
              <a:defRPr/>
            </a:pPr>
            <a:r>
              <a:rPr lang="en-US" sz="2200" b="1" dirty="0">
                <a:ea typeface="Times New Roman" pitchFamily="18" charset="0"/>
              </a:rPr>
              <a:t> After field preparation, a marker is run in both the directions.</a:t>
            </a:r>
          </a:p>
          <a:p>
            <a:pPr marL="168275" indent="288925" algn="just">
              <a:buSzPct val="121000"/>
              <a:buFont typeface="Wingdings" pitchFamily="2" charset="2"/>
              <a:buChar char="§"/>
              <a:defRPr/>
            </a:pPr>
            <a:r>
              <a:rPr lang="en-US" sz="2200" b="1" dirty="0">
                <a:ea typeface="Times New Roman" pitchFamily="18" charset="0"/>
              </a:rPr>
              <a:t> The seedlings are transplanted at the intercepts. </a:t>
            </a:r>
            <a:endParaRPr lang="en-US" sz="2200" b="1" dirty="0"/>
          </a:p>
          <a:p>
            <a:pPr marL="517525" indent="-349250" algn="just" eaLnBrk="0" hangingPunct="0">
              <a:buSzPct val="121000"/>
              <a:buFont typeface="Wingdings" pitchFamily="2" charset="2"/>
              <a:buChar char="§"/>
              <a:defRPr/>
            </a:pPr>
            <a:r>
              <a:rPr lang="en-US" sz="2200" b="1" dirty="0">
                <a:ea typeface="Times New Roman" pitchFamily="18" charset="0"/>
              </a:rPr>
              <a:t>Setline planting is adopted in Gujarat, India for sowing cotton and groundnut.</a:t>
            </a:r>
          </a:p>
          <a:p>
            <a:pPr marL="457200" indent="-288925" algn="just" eaLnBrk="0" hangingPunct="0">
              <a:buSzPct val="121000"/>
              <a:buFont typeface="Wingdings" pitchFamily="2" charset="2"/>
              <a:buChar char="§"/>
              <a:defRPr/>
            </a:pPr>
            <a:r>
              <a:rPr lang="en-US" sz="2200" b="1" dirty="0">
                <a:ea typeface="Times New Roman" pitchFamily="18" charset="0"/>
              </a:rPr>
              <a:t> Every year, seed rows are in the same place, since the seed lines are set permanently at wider spacing. </a:t>
            </a:r>
          </a:p>
          <a:p>
            <a:pPr marL="168275" indent="457200" algn="just" eaLnBrk="0" hangingPunct="0">
              <a:buSzPct val="121000"/>
              <a:buFont typeface="Wingdings" pitchFamily="2" charset="2"/>
              <a:buChar char="§"/>
              <a:defRPr/>
            </a:pPr>
            <a:r>
              <a:rPr lang="en-US" sz="2200" b="1" dirty="0">
                <a:ea typeface="Times New Roman" pitchFamily="18" charset="0"/>
              </a:rPr>
              <a:t>The inter-row space is not cultivated.</a:t>
            </a:r>
          </a:p>
          <a:p>
            <a:pPr marL="457200" indent="-288925" algn="just" eaLnBrk="0" hangingPunct="0">
              <a:buSzPct val="121000"/>
              <a:buFont typeface="Wingdings" pitchFamily="2" charset="2"/>
              <a:buChar char="§"/>
              <a:defRPr/>
            </a:pPr>
            <a:r>
              <a:rPr lang="en-US" sz="2200" b="1" dirty="0">
                <a:ea typeface="Times New Roman" pitchFamily="18" charset="0"/>
              </a:rPr>
              <a:t>This method of sowing reduces tillage, conserves moisture in seed rows and increases fertilizer use efficiency. </a:t>
            </a:r>
            <a:endParaRPr lang="en-US" sz="2200" b="1" dirty="0"/>
          </a:p>
          <a:p>
            <a:pPr marL="168275" indent="288925" algn="just" eaLnBrk="0" hangingPunct="0">
              <a:buSzPct val="121000"/>
              <a:buFont typeface="Wingdings" pitchFamily="2" charset="2"/>
              <a:buChar char="§"/>
              <a:defRPr/>
            </a:pPr>
            <a:r>
              <a:rPr lang="en-US" sz="2200" b="1" dirty="0">
                <a:ea typeface="Times New Roman" pitchFamily="18" charset="0"/>
              </a:rPr>
              <a:t>After field preparation, sowing is done with seed drills.</a:t>
            </a:r>
          </a:p>
          <a:p>
            <a:pPr marL="517525" indent="-349250" algn="just" eaLnBrk="0" hangingPunct="0">
              <a:buSzPct val="121000"/>
              <a:buFont typeface="Wingdings" pitchFamily="2" charset="2"/>
              <a:buChar char="§"/>
              <a:defRPr/>
            </a:pPr>
            <a:r>
              <a:rPr lang="en-US" sz="2200" b="1" dirty="0">
                <a:ea typeface="Times New Roman" pitchFamily="18" charset="0"/>
              </a:rPr>
              <a:t> These seeds are covered by running blade harrow to a shallow depth followed by planking so as to level and impart necessary compaction. </a:t>
            </a:r>
            <a:endParaRPr lang="en-US" sz="2200" b="1" dirty="0"/>
          </a:p>
        </p:txBody>
      </p:sp>
      <p:pic>
        <p:nvPicPr>
          <p:cNvPr id="37891"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6359525"/>
            <a:ext cx="533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62700"/>
            <a:ext cx="533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a:spLocks noChangeArrowheads="1"/>
          </p:cNvSpPr>
          <p:nvPr/>
        </p:nvSpPr>
        <p:spPr bwMode="auto">
          <a:xfrm>
            <a:off x="22860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14" name="Rectangle 13"/>
          <p:cNvSpPr>
            <a:spLocks noChangeArrowheads="1"/>
          </p:cNvSpPr>
          <p:nvPr/>
        </p:nvSpPr>
        <p:spPr bwMode="auto">
          <a:xfrm>
            <a:off x="35814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15" name="Rectangle 14"/>
          <p:cNvSpPr>
            <a:spLocks noChangeArrowheads="1"/>
          </p:cNvSpPr>
          <p:nvPr/>
        </p:nvSpPr>
        <p:spPr bwMode="auto">
          <a:xfrm>
            <a:off x="5029200" y="6488113"/>
            <a:ext cx="685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40961">
                                            <p:txEl>
                                              <p:pRg st="8" end="8"/>
                                            </p:txEl>
                                          </p:spTgt>
                                        </p:tgtEl>
                                        <p:attrNameLst>
                                          <p:attrName>style.visibility</p:attrName>
                                        </p:attrNameLst>
                                      </p:cBhvr>
                                      <p:to>
                                        <p:strVal val="visible"/>
                                      </p:to>
                                    </p:set>
                                    <p:animEffect transition="in" filter="fade">
                                      <p:cBhvr>
                                        <p:cTn id="7" dur="2000"/>
                                        <p:tgtEl>
                                          <p:spTgt spid="40961">
                                            <p:txEl>
                                              <p:pRg st="8" end="8"/>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40961">
                                            <p:txEl>
                                              <p:pRg st="9" end="9"/>
                                            </p:txEl>
                                          </p:spTgt>
                                        </p:tgtEl>
                                        <p:attrNameLst>
                                          <p:attrName>style.visibility</p:attrName>
                                        </p:attrNameLst>
                                      </p:cBhvr>
                                      <p:to>
                                        <p:strVal val="visible"/>
                                      </p:to>
                                    </p:set>
                                    <p:animEffect transition="in" filter="fade">
                                      <p:cBhvr>
                                        <p:cTn id="11" dur="2000"/>
                                        <p:tgtEl>
                                          <p:spTgt spid="40961">
                                            <p:txEl>
                                              <p:pRg st="9" end="9"/>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40961">
                                            <p:txEl>
                                              <p:pRg st="10" end="10"/>
                                            </p:txEl>
                                          </p:spTgt>
                                        </p:tgtEl>
                                        <p:attrNameLst>
                                          <p:attrName>style.visibility</p:attrName>
                                        </p:attrNameLst>
                                      </p:cBhvr>
                                      <p:to>
                                        <p:strVal val="visible"/>
                                      </p:to>
                                    </p:set>
                                    <p:animEffect transition="in" filter="fade">
                                      <p:cBhvr>
                                        <p:cTn id="15" dur="2000"/>
                                        <p:tgtEl>
                                          <p:spTgt spid="40961">
                                            <p:txEl>
                                              <p:pRg st="10" end="10"/>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40961">
                                            <p:txEl>
                                              <p:pRg st="11" end="11"/>
                                            </p:txEl>
                                          </p:spTgt>
                                        </p:tgtEl>
                                        <p:attrNameLst>
                                          <p:attrName>style.visibility</p:attrName>
                                        </p:attrNameLst>
                                      </p:cBhvr>
                                      <p:to>
                                        <p:strVal val="visible"/>
                                      </p:to>
                                    </p:set>
                                    <p:animEffect transition="in" filter="fade">
                                      <p:cBhvr>
                                        <p:cTn id="19" dur="2000"/>
                                        <p:tgtEl>
                                          <p:spTgt spid="40961">
                                            <p:txEl>
                                              <p:pRg st="11" end="11"/>
                                            </p:txEl>
                                          </p:spTgt>
                                        </p:tgtEl>
                                      </p:cBhvr>
                                    </p:animEffect>
                                  </p:childTnLst>
                                </p:cTn>
                              </p:par>
                            </p:childTnLst>
                          </p:cTn>
                        </p:par>
                        <p:par>
                          <p:cTn id="20" fill="hold" nodeType="afterGroup">
                            <p:stCondLst>
                              <p:cond delay="8000"/>
                            </p:stCondLst>
                            <p:childTnLst>
                              <p:par>
                                <p:cTn id="21" presetID="10" presetClass="entr" presetSubtype="0" fill="hold" nodeType="afterEffect">
                                  <p:stCondLst>
                                    <p:cond delay="0"/>
                                  </p:stCondLst>
                                  <p:childTnLst>
                                    <p:set>
                                      <p:cBhvr>
                                        <p:cTn id="22" dur="1" fill="hold">
                                          <p:stCondLst>
                                            <p:cond delay="0"/>
                                          </p:stCondLst>
                                        </p:cTn>
                                        <p:tgtEl>
                                          <p:spTgt spid="40961">
                                            <p:txEl>
                                              <p:pRg st="12" end="12"/>
                                            </p:txEl>
                                          </p:spTgt>
                                        </p:tgtEl>
                                        <p:attrNameLst>
                                          <p:attrName>style.visibility</p:attrName>
                                        </p:attrNameLst>
                                      </p:cBhvr>
                                      <p:to>
                                        <p:strVal val="visible"/>
                                      </p:to>
                                    </p:set>
                                    <p:animEffect transition="in" filter="fade">
                                      <p:cBhvr>
                                        <p:cTn id="23" dur="2000"/>
                                        <p:tgtEl>
                                          <p:spTgt spid="40961">
                                            <p:txEl>
                                              <p:pRg st="12" end="12"/>
                                            </p:txEl>
                                          </p:spTgt>
                                        </p:tgtEl>
                                      </p:cBhvr>
                                    </p:animEffect>
                                  </p:childTnLst>
                                </p:cTn>
                              </p:par>
                            </p:childTnLst>
                          </p:cTn>
                        </p:par>
                        <p:par>
                          <p:cTn id="24" fill="hold" nodeType="afterGroup">
                            <p:stCondLst>
                              <p:cond delay="10000"/>
                            </p:stCondLst>
                            <p:childTnLst>
                              <p:par>
                                <p:cTn id="25" presetID="10" presetClass="entr" presetSubtype="0" fill="hold" nodeType="afterEffect">
                                  <p:stCondLst>
                                    <p:cond delay="0"/>
                                  </p:stCondLst>
                                  <p:childTnLst>
                                    <p:set>
                                      <p:cBhvr>
                                        <p:cTn id="26" dur="1" fill="hold">
                                          <p:stCondLst>
                                            <p:cond delay="0"/>
                                          </p:stCondLst>
                                        </p:cTn>
                                        <p:tgtEl>
                                          <p:spTgt spid="40961">
                                            <p:txEl>
                                              <p:pRg st="13" end="13"/>
                                            </p:txEl>
                                          </p:spTgt>
                                        </p:tgtEl>
                                        <p:attrNameLst>
                                          <p:attrName>style.visibility</p:attrName>
                                        </p:attrNameLst>
                                      </p:cBhvr>
                                      <p:to>
                                        <p:strVal val="visible"/>
                                      </p:to>
                                    </p:set>
                                    <p:animEffect transition="in" filter="fade">
                                      <p:cBhvr>
                                        <p:cTn id="27" dur="2000"/>
                                        <p:tgtEl>
                                          <p:spTgt spid="40961">
                                            <p:txEl>
                                              <p:pRg st="13" end="13"/>
                                            </p:txEl>
                                          </p:spTgt>
                                        </p:tgtEl>
                                      </p:cBhvr>
                                    </p:animEffect>
                                  </p:childTnLst>
                                </p:cTn>
                              </p:par>
                            </p:childTnLst>
                          </p:cTn>
                        </p:par>
                        <p:par>
                          <p:cTn id="28" fill="hold" nodeType="afterGroup">
                            <p:stCondLst>
                              <p:cond delay="12000"/>
                            </p:stCondLst>
                            <p:childTnLst>
                              <p:par>
                                <p:cTn id="29" presetID="10" presetClass="entr" presetSubtype="0" fill="hold" nodeType="afterEffect">
                                  <p:stCondLst>
                                    <p:cond delay="0"/>
                                  </p:stCondLst>
                                  <p:childTnLst>
                                    <p:set>
                                      <p:cBhvr>
                                        <p:cTn id="30" dur="1" fill="hold">
                                          <p:stCondLst>
                                            <p:cond delay="0"/>
                                          </p:stCondLst>
                                        </p:cTn>
                                        <p:tgtEl>
                                          <p:spTgt spid="40961">
                                            <p:txEl>
                                              <p:pRg st="14" end="14"/>
                                            </p:txEl>
                                          </p:spTgt>
                                        </p:tgtEl>
                                        <p:attrNameLst>
                                          <p:attrName>style.visibility</p:attrName>
                                        </p:attrNameLst>
                                      </p:cBhvr>
                                      <p:to>
                                        <p:strVal val="visible"/>
                                      </p:to>
                                    </p:set>
                                    <p:animEffect transition="in" filter="fade">
                                      <p:cBhvr>
                                        <p:cTn id="31" dur="2000"/>
                                        <p:tgtEl>
                                          <p:spTgt spid="40961">
                                            <p:txEl>
                                              <p:pRg st="14" end="14"/>
                                            </p:txEl>
                                          </p:spTgt>
                                        </p:tgtEl>
                                      </p:cBhvr>
                                    </p:animEffect>
                                  </p:childTnLst>
                                </p:cTn>
                              </p:par>
                            </p:childTnLst>
                          </p:cTn>
                        </p:par>
                        <p:par>
                          <p:cTn id="32" fill="hold" nodeType="afterGroup">
                            <p:stCondLst>
                              <p:cond delay="14000"/>
                            </p:stCondLst>
                            <p:childTnLst>
                              <p:par>
                                <p:cTn id="33" presetID="10" presetClass="entr" presetSubtype="0" fill="hold" nodeType="afterEffect">
                                  <p:stCondLst>
                                    <p:cond delay="0"/>
                                  </p:stCondLst>
                                  <p:childTnLst>
                                    <p:set>
                                      <p:cBhvr>
                                        <p:cTn id="34" dur="1" fill="hold">
                                          <p:stCondLst>
                                            <p:cond delay="0"/>
                                          </p:stCondLst>
                                        </p:cTn>
                                        <p:tgtEl>
                                          <p:spTgt spid="40961">
                                            <p:txEl>
                                              <p:pRg st="15" end="15"/>
                                            </p:txEl>
                                          </p:spTgt>
                                        </p:tgtEl>
                                        <p:attrNameLst>
                                          <p:attrName>style.visibility</p:attrName>
                                        </p:attrNameLst>
                                      </p:cBhvr>
                                      <p:to>
                                        <p:strVal val="visible"/>
                                      </p:to>
                                    </p:set>
                                    <p:animEffect transition="in" filter="fade">
                                      <p:cBhvr>
                                        <p:cTn id="35" dur="2000"/>
                                        <p:tgtEl>
                                          <p:spTgt spid="40961">
                                            <p:txEl>
                                              <p:pRg st="15" end="15"/>
                                            </p:txEl>
                                          </p:spTgt>
                                        </p:tgtEl>
                                      </p:cBhvr>
                                    </p:animEffect>
                                  </p:childTnLst>
                                </p:cTn>
                              </p:par>
                            </p:childTnLst>
                          </p:cTn>
                        </p:par>
                        <p:par>
                          <p:cTn id="36" fill="hold" nodeType="afterGroup">
                            <p:stCondLst>
                              <p:cond delay="16000"/>
                            </p:stCondLst>
                            <p:childTnLst>
                              <p:par>
                                <p:cTn id="37" presetID="10" presetClass="entr" presetSubtype="0" fill="hold" nodeType="afterEffect">
                                  <p:stCondLst>
                                    <p:cond delay="0"/>
                                  </p:stCondLst>
                                  <p:childTnLst>
                                    <p:set>
                                      <p:cBhvr>
                                        <p:cTn id="38" dur="1" fill="hold">
                                          <p:stCondLst>
                                            <p:cond delay="0"/>
                                          </p:stCondLst>
                                        </p:cTn>
                                        <p:tgtEl>
                                          <p:spTgt spid="40961">
                                            <p:txEl>
                                              <p:pRg st="16" end="16"/>
                                            </p:txEl>
                                          </p:spTgt>
                                        </p:tgtEl>
                                        <p:attrNameLst>
                                          <p:attrName>style.visibility</p:attrName>
                                        </p:attrNameLst>
                                      </p:cBhvr>
                                      <p:to>
                                        <p:strVal val="visible"/>
                                      </p:to>
                                    </p:set>
                                    <p:animEffect transition="in" filter="fade">
                                      <p:cBhvr>
                                        <p:cTn id="39" dur="2000"/>
                                        <p:tgtEl>
                                          <p:spTgt spid="40961">
                                            <p:txEl>
                                              <p:pRg st="16" end="16"/>
                                            </p:txEl>
                                          </p:spTgt>
                                        </p:tgtEl>
                                      </p:cBhvr>
                                    </p:animEffect>
                                  </p:childTnLst>
                                </p:cTn>
                              </p:par>
                            </p:childTnLst>
                          </p:cTn>
                        </p:par>
                        <p:par>
                          <p:cTn id="40" fill="hold" nodeType="afterGroup">
                            <p:stCondLst>
                              <p:cond delay="18000"/>
                            </p:stCondLst>
                            <p:childTnLst>
                              <p:par>
                                <p:cTn id="41" presetID="10" presetClass="entr" presetSubtype="0" fill="hold" nodeType="afterEffect">
                                  <p:stCondLst>
                                    <p:cond delay="0"/>
                                  </p:stCondLst>
                                  <p:childTnLst>
                                    <p:set>
                                      <p:cBhvr>
                                        <p:cTn id="42" dur="1" fill="hold">
                                          <p:stCondLst>
                                            <p:cond delay="0"/>
                                          </p:stCondLst>
                                        </p:cTn>
                                        <p:tgtEl>
                                          <p:spTgt spid="40961">
                                            <p:txEl>
                                              <p:pRg st="17" end="17"/>
                                            </p:txEl>
                                          </p:spTgt>
                                        </p:tgtEl>
                                        <p:attrNameLst>
                                          <p:attrName>style.visibility</p:attrName>
                                        </p:attrNameLst>
                                      </p:cBhvr>
                                      <p:to>
                                        <p:strVal val="visible"/>
                                      </p:to>
                                    </p:set>
                                    <p:animEffect transition="in" filter="fade">
                                      <p:cBhvr>
                                        <p:cTn id="43" dur="2000"/>
                                        <p:tgtEl>
                                          <p:spTgt spid="40961">
                                            <p:txEl>
                                              <p:pRg st="17" end="17"/>
                                            </p:txEl>
                                          </p:spTgt>
                                        </p:tgtEl>
                                      </p:cBhvr>
                                    </p:animEffect>
                                  </p:childTnLst>
                                </p:cTn>
                              </p:par>
                            </p:childTnLst>
                          </p:cTn>
                        </p:par>
                        <p:par>
                          <p:cTn id="44" fill="hold" nodeType="afterGroup">
                            <p:stCondLst>
                              <p:cond delay="20000"/>
                            </p:stCondLst>
                            <p:childTnLst>
                              <p:par>
                                <p:cTn id="45" presetID="10" presetClass="entr" presetSubtype="0" fill="hold" nodeType="afterEffect">
                                  <p:stCondLst>
                                    <p:cond delay="0"/>
                                  </p:stCondLst>
                                  <p:childTnLst>
                                    <p:set>
                                      <p:cBhvr>
                                        <p:cTn id="46" dur="1" fill="hold">
                                          <p:stCondLst>
                                            <p:cond delay="0"/>
                                          </p:stCondLst>
                                        </p:cTn>
                                        <p:tgtEl>
                                          <p:spTgt spid="40961">
                                            <p:txEl>
                                              <p:pRg st="18" end="18"/>
                                            </p:txEl>
                                          </p:spTgt>
                                        </p:tgtEl>
                                        <p:attrNameLst>
                                          <p:attrName>style.visibility</p:attrName>
                                        </p:attrNameLst>
                                      </p:cBhvr>
                                      <p:to>
                                        <p:strVal val="visible"/>
                                      </p:to>
                                    </p:set>
                                    <p:animEffect transition="in" filter="fade">
                                      <p:cBhvr>
                                        <p:cTn id="47" dur="2000"/>
                                        <p:tgtEl>
                                          <p:spTgt spid="40961">
                                            <p:txEl>
                                              <p:pRg st="18" end="18"/>
                                            </p:txEl>
                                          </p:spTgt>
                                        </p:tgtEl>
                                      </p:cBhvr>
                                    </p:animEffect>
                                  </p:childTnLst>
                                </p:cTn>
                              </p:par>
                            </p:childTnLst>
                          </p:cTn>
                        </p:par>
                        <p:par>
                          <p:cTn id="48" fill="hold" nodeType="afterGroup">
                            <p:stCondLst>
                              <p:cond delay="22000"/>
                            </p:stCondLst>
                            <p:childTnLst>
                              <p:par>
                                <p:cTn id="49" presetID="29" presetClass="entr" presetSubtype="0" fill="hold" nodeType="afterEffect">
                                  <p:stCondLst>
                                    <p:cond delay="0"/>
                                  </p:stCondLst>
                                  <p:childTnLst>
                                    <p:set>
                                      <p:cBhvr>
                                        <p:cTn id="50" dur="1" fill="hold">
                                          <p:stCondLst>
                                            <p:cond delay="0"/>
                                          </p:stCondLst>
                                        </p:cTn>
                                        <p:tgtEl>
                                          <p:spTgt spid="13">
                                            <p:txEl>
                                              <p:pRg st="0" end="0"/>
                                            </p:txEl>
                                          </p:spTgt>
                                        </p:tgtEl>
                                        <p:attrNameLst>
                                          <p:attrName>style.visibility</p:attrName>
                                        </p:attrNameLst>
                                      </p:cBhvr>
                                      <p:to>
                                        <p:strVal val="visible"/>
                                      </p:to>
                                    </p:set>
                                    <p:anim calcmode="lin" valueType="num">
                                      <p:cBhvr>
                                        <p:cTn id="51" dur="1000" fill="hold"/>
                                        <p:tgtEl>
                                          <p:spTgt spid="13">
                                            <p:txEl>
                                              <p:pRg st="0" end="0"/>
                                            </p:txEl>
                                          </p:spTgt>
                                        </p:tgtEl>
                                        <p:attrNameLst>
                                          <p:attrName>ppt_x</p:attrName>
                                        </p:attrNameLst>
                                      </p:cBhvr>
                                      <p:tavLst>
                                        <p:tav tm="0">
                                          <p:val>
                                            <p:strVal val="#ppt_x-.2"/>
                                          </p:val>
                                        </p:tav>
                                        <p:tav tm="100000">
                                          <p:val>
                                            <p:strVal val="#ppt_x"/>
                                          </p:val>
                                        </p:tav>
                                      </p:tavLst>
                                    </p:anim>
                                    <p:anim calcmode="lin" valueType="num">
                                      <p:cBhvr>
                                        <p:cTn id="52" dur="1000" fill="hold"/>
                                        <p:tgtEl>
                                          <p:spTgt spid="1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3" dur="1000"/>
                                        <p:tgtEl>
                                          <p:spTgt spid="13">
                                            <p:txEl>
                                              <p:pRg st="0" end="0"/>
                                            </p:txEl>
                                          </p:spTgt>
                                        </p:tgtEl>
                                      </p:cBhvr>
                                    </p:animEffect>
                                  </p:childTnLst>
                                </p:cTn>
                              </p:par>
                            </p:childTnLst>
                          </p:cTn>
                        </p:par>
                        <p:par>
                          <p:cTn id="54" fill="hold" nodeType="afterGroup">
                            <p:stCondLst>
                              <p:cond delay="23000"/>
                            </p:stCondLst>
                            <p:childTnLst>
                              <p:par>
                                <p:cTn id="55" presetID="29" presetClass="entr" presetSubtype="0" fill="hold" nodeType="afterEffect">
                                  <p:stCondLst>
                                    <p:cond delay="0"/>
                                  </p:st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p:cTn id="57" dur="1000" fill="hold"/>
                                        <p:tgtEl>
                                          <p:spTgt spid="14">
                                            <p:txEl>
                                              <p:pRg st="0" end="0"/>
                                            </p:txEl>
                                          </p:spTgt>
                                        </p:tgtEl>
                                        <p:attrNameLst>
                                          <p:attrName>ppt_x</p:attrName>
                                        </p:attrNameLst>
                                      </p:cBhvr>
                                      <p:tavLst>
                                        <p:tav tm="0">
                                          <p:val>
                                            <p:strVal val="#ppt_x-.2"/>
                                          </p:val>
                                        </p:tav>
                                        <p:tav tm="100000">
                                          <p:val>
                                            <p:strVal val="#ppt_x"/>
                                          </p:val>
                                        </p:tav>
                                      </p:tavLst>
                                    </p:anim>
                                    <p:anim calcmode="lin" valueType="num">
                                      <p:cBhvr>
                                        <p:cTn id="58" dur="1000" fill="hold"/>
                                        <p:tgtEl>
                                          <p:spTgt spid="1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9" dur="1000"/>
                                        <p:tgtEl>
                                          <p:spTgt spid="14">
                                            <p:txEl>
                                              <p:pRg st="0" end="0"/>
                                            </p:txEl>
                                          </p:spTgt>
                                        </p:tgtEl>
                                      </p:cBhvr>
                                    </p:animEffect>
                                  </p:childTnLst>
                                </p:cTn>
                              </p:par>
                            </p:childTnLst>
                          </p:cTn>
                        </p:par>
                        <p:par>
                          <p:cTn id="60" fill="hold" nodeType="afterGroup">
                            <p:stCondLst>
                              <p:cond delay="24000"/>
                            </p:stCondLst>
                            <p:childTnLst>
                              <p:par>
                                <p:cTn id="61" presetID="29" presetClass="entr" presetSubtype="0" fill="hold" nodeType="afterEffect">
                                  <p:stCondLst>
                                    <p:cond delay="0"/>
                                  </p:stCondLst>
                                  <p:childTnLst>
                                    <p:set>
                                      <p:cBhvr>
                                        <p:cTn id="62" dur="1" fill="hold">
                                          <p:stCondLst>
                                            <p:cond delay="0"/>
                                          </p:stCondLst>
                                        </p:cTn>
                                        <p:tgtEl>
                                          <p:spTgt spid="15">
                                            <p:txEl>
                                              <p:pRg st="0" end="0"/>
                                            </p:txEl>
                                          </p:spTgt>
                                        </p:tgtEl>
                                        <p:attrNameLst>
                                          <p:attrName>style.visibility</p:attrName>
                                        </p:attrNameLst>
                                      </p:cBhvr>
                                      <p:to>
                                        <p:strVal val="visible"/>
                                      </p:to>
                                    </p:set>
                                    <p:anim calcmode="lin" valueType="num">
                                      <p:cBhvr>
                                        <p:cTn id="63" dur="1000" fill="hold"/>
                                        <p:tgtEl>
                                          <p:spTgt spid="15">
                                            <p:txEl>
                                              <p:pRg st="0" end="0"/>
                                            </p:txEl>
                                          </p:spTgt>
                                        </p:tgtEl>
                                        <p:attrNameLst>
                                          <p:attrName>ppt_x</p:attrName>
                                        </p:attrNameLst>
                                      </p:cBhvr>
                                      <p:tavLst>
                                        <p:tav tm="0">
                                          <p:val>
                                            <p:strVal val="#ppt_x-.2"/>
                                          </p:val>
                                        </p:tav>
                                        <p:tav tm="100000">
                                          <p:val>
                                            <p:strVal val="#ppt_x"/>
                                          </p:val>
                                        </p:tav>
                                      </p:tavLst>
                                    </p:anim>
                                    <p:anim calcmode="lin" valueType="num">
                                      <p:cBhvr>
                                        <p:cTn id="64" dur="1000" fill="hold"/>
                                        <p:tgtEl>
                                          <p:spTgt spid="1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686800" cy="914400"/>
          </a:xfrm>
        </p:spPr>
        <p:txBody>
          <a:bodyPr>
            <a:normAutofit fontScale="90000"/>
          </a:bodyPr>
          <a:lstStyle/>
          <a:p>
            <a:pPr algn="l" eaLnBrk="1" fontAlgn="auto" hangingPunct="1">
              <a:spcAft>
                <a:spcPts val="0"/>
              </a:spcAft>
              <a:defRPr/>
            </a:pPr>
            <a:r>
              <a:rPr lang="en-US" sz="2700" smtClean="0">
                <a:latin typeface="Arial" pitchFamily="34" charset="0"/>
                <a:cs typeface="Arial" pitchFamily="34" charset="0"/>
              </a:rPr>
              <a:t>Implements for layout of seedbed </a:t>
            </a:r>
            <a:r>
              <a:rPr lang="en-US" smtClean="0"/>
              <a:t/>
            </a:r>
            <a:br>
              <a:rPr lang="en-US" smtClean="0"/>
            </a:br>
            <a:endParaRPr lang="en-US"/>
          </a:p>
        </p:txBody>
      </p:sp>
      <p:sp>
        <p:nvSpPr>
          <p:cNvPr id="3" name="Content Placeholder 2"/>
          <p:cNvSpPr>
            <a:spLocks noGrp="1"/>
          </p:cNvSpPr>
          <p:nvPr>
            <p:ph idx="1"/>
          </p:nvPr>
        </p:nvSpPr>
        <p:spPr>
          <a:xfrm>
            <a:off x="0" y="533400"/>
            <a:ext cx="9144000" cy="5592763"/>
          </a:xfrm>
        </p:spPr>
        <p:txBody>
          <a:bodyPr/>
          <a:lstStyle/>
          <a:p>
            <a:pPr eaLnBrk="1" hangingPunct="1">
              <a:buSzPct val="121000"/>
              <a:buFont typeface="Wingdings" pitchFamily="2" charset="2"/>
              <a:buChar char="§"/>
            </a:pPr>
            <a:r>
              <a:rPr lang="en-US" sz="2200" b="1" smtClean="0">
                <a:latin typeface="Arial" pitchFamily="34" charset="0"/>
                <a:cs typeface="Arial" pitchFamily="34" charset="0"/>
              </a:rPr>
              <a:t>Country plough and ridge ploughs are used for laying out the field into ridges and furrows or to lay out irrigation channels. </a:t>
            </a:r>
          </a:p>
          <a:p>
            <a:pPr eaLnBrk="1" hangingPunct="1">
              <a:buSzPct val="121000"/>
              <a:buFont typeface="Wingdings" pitchFamily="2" charset="2"/>
              <a:buChar char="§"/>
            </a:pPr>
            <a:r>
              <a:rPr lang="en-US" sz="2200" b="1" smtClean="0">
                <a:latin typeface="Arial" pitchFamily="34" charset="0"/>
                <a:cs typeface="Arial" pitchFamily="34" charset="0"/>
              </a:rPr>
              <a:t>Ridge ploughs, when attached to a frame can be used for making broad bed and furrows. </a:t>
            </a:r>
          </a:p>
          <a:p>
            <a:pPr eaLnBrk="1" hangingPunct="1">
              <a:buSzPct val="121000"/>
              <a:buFont typeface="Wingdings" pitchFamily="2" charset="2"/>
              <a:buChar char="§"/>
            </a:pPr>
            <a:r>
              <a:rPr lang="en-US" sz="2200" b="1" smtClean="0">
                <a:latin typeface="Arial" pitchFamily="34" charset="0"/>
                <a:cs typeface="Arial" pitchFamily="34" charset="0"/>
              </a:rPr>
              <a:t>Bunds for irrigation in the garden lands are made usually by manual labour using spades. </a:t>
            </a:r>
          </a:p>
          <a:p>
            <a:pPr eaLnBrk="1" hangingPunct="1">
              <a:buSzPct val="121000"/>
              <a:buFont typeface="Wingdings" pitchFamily="2" charset="2"/>
              <a:buChar char="§"/>
            </a:pPr>
            <a:r>
              <a:rPr lang="en-US" sz="2200" b="1" smtClean="0">
                <a:latin typeface="Arial" pitchFamily="34" charset="0"/>
                <a:cs typeface="Arial" pitchFamily="34" charset="0"/>
              </a:rPr>
              <a:t>Bunds are also formed across the contours in the low rainfall regions to conserve soil moisture. </a:t>
            </a:r>
          </a:p>
          <a:p>
            <a:pPr eaLnBrk="1" hangingPunct="1">
              <a:buSzPct val="121000"/>
              <a:buFont typeface="Wingdings" pitchFamily="2" charset="2"/>
              <a:buChar char="§"/>
            </a:pPr>
            <a:r>
              <a:rPr lang="en-US" sz="2200" b="1" smtClean="0">
                <a:latin typeface="Arial" pitchFamily="34" charset="0"/>
                <a:cs typeface="Arial" pitchFamily="34" charset="0"/>
              </a:rPr>
              <a:t>The small bund former is driven by a pair of cattle, whereas, bigger ones are mounted with tractors. </a:t>
            </a:r>
          </a:p>
          <a:p>
            <a:pPr eaLnBrk="1" hangingPunct="1">
              <a:buSzPct val="121000"/>
              <a:buFont typeface="Wingdings" pitchFamily="2" charset="2"/>
              <a:buChar char="§"/>
            </a:pPr>
            <a:r>
              <a:rPr lang="en-US" sz="2200" b="1" smtClean="0">
                <a:latin typeface="Arial" pitchFamily="34" charset="0"/>
                <a:cs typeface="Arial" pitchFamily="34" charset="0"/>
              </a:rPr>
              <a:t>Marker is used to mark intercepts for transplanting seedlings by square planting method.</a:t>
            </a:r>
          </a:p>
          <a:p>
            <a:pPr eaLnBrk="1" hangingPunct="1">
              <a:buSzPct val="121000"/>
              <a:buFont typeface="Wingdings" pitchFamily="2" charset="2"/>
              <a:buChar char="§"/>
            </a:pPr>
            <a:r>
              <a:rPr lang="en-US" sz="2200" b="1" smtClean="0">
                <a:latin typeface="Arial" pitchFamily="34" charset="0"/>
                <a:cs typeface="Arial" pitchFamily="34" charset="0"/>
              </a:rPr>
              <a:t> It consists of a beam to which 3 or 4 wooden tynes are fixed and spacing of tynes depends on the spacing the crop. </a:t>
            </a:r>
          </a:p>
          <a:p>
            <a:pPr eaLnBrk="1" hangingPunct="1">
              <a:buSzPct val="121000"/>
              <a:buFont typeface="Wingdings" pitchFamily="2" charset="2"/>
              <a:buChar char="§"/>
            </a:pPr>
            <a:r>
              <a:rPr lang="en-US" sz="2200" b="1" smtClean="0">
                <a:latin typeface="Arial" pitchFamily="34" charset="0"/>
                <a:cs typeface="Arial" pitchFamily="34" charset="0"/>
              </a:rPr>
              <a:t>When it is run in two directions, very shallow furrow markings are formed in two directions. Seedlings are transplanted at the intercepts.</a:t>
            </a:r>
          </a:p>
          <a:p>
            <a:pPr eaLnBrk="1" hangingPunct="1"/>
            <a:endParaRPr lang="en-US" sz="2200" b="1" smtClean="0">
              <a:latin typeface="Arial" pitchFamily="34" charset="0"/>
              <a:cs typeface="Arial" pitchFamily="34" charset="0"/>
            </a:endParaRPr>
          </a:p>
        </p:txBody>
      </p:sp>
      <p:pic>
        <p:nvPicPr>
          <p:cNvPr id="38916"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5513" y="6477000"/>
            <a:ext cx="5984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77000"/>
            <a:ext cx="4095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41148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Previous</a:t>
            </a:r>
            <a:endParaRPr lang="en-US">
              <a:latin typeface="Cambria" pitchFamily="18" charset="0"/>
            </a:endParaRPr>
          </a:p>
        </p:txBody>
      </p:sp>
      <p:sp>
        <p:nvSpPr>
          <p:cNvPr id="7" name="Rectangle 6"/>
          <p:cNvSpPr>
            <a:spLocks noChangeArrowheads="1"/>
          </p:cNvSpPr>
          <p:nvPr/>
        </p:nvSpPr>
        <p:spPr bwMode="auto">
          <a:xfrm>
            <a:off x="61722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End</a:t>
            </a:r>
            <a:endParaRPr lang="en-US">
              <a:latin typeface="Cambria" pitchFamily="18" charset="0"/>
            </a:endParaRPr>
          </a:p>
        </p:txBody>
      </p:sp>
      <p:sp>
        <p:nvSpPr>
          <p:cNvPr id="8" name="Rectangle 7"/>
          <p:cNvSpPr>
            <a:spLocks noChangeArrowheads="1"/>
          </p:cNvSpPr>
          <p:nvPr/>
        </p:nvSpPr>
        <p:spPr bwMode="auto">
          <a:xfrm>
            <a:off x="28194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Next</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par>
                          <p:cTn id="32" fill="hold" nodeType="afterGroup">
                            <p:stCondLst>
                              <p:cond delay="12500"/>
                            </p:stCondLst>
                            <p:childTnLst>
                              <p:par>
                                <p:cTn id="33" presetID="10" presetClass="entr" presetSubtype="0"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2000"/>
                                        <p:tgtEl>
                                          <p:spTgt spid="3">
                                            <p:txEl>
                                              <p:pRg st="6" end="6"/>
                                            </p:txEl>
                                          </p:spTgt>
                                        </p:tgtEl>
                                      </p:cBhvr>
                                    </p:animEffect>
                                  </p:childTnLst>
                                </p:cTn>
                              </p:par>
                            </p:childTnLst>
                          </p:cTn>
                        </p:par>
                        <p:par>
                          <p:cTn id="36" fill="hold" nodeType="afterGroup">
                            <p:stCondLst>
                              <p:cond delay="14500"/>
                            </p:stCondLst>
                            <p:childTnLst>
                              <p:par>
                                <p:cTn id="37" presetID="10" presetClass="entr" presetSubtype="0"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2000"/>
                                        <p:tgtEl>
                                          <p:spTgt spid="3">
                                            <p:txEl>
                                              <p:pRg st="7" end="7"/>
                                            </p:txEl>
                                          </p:spTgt>
                                        </p:tgtEl>
                                      </p:cBhvr>
                                    </p:animEffect>
                                  </p:childTnLst>
                                </p:cTn>
                              </p:par>
                            </p:childTnLst>
                          </p:cTn>
                        </p:par>
                        <p:par>
                          <p:cTn id="40" fill="hold" nodeType="afterGroup">
                            <p:stCondLst>
                              <p:cond delay="16500"/>
                            </p:stCondLst>
                            <p:childTnLst>
                              <p:par>
                                <p:cTn id="41" presetID="29" presetClass="entr" presetSubtype="0" fill="hold" nodeType="after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 calcmode="lin" valueType="num">
                                      <p:cBhvr>
                                        <p:cTn id="43"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4"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8">
                                            <p:txEl>
                                              <p:pRg st="0" end="0"/>
                                            </p:txEl>
                                          </p:spTgt>
                                        </p:tgtEl>
                                      </p:cBhvr>
                                    </p:animEffect>
                                  </p:childTnLst>
                                </p:cTn>
                              </p:par>
                            </p:childTnLst>
                          </p:cTn>
                        </p:par>
                        <p:par>
                          <p:cTn id="46" fill="hold" nodeType="afterGroup">
                            <p:stCondLst>
                              <p:cond delay="17500"/>
                            </p:stCondLst>
                            <p:childTnLst>
                              <p:par>
                                <p:cTn id="47" presetID="29" presetClass="entr" presetSubtype="0" fill="hold" nodeType="after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p:cTn id="49"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50"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6">
                                            <p:txEl>
                                              <p:pRg st="0" end="0"/>
                                            </p:txEl>
                                          </p:spTgt>
                                        </p:tgtEl>
                                      </p:cBhvr>
                                    </p:animEffect>
                                  </p:childTnLst>
                                </p:cTn>
                              </p:par>
                            </p:childTnLst>
                          </p:cTn>
                        </p:par>
                        <p:par>
                          <p:cTn id="52" fill="hold" nodeType="afterGroup">
                            <p:stCondLst>
                              <p:cond delay="18500"/>
                            </p:stCondLst>
                            <p:childTnLst>
                              <p:par>
                                <p:cTn id="53" presetID="29" presetClass="entr" presetSubtype="0" fill="hold" nodeType="afterEffect">
                                  <p:stCondLst>
                                    <p:cond delay="0"/>
                                  </p:stCondLst>
                                  <p:childTnLst>
                                    <p:set>
                                      <p:cBhvr>
                                        <p:cTn id="54" dur="1" fill="hold">
                                          <p:stCondLst>
                                            <p:cond delay="0"/>
                                          </p:stCondLst>
                                        </p:cTn>
                                        <p:tgtEl>
                                          <p:spTgt spid="7">
                                            <p:txEl>
                                              <p:pRg st="0" end="0"/>
                                            </p:txEl>
                                          </p:spTgt>
                                        </p:tgtEl>
                                        <p:attrNameLst>
                                          <p:attrName>style.visibility</p:attrName>
                                        </p:attrNameLst>
                                      </p:cBhvr>
                                      <p:to>
                                        <p:strVal val="visible"/>
                                      </p:to>
                                    </p:set>
                                    <p:anim calcmode="lin" valueType="num">
                                      <p:cBhvr>
                                        <p:cTn id="55"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56"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7"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8686800" cy="1066800"/>
          </a:xfrm>
        </p:spPr>
        <p:txBody>
          <a:bodyPr/>
          <a:lstStyle/>
          <a:p>
            <a:pPr algn="l" eaLnBrk="1" fontAlgn="auto" hangingPunct="1">
              <a:spcAft>
                <a:spcPts val="0"/>
              </a:spcAft>
              <a:tabLst>
                <a:tab pos="974725" algn="l"/>
              </a:tabLst>
              <a:defRPr/>
            </a:pPr>
            <a:r>
              <a:rPr lang="en-US" sz="3600" smtClean="0">
                <a:solidFill>
                  <a:schemeClr val="tx2"/>
                </a:solidFill>
                <a:latin typeface="Arial" pitchFamily="34" charset="0"/>
                <a:cs typeface="Arial" pitchFamily="34" charset="0"/>
              </a:rPr>
              <a:t>Learning objectives</a:t>
            </a:r>
            <a:endParaRPr lang="en-US">
              <a:solidFill>
                <a:schemeClr val="tx2"/>
              </a:solidFill>
            </a:endParaRPr>
          </a:p>
        </p:txBody>
      </p:sp>
      <p:sp>
        <p:nvSpPr>
          <p:cNvPr id="8" name="Content Placeholder 7"/>
          <p:cNvSpPr>
            <a:spLocks noGrp="1"/>
          </p:cNvSpPr>
          <p:nvPr>
            <p:ph idx="1"/>
          </p:nvPr>
        </p:nvSpPr>
        <p:spPr>
          <a:xfrm>
            <a:off x="228600" y="1143000"/>
            <a:ext cx="8915400" cy="5105400"/>
          </a:xfrm>
        </p:spPr>
        <p:txBody>
          <a:bodyPr rtlCol="0">
            <a:normAutofit fontScale="70000" lnSpcReduction="20000"/>
          </a:bodyPr>
          <a:lstStyle/>
          <a:p>
            <a:pPr eaLnBrk="1" fontAlgn="auto" hangingPunct="1">
              <a:spcAft>
                <a:spcPts val="0"/>
              </a:spcAft>
              <a:buClr>
                <a:schemeClr val="tx1"/>
              </a:buClr>
              <a:buSzPct val="121000"/>
              <a:buFont typeface="Wingdings" pitchFamily="2" charset="2"/>
              <a:buChar char="§"/>
              <a:defRPr/>
            </a:pPr>
            <a:r>
              <a:rPr lang="en-US" b="1" dirty="0" smtClean="0">
                <a:latin typeface="Arial" pitchFamily="34" charset="0"/>
                <a:cs typeface="Arial" pitchFamily="34" charset="0"/>
              </a:rPr>
              <a:t>To study the primary and secondary tillage principles and their implications in crop production.</a:t>
            </a:r>
          </a:p>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To learn the different primary and secondary tillage implements and their possible usage and limitations in field condition. </a:t>
            </a:r>
          </a:p>
          <a:p>
            <a:pPr eaLnBrk="1" fontAlgn="auto" hangingPunct="1">
              <a:spcAft>
                <a:spcPts val="0"/>
              </a:spcAft>
              <a:buFont typeface="Wingdings 2"/>
              <a:buNone/>
              <a:defRPr/>
            </a:pPr>
            <a:r>
              <a:rPr lang="en-US" sz="5700" b="1" dirty="0" smtClean="0">
                <a:solidFill>
                  <a:schemeClr val="accent2"/>
                </a:solidFill>
                <a:latin typeface="Arial" pitchFamily="34" charset="0"/>
                <a:cs typeface="Arial" pitchFamily="34" charset="0"/>
              </a:rPr>
              <a:t>Introduction:</a:t>
            </a:r>
          </a:p>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Tillage is the physical or mechanical manipulation of the soil with tools and implements result in good </a:t>
            </a:r>
            <a:r>
              <a:rPr lang="en-US" b="1" dirty="0" err="1" smtClean="0">
                <a:latin typeface="Arial" pitchFamily="34" charset="0"/>
                <a:cs typeface="Arial" pitchFamily="34" charset="0"/>
              </a:rPr>
              <a:t>tilth</a:t>
            </a:r>
            <a:r>
              <a:rPr lang="en-US" b="1" dirty="0" smtClean="0">
                <a:latin typeface="Arial" pitchFamily="34" charset="0"/>
                <a:cs typeface="Arial" pitchFamily="34" charset="0"/>
              </a:rPr>
              <a:t> for better germination and subsequent growth of crops.  </a:t>
            </a:r>
          </a:p>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Tillage needs to be done at the right time with the right implements to get good </a:t>
            </a:r>
            <a:r>
              <a:rPr lang="en-US" b="1" dirty="0" err="1" smtClean="0">
                <a:latin typeface="Arial" pitchFamily="34" charset="0"/>
                <a:cs typeface="Arial" pitchFamily="34" charset="0"/>
              </a:rPr>
              <a:t>tilth</a:t>
            </a:r>
            <a:r>
              <a:rPr lang="en-US" b="1" dirty="0" smtClean="0">
                <a:latin typeface="Arial" pitchFamily="34" charset="0"/>
                <a:cs typeface="Arial" pitchFamily="34" charset="0"/>
              </a:rPr>
              <a:t>, which is pre-requisite for better crop production. </a:t>
            </a:r>
          </a:p>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Tillage process is generally accomplished in two stages, namely, primary and secondary </a:t>
            </a:r>
            <a:r>
              <a:rPr lang="en-US" b="1" dirty="0" err="1" smtClean="0">
                <a:latin typeface="Arial" pitchFamily="34" charset="0"/>
                <a:cs typeface="Arial" pitchFamily="34" charset="0"/>
              </a:rPr>
              <a:t>tillages</a:t>
            </a:r>
            <a:r>
              <a:rPr lang="en-US" b="1" dirty="0" smtClean="0">
                <a:latin typeface="Arial" pitchFamily="34" charset="0"/>
                <a:cs typeface="Arial" pitchFamily="34" charset="0"/>
              </a:rPr>
              <a:t>.</a:t>
            </a:r>
          </a:p>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 Layout for seedbed preparation is also inseparable process with tillage, a practice made before sowing or planting of crop. </a:t>
            </a:r>
          </a:p>
          <a:p>
            <a:pPr eaLnBrk="1" fontAlgn="auto" hangingPunct="1">
              <a:spcAft>
                <a:spcPts val="0"/>
              </a:spcAft>
              <a:buFont typeface="Wingdings 2"/>
              <a:buNone/>
              <a:defRPr/>
            </a:pPr>
            <a:endParaRPr lang="en-US" dirty="0"/>
          </a:p>
        </p:txBody>
      </p:sp>
      <p:pic>
        <p:nvPicPr>
          <p:cNvPr id="12292"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6359525"/>
            <a:ext cx="533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48400"/>
            <a:ext cx="6572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28956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9" name="Rectangle 8"/>
          <p:cNvSpPr>
            <a:spLocks noChangeArrowheads="1"/>
          </p:cNvSpPr>
          <p:nvPr/>
        </p:nvSpPr>
        <p:spPr bwMode="auto">
          <a:xfrm>
            <a:off x="40386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10" name="Rectangle 9"/>
          <p:cNvSpPr>
            <a:spLocks noChangeArrowheads="1"/>
          </p:cNvSpPr>
          <p:nvPr/>
        </p:nvSpPr>
        <p:spPr bwMode="auto">
          <a:xfrm>
            <a:off x="56388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fade">
                                      <p:cBhvr>
                                        <p:cTn id="11" dur="2000"/>
                                        <p:tgtEl>
                                          <p:spTgt spid="8">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fade">
                                      <p:cBhvr>
                                        <p:cTn id="15" dur="2000"/>
                                        <p:tgtEl>
                                          <p:spTgt spid="8">
                                            <p:txEl>
                                              <p:pRg st="1" end="1"/>
                                            </p:txEl>
                                          </p:spTgt>
                                        </p:tgtEl>
                                      </p:cBhvr>
                                    </p:animEffect>
                                  </p:childTnLst>
                                </p:cTn>
                              </p:par>
                            </p:childTnLst>
                          </p:cTn>
                        </p:par>
                        <p:par>
                          <p:cTn id="16" fill="hold" nodeType="afterGroup">
                            <p:stCondLst>
                              <p:cond delay="4500"/>
                            </p:stCondLst>
                            <p:childTnLst>
                              <p:par>
                                <p:cTn id="17" presetID="9" presetClass="entr" presetSubtype="0" fill="hold" nodeType="after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Effect transition="in" filter="dissolve">
                                      <p:cBhvr>
                                        <p:cTn id="19" dur="500"/>
                                        <p:tgtEl>
                                          <p:spTgt spid="8">
                                            <p:txEl>
                                              <p:pRg st="2" end="2"/>
                                            </p:txEl>
                                          </p:spTgt>
                                        </p:tgtEl>
                                      </p:cBhvr>
                                    </p:animEffect>
                                  </p:childTnLst>
                                </p:cTn>
                              </p:par>
                            </p:childTnLst>
                          </p:cTn>
                        </p:par>
                        <p:par>
                          <p:cTn id="20" fill="hold" nodeType="afterGroup">
                            <p:stCondLst>
                              <p:cond delay="5000"/>
                            </p:stCondLst>
                            <p:childTnLst>
                              <p:par>
                                <p:cTn id="21" presetID="10" presetClass="entr" presetSubtype="0" fill="hold" nodeType="after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animEffect transition="in" filter="fade">
                                      <p:cBhvr>
                                        <p:cTn id="23" dur="2000"/>
                                        <p:tgtEl>
                                          <p:spTgt spid="8">
                                            <p:txEl>
                                              <p:pRg st="3" end="3"/>
                                            </p:txEl>
                                          </p:spTgt>
                                        </p:tgtEl>
                                      </p:cBhvr>
                                    </p:animEffect>
                                  </p:childTnLst>
                                </p:cTn>
                              </p:par>
                            </p:childTnLst>
                          </p:cTn>
                        </p:par>
                        <p:par>
                          <p:cTn id="24" fill="hold" nodeType="afterGroup">
                            <p:stCondLst>
                              <p:cond delay="7000"/>
                            </p:stCondLst>
                            <p:childTnLst>
                              <p:par>
                                <p:cTn id="25" presetID="10" presetClass="entr" presetSubtype="0" fill="hold" nodeType="after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2000"/>
                                        <p:tgtEl>
                                          <p:spTgt spid="8">
                                            <p:txEl>
                                              <p:pRg st="4" end="4"/>
                                            </p:txEl>
                                          </p:spTgt>
                                        </p:tgtEl>
                                      </p:cBhvr>
                                    </p:animEffect>
                                  </p:childTnLst>
                                </p:cTn>
                              </p:par>
                            </p:childTnLst>
                          </p:cTn>
                        </p:par>
                        <p:par>
                          <p:cTn id="28" fill="hold" nodeType="afterGroup">
                            <p:stCondLst>
                              <p:cond delay="9000"/>
                            </p:stCondLst>
                            <p:childTnLst>
                              <p:par>
                                <p:cTn id="29" presetID="10" presetClass="entr" presetSubtype="0" fill="hold" nodeType="after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animEffect transition="in" filter="fade">
                                      <p:cBhvr>
                                        <p:cTn id="31" dur="2000"/>
                                        <p:tgtEl>
                                          <p:spTgt spid="8">
                                            <p:txEl>
                                              <p:pRg st="5" end="5"/>
                                            </p:txEl>
                                          </p:spTgt>
                                        </p:tgtEl>
                                      </p:cBhvr>
                                    </p:animEffect>
                                  </p:childTnLst>
                                </p:cTn>
                              </p:par>
                            </p:childTnLst>
                          </p:cTn>
                        </p:par>
                        <p:par>
                          <p:cTn id="32" fill="hold" nodeType="afterGroup">
                            <p:stCondLst>
                              <p:cond delay="11000"/>
                            </p:stCondLst>
                            <p:childTnLst>
                              <p:par>
                                <p:cTn id="33" presetID="10" presetClass="entr" presetSubtype="0" fill="hold" nodeType="after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Effect transition="in" filter="fade">
                                      <p:cBhvr>
                                        <p:cTn id="35" dur="2000"/>
                                        <p:tgtEl>
                                          <p:spTgt spid="8">
                                            <p:txEl>
                                              <p:pRg st="6" end="6"/>
                                            </p:txEl>
                                          </p:spTgt>
                                        </p:tgtEl>
                                      </p:cBhvr>
                                    </p:animEffect>
                                  </p:childTnLst>
                                </p:cTn>
                              </p:par>
                            </p:childTnLst>
                          </p:cTn>
                        </p:par>
                        <p:par>
                          <p:cTn id="36" fill="hold" nodeType="afterGroup">
                            <p:stCondLst>
                              <p:cond delay="13000"/>
                            </p:stCondLst>
                            <p:childTnLst>
                              <p:par>
                                <p:cTn id="37" presetID="29" presetClass="entr" presetSubtype="0" fill="hold" nodeType="after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anim calcmode="lin" valueType="num">
                                      <p:cBhvr>
                                        <p:cTn id="39"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40"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7">
                                            <p:txEl>
                                              <p:pRg st="0" end="0"/>
                                            </p:txEl>
                                          </p:spTgt>
                                        </p:tgtEl>
                                      </p:cBhvr>
                                    </p:animEffect>
                                  </p:childTnLst>
                                </p:cTn>
                              </p:par>
                            </p:childTnLst>
                          </p:cTn>
                        </p:par>
                        <p:par>
                          <p:cTn id="42" fill="hold" nodeType="afterGroup">
                            <p:stCondLst>
                              <p:cond delay="14000"/>
                            </p:stCondLst>
                            <p:childTnLst>
                              <p:par>
                                <p:cTn id="43" presetID="29" presetClass="entr" presetSubtype="0" fill="hold" nodeType="afterEffect">
                                  <p:stCondLst>
                                    <p:cond delay="0"/>
                                  </p:stCondLst>
                                  <p:childTnLst>
                                    <p:set>
                                      <p:cBhvr>
                                        <p:cTn id="44" dur="1" fill="hold">
                                          <p:stCondLst>
                                            <p:cond delay="0"/>
                                          </p:stCondLst>
                                        </p:cTn>
                                        <p:tgtEl>
                                          <p:spTgt spid="9">
                                            <p:txEl>
                                              <p:pRg st="0" end="0"/>
                                            </p:txEl>
                                          </p:spTgt>
                                        </p:tgtEl>
                                        <p:attrNameLst>
                                          <p:attrName>style.visibility</p:attrName>
                                        </p:attrNameLst>
                                      </p:cBhvr>
                                      <p:to>
                                        <p:strVal val="visible"/>
                                      </p:to>
                                    </p:set>
                                    <p:anim calcmode="lin" valueType="num">
                                      <p:cBhvr>
                                        <p:cTn id="45"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46"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7" dur="1000"/>
                                        <p:tgtEl>
                                          <p:spTgt spid="9">
                                            <p:txEl>
                                              <p:pRg st="0" end="0"/>
                                            </p:txEl>
                                          </p:spTgt>
                                        </p:tgtEl>
                                      </p:cBhvr>
                                    </p:animEffect>
                                  </p:childTnLst>
                                </p:cTn>
                              </p:par>
                            </p:childTnLst>
                          </p:cTn>
                        </p:par>
                        <p:par>
                          <p:cTn id="48" fill="hold" nodeType="afterGroup">
                            <p:stCondLst>
                              <p:cond delay="15000"/>
                            </p:stCondLst>
                            <p:childTnLst>
                              <p:par>
                                <p:cTn id="49" presetID="29" presetClass="entr" presetSubtype="0" fill="hold" nodeType="afterEffect">
                                  <p:stCondLst>
                                    <p:cond delay="0"/>
                                  </p:stCondLst>
                                  <p:childTnLst>
                                    <p:set>
                                      <p:cBhvr>
                                        <p:cTn id="50" dur="1" fill="hold">
                                          <p:stCondLst>
                                            <p:cond delay="0"/>
                                          </p:stCondLst>
                                        </p:cTn>
                                        <p:tgtEl>
                                          <p:spTgt spid="10">
                                            <p:txEl>
                                              <p:pRg st="0" end="0"/>
                                            </p:txEl>
                                          </p:spTgt>
                                        </p:tgtEl>
                                        <p:attrNameLst>
                                          <p:attrName>style.visibility</p:attrName>
                                        </p:attrNameLst>
                                      </p:cBhvr>
                                      <p:to>
                                        <p:strVal val="visible"/>
                                      </p:to>
                                    </p:set>
                                    <p:anim calcmode="lin" valueType="num">
                                      <p:cBhvr>
                                        <p:cTn id="51" dur="1000" fill="hold"/>
                                        <p:tgtEl>
                                          <p:spTgt spid="10">
                                            <p:txEl>
                                              <p:pRg st="0" end="0"/>
                                            </p:txEl>
                                          </p:spTgt>
                                        </p:tgtEl>
                                        <p:attrNameLst>
                                          <p:attrName>ppt_x</p:attrName>
                                        </p:attrNameLst>
                                      </p:cBhvr>
                                      <p:tavLst>
                                        <p:tav tm="0">
                                          <p:val>
                                            <p:strVal val="#ppt_x-.2"/>
                                          </p:val>
                                        </p:tav>
                                        <p:tav tm="100000">
                                          <p:val>
                                            <p:strVal val="#ppt_x"/>
                                          </p:val>
                                        </p:tav>
                                      </p:tavLst>
                                    </p:anim>
                                    <p:anim calcmode="lin" valueType="num">
                                      <p:cBhvr>
                                        <p:cTn id="52" dur="1000" fill="hold"/>
                                        <p:tgtEl>
                                          <p:spTgt spid="1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3"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686800" cy="990600"/>
          </a:xfrm>
        </p:spPr>
        <p:txBody>
          <a:bodyPr/>
          <a:lstStyle/>
          <a:p>
            <a:pPr algn="l" eaLnBrk="1" fontAlgn="auto" hangingPunct="1">
              <a:spcAft>
                <a:spcPts val="0"/>
              </a:spcAft>
              <a:defRPr/>
            </a:pPr>
            <a:r>
              <a:rPr lang="en-US" sz="2400" smtClean="0">
                <a:latin typeface="Arial" pitchFamily="34" charset="0"/>
                <a:cs typeface="Arial" pitchFamily="34" charset="0"/>
              </a:rPr>
              <a:t>Summary</a:t>
            </a:r>
            <a:endParaRPr lang="en-US" sz="2400">
              <a:latin typeface="Arial" pitchFamily="34" charset="0"/>
              <a:cs typeface="Arial" pitchFamily="34" charset="0"/>
            </a:endParaRPr>
          </a:p>
        </p:txBody>
      </p:sp>
      <p:sp>
        <p:nvSpPr>
          <p:cNvPr id="3" name="Content Placeholder 2"/>
          <p:cNvSpPr>
            <a:spLocks noGrp="1"/>
          </p:cNvSpPr>
          <p:nvPr>
            <p:ph idx="1"/>
          </p:nvPr>
        </p:nvSpPr>
        <p:spPr>
          <a:xfrm>
            <a:off x="228600" y="457200"/>
            <a:ext cx="8686800" cy="5287963"/>
          </a:xfrm>
        </p:spPr>
        <p:txBody>
          <a:bodyPr rtlCol="0">
            <a:noAutofit/>
          </a:bodyPr>
          <a:lstStyle/>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Tillage is the physical or mechanical manipulation of the soil with tools and implements to get good </a:t>
            </a:r>
            <a:r>
              <a:rPr lang="en-US" sz="2400" b="1" dirty="0" err="1" smtClean="0">
                <a:latin typeface="Arial" pitchFamily="34" charset="0"/>
                <a:cs typeface="Arial" pitchFamily="34" charset="0"/>
              </a:rPr>
              <a:t>tilth</a:t>
            </a:r>
            <a:r>
              <a:rPr lang="en-US" sz="2400" b="1" dirty="0" smtClean="0">
                <a:latin typeface="Arial" pitchFamily="34" charset="0"/>
                <a:cs typeface="Arial" pitchFamily="34" charset="0"/>
              </a:rPr>
              <a:t> for growing of crops.</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Tillage includes primary and secondary </a:t>
            </a:r>
            <a:r>
              <a:rPr lang="en-US" sz="2400" b="1" dirty="0" err="1" smtClean="0">
                <a:latin typeface="Arial" pitchFamily="34" charset="0"/>
                <a:cs typeface="Arial" pitchFamily="34" charset="0"/>
              </a:rPr>
              <a:t>tillages</a:t>
            </a:r>
            <a:r>
              <a:rPr lang="en-US" sz="2400" b="1" dirty="0" smtClean="0">
                <a:latin typeface="Arial" pitchFamily="34" charset="0"/>
                <a:cs typeface="Arial" pitchFamily="34" charset="0"/>
              </a:rPr>
              <a:t> and  lay-out of seedbed preparation.</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Primary tillage is generally done to open the hard soil, inversion (whenever necessary) of soil, uprooting of weeds and stubbles.</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Success of the primary tillage mainly governed by depth, time, selection of ploughs and number of ploughs.</a:t>
            </a:r>
          </a:p>
          <a:p>
            <a:pPr eaLnBrk="1" fontAlgn="auto" hangingPunct="1">
              <a:spcAft>
                <a:spcPts val="0"/>
              </a:spcAft>
              <a:buSzPct val="121000"/>
              <a:buFont typeface="Wingdings" pitchFamily="2" charset="2"/>
              <a:buChar char="§"/>
              <a:defRPr/>
            </a:pPr>
            <a:r>
              <a:rPr lang="en-US" sz="2400" b="1" dirty="0" smtClean="0">
                <a:latin typeface="Arial" pitchFamily="34" charset="0"/>
                <a:cs typeface="Arial" pitchFamily="34" charset="0"/>
              </a:rPr>
              <a:t>Three major types of primary tillage are </a:t>
            </a:r>
          </a:p>
          <a:p>
            <a:pPr marL="1304925" indent="403225" eaLnBrk="1" fontAlgn="auto" hangingPunct="1">
              <a:spcAft>
                <a:spcPts val="0"/>
              </a:spcAft>
              <a:buSzPct val="121000"/>
              <a:buFont typeface="Wingdings" pitchFamily="2" charset="2"/>
              <a:buChar char="Ø"/>
              <a:defRPr/>
            </a:pPr>
            <a:r>
              <a:rPr lang="en-US" sz="2400" b="1" dirty="0" smtClean="0">
                <a:latin typeface="Arial" pitchFamily="34" charset="0"/>
                <a:cs typeface="Arial" pitchFamily="34" charset="0"/>
              </a:rPr>
              <a:t>Deep tillage, </a:t>
            </a:r>
          </a:p>
          <a:p>
            <a:pPr marL="1371600" indent="-60325" eaLnBrk="1" fontAlgn="auto" hangingPunct="1">
              <a:spcAft>
                <a:spcPts val="0"/>
              </a:spcAft>
              <a:buSzPct val="121000"/>
              <a:buFont typeface="Wingdings" pitchFamily="2" charset="2"/>
              <a:buChar char="Ø"/>
              <a:defRPr/>
            </a:pPr>
            <a:r>
              <a:rPr lang="en-US" sz="2400" b="1" dirty="0" smtClean="0">
                <a:latin typeface="Arial" pitchFamily="34" charset="0"/>
                <a:cs typeface="Arial" pitchFamily="34" charset="0"/>
              </a:rPr>
              <a:t> Sub-soiling tillage  and </a:t>
            </a:r>
          </a:p>
          <a:p>
            <a:pPr marL="1311275" indent="60325" eaLnBrk="1" fontAlgn="auto" hangingPunct="1">
              <a:spcAft>
                <a:spcPts val="0"/>
              </a:spcAft>
              <a:buSzPct val="121000"/>
              <a:buFont typeface="Wingdings" pitchFamily="2" charset="2"/>
              <a:buChar char="Ø"/>
              <a:defRPr/>
            </a:pPr>
            <a:r>
              <a:rPr lang="en-US" sz="2400" b="1" dirty="0" smtClean="0">
                <a:latin typeface="Arial" pitchFamily="34" charset="0"/>
                <a:cs typeface="Arial" pitchFamily="34" charset="0"/>
              </a:rPr>
              <a:t> Year-round tillage </a:t>
            </a:r>
          </a:p>
          <a:p>
            <a:pPr eaLnBrk="1" fontAlgn="auto" hangingPunct="1">
              <a:spcAft>
                <a:spcPts val="0"/>
              </a:spcAft>
              <a:buFont typeface="Wingdings 2"/>
              <a:buChar char=""/>
              <a:defRPr/>
            </a:pPr>
            <a:endParaRPr lang="en-US" sz="2400" b="1" dirty="0"/>
          </a:p>
        </p:txBody>
      </p:sp>
      <p:sp>
        <p:nvSpPr>
          <p:cNvPr id="39940" name="Rectangle 3"/>
          <p:cNvSpPr>
            <a:spLocks noChangeArrowheads="1"/>
          </p:cNvSpPr>
          <p:nvPr/>
        </p:nvSpPr>
        <p:spPr bwMode="auto">
          <a:xfrm>
            <a:off x="6934200" y="5715000"/>
            <a:ext cx="12350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i="1">
                <a:cs typeface="Arial" pitchFamily="34" charset="0"/>
              </a:rPr>
              <a:t>(</a:t>
            </a:r>
            <a:r>
              <a:rPr lang="en-US" sz="2400" b="1" i="1">
                <a:cs typeface="Arial" pitchFamily="34" charset="0"/>
              </a:rPr>
              <a:t>Cont)..</a:t>
            </a:r>
            <a:endParaRPr lang="en-US" sz="2400">
              <a:latin typeface="Cambria" pitchFamily="18" charset="0"/>
            </a:endParaRPr>
          </a:p>
        </p:txBody>
      </p:sp>
      <p:pic>
        <p:nvPicPr>
          <p:cNvPr id="39941"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5791200"/>
            <a:ext cx="1143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38838"/>
            <a:ext cx="990600"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38100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Previous</a:t>
            </a:r>
            <a:endParaRPr lang="en-US">
              <a:latin typeface="Cambria" pitchFamily="18" charset="0"/>
            </a:endParaRPr>
          </a:p>
        </p:txBody>
      </p:sp>
      <p:sp>
        <p:nvSpPr>
          <p:cNvPr id="8" name="Rectangle 7"/>
          <p:cNvSpPr>
            <a:spLocks noChangeArrowheads="1"/>
          </p:cNvSpPr>
          <p:nvPr/>
        </p:nvSpPr>
        <p:spPr bwMode="auto">
          <a:xfrm>
            <a:off x="54102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End</a:t>
            </a:r>
            <a:endParaRPr lang="en-US">
              <a:latin typeface="Cambria" pitchFamily="18" charset="0"/>
            </a:endParaRPr>
          </a:p>
        </p:txBody>
      </p:sp>
      <p:sp>
        <p:nvSpPr>
          <p:cNvPr id="9" name="Rectangle 8"/>
          <p:cNvSpPr>
            <a:spLocks noChangeArrowheads="1"/>
          </p:cNvSpPr>
          <p:nvPr/>
        </p:nvSpPr>
        <p:spPr bwMode="auto">
          <a:xfrm>
            <a:off x="21336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Next</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par>
                          <p:cTn id="32" fill="hold" nodeType="afterGroup">
                            <p:stCondLst>
                              <p:cond delay="12500"/>
                            </p:stCondLst>
                            <p:childTnLst>
                              <p:par>
                                <p:cTn id="33" presetID="10" presetClass="entr" presetSubtype="0"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2000"/>
                                        <p:tgtEl>
                                          <p:spTgt spid="3">
                                            <p:txEl>
                                              <p:pRg st="6" end="6"/>
                                            </p:txEl>
                                          </p:spTgt>
                                        </p:tgtEl>
                                      </p:cBhvr>
                                    </p:animEffect>
                                  </p:childTnLst>
                                </p:cTn>
                              </p:par>
                            </p:childTnLst>
                          </p:cTn>
                        </p:par>
                        <p:par>
                          <p:cTn id="36" fill="hold" nodeType="afterGroup">
                            <p:stCondLst>
                              <p:cond delay="14500"/>
                            </p:stCondLst>
                            <p:childTnLst>
                              <p:par>
                                <p:cTn id="37" presetID="10" presetClass="entr" presetSubtype="0"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2000"/>
                                        <p:tgtEl>
                                          <p:spTgt spid="3">
                                            <p:txEl>
                                              <p:pRg st="7" end="7"/>
                                            </p:txEl>
                                          </p:spTgt>
                                        </p:tgtEl>
                                      </p:cBhvr>
                                    </p:animEffect>
                                  </p:childTnLst>
                                </p:cTn>
                              </p:par>
                            </p:childTnLst>
                          </p:cTn>
                        </p:par>
                        <p:par>
                          <p:cTn id="40" fill="hold" nodeType="afterGroup">
                            <p:stCondLst>
                              <p:cond delay="16500"/>
                            </p:stCondLst>
                            <p:childTnLst>
                              <p:par>
                                <p:cTn id="41" presetID="29" presetClass="entr" presetSubtype="0" fill="hold" nodeType="after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 calcmode="lin" valueType="num">
                                      <p:cBhvr>
                                        <p:cTn id="43"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44"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9">
                                            <p:txEl>
                                              <p:pRg st="0" end="0"/>
                                            </p:txEl>
                                          </p:spTgt>
                                        </p:tgtEl>
                                      </p:cBhvr>
                                    </p:animEffect>
                                  </p:childTnLst>
                                </p:cTn>
                              </p:par>
                            </p:childTnLst>
                          </p:cTn>
                        </p:par>
                        <p:par>
                          <p:cTn id="46" fill="hold" nodeType="afterGroup">
                            <p:stCondLst>
                              <p:cond delay="17500"/>
                            </p:stCondLst>
                            <p:childTnLst>
                              <p:par>
                                <p:cTn id="47" presetID="29" presetClass="entr" presetSubtype="0" fill="hold" nodeType="after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p:cTn id="49"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50"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7">
                                            <p:txEl>
                                              <p:pRg st="0" end="0"/>
                                            </p:txEl>
                                          </p:spTgt>
                                        </p:tgtEl>
                                      </p:cBhvr>
                                    </p:animEffect>
                                  </p:childTnLst>
                                </p:cTn>
                              </p:par>
                            </p:childTnLst>
                          </p:cTn>
                        </p:par>
                        <p:par>
                          <p:cTn id="52" fill="hold" nodeType="afterGroup">
                            <p:stCondLst>
                              <p:cond delay="18500"/>
                            </p:stCondLst>
                            <p:childTnLst>
                              <p:par>
                                <p:cTn id="53" presetID="29" presetClass="entr" presetSubtype="0" fill="hold" nodeType="afterEffect">
                                  <p:stCondLst>
                                    <p:cond delay="0"/>
                                  </p:stCondLst>
                                  <p:childTnLst>
                                    <p:set>
                                      <p:cBhvr>
                                        <p:cTn id="54" dur="1" fill="hold">
                                          <p:stCondLst>
                                            <p:cond delay="0"/>
                                          </p:stCondLst>
                                        </p:cTn>
                                        <p:tgtEl>
                                          <p:spTgt spid="8">
                                            <p:txEl>
                                              <p:pRg st="0" end="0"/>
                                            </p:txEl>
                                          </p:spTgt>
                                        </p:tgtEl>
                                        <p:attrNameLst>
                                          <p:attrName>style.visibility</p:attrName>
                                        </p:attrNameLst>
                                      </p:cBhvr>
                                      <p:to>
                                        <p:strVal val="visible"/>
                                      </p:to>
                                    </p:set>
                                    <p:anim calcmode="lin" valueType="num">
                                      <p:cBhvr>
                                        <p:cTn id="55"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56"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7"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750888"/>
            <a:ext cx="8763000" cy="5632450"/>
          </a:xfrm>
          <a:prstGeom prst="rect">
            <a:avLst/>
          </a:prstGeom>
        </p:spPr>
        <p:txBody>
          <a:bodyPr>
            <a:spAutoFit/>
          </a:bodyPr>
          <a:lstStyle/>
          <a:p>
            <a:pPr marL="228600" indent="-168275" fontAlgn="auto">
              <a:spcBef>
                <a:spcPts val="0"/>
              </a:spcBef>
              <a:spcAft>
                <a:spcPts val="0"/>
              </a:spcAft>
              <a:buSzPct val="121000"/>
              <a:buFont typeface="Wingdings" pitchFamily="2" charset="2"/>
              <a:buChar char="§"/>
              <a:defRPr/>
            </a:pPr>
            <a:r>
              <a:rPr lang="en-US" sz="2400" b="1" dirty="0">
                <a:cs typeface="Arial" pitchFamily="34" charset="0"/>
              </a:rPr>
              <a:t> Implements largely used for primary tillage are wooden plough or indigenous plough, Soil inversion ploughs (mould board, disc and turn-wrest ploughs) and special ploughs (sub-soil, chisel plough, ridge plough and rotary ploughs and basic lister).</a:t>
            </a:r>
            <a:r>
              <a:rPr lang="en-US" sz="2400" b="1" i="1" dirty="0">
                <a:cs typeface="Arial" pitchFamily="34" charset="0"/>
              </a:rPr>
              <a:t> </a:t>
            </a:r>
            <a:endParaRPr lang="en-US" sz="2400" b="1" dirty="0">
              <a:cs typeface="Arial" pitchFamily="34" charset="0"/>
            </a:endParaRPr>
          </a:p>
          <a:p>
            <a:pPr marL="228600" indent="-228600" fontAlgn="auto">
              <a:spcBef>
                <a:spcPts val="0"/>
              </a:spcBef>
              <a:spcAft>
                <a:spcPts val="0"/>
              </a:spcAft>
              <a:buSzPct val="121000"/>
              <a:buFont typeface="Wingdings" pitchFamily="2" charset="2"/>
              <a:buChar char="§"/>
              <a:defRPr/>
            </a:pPr>
            <a:r>
              <a:rPr lang="en-US" sz="2400" b="1" dirty="0">
                <a:cs typeface="Arial" pitchFamily="34" charset="0"/>
              </a:rPr>
              <a:t> Lighter or finer operations performed on the soil after primary tillage is known as secondary tillage.</a:t>
            </a:r>
          </a:p>
          <a:p>
            <a:pPr marL="228600" indent="-228600" fontAlgn="auto">
              <a:spcBef>
                <a:spcPts val="0"/>
              </a:spcBef>
              <a:spcAft>
                <a:spcPts val="0"/>
              </a:spcAft>
              <a:buSzPct val="121000"/>
              <a:buFont typeface="Wingdings" pitchFamily="2" charset="2"/>
              <a:buChar char="§"/>
              <a:defRPr/>
            </a:pPr>
            <a:r>
              <a:rPr lang="en-US" sz="2400" b="1" dirty="0">
                <a:cs typeface="Arial" pitchFamily="34" charset="0"/>
              </a:rPr>
              <a:t>Secondary tillage implements used are tractor drawn cultivator, sweep cultivator, harrows, plank and roller.</a:t>
            </a:r>
          </a:p>
          <a:p>
            <a:pPr marL="228600" indent="-228600" fontAlgn="auto">
              <a:spcBef>
                <a:spcPts val="0"/>
              </a:spcBef>
              <a:spcAft>
                <a:spcPts val="0"/>
              </a:spcAft>
              <a:buSzPct val="121000"/>
              <a:buFont typeface="Wingdings" pitchFamily="2" charset="2"/>
              <a:buChar char="§"/>
              <a:defRPr/>
            </a:pPr>
            <a:r>
              <a:rPr lang="en-US" sz="2400" b="1" dirty="0">
                <a:cs typeface="Arial" pitchFamily="34" charset="0"/>
              </a:rPr>
              <a:t> After the field preparation through primary and secondary </a:t>
            </a:r>
            <a:r>
              <a:rPr lang="en-US" sz="2400" b="1" dirty="0" err="1">
                <a:cs typeface="Arial" pitchFamily="34" charset="0"/>
              </a:rPr>
              <a:t>tillages</a:t>
            </a:r>
            <a:r>
              <a:rPr lang="en-US" sz="2400" b="1" dirty="0">
                <a:cs typeface="Arial" pitchFamily="34" charset="0"/>
              </a:rPr>
              <a:t>, the field is to be laid out properly for irrigation and sowing or planting seedlings.</a:t>
            </a:r>
          </a:p>
          <a:p>
            <a:pPr marL="228600" indent="-228600" fontAlgn="auto">
              <a:spcBef>
                <a:spcPts val="0"/>
              </a:spcBef>
              <a:spcAft>
                <a:spcPts val="0"/>
              </a:spcAft>
              <a:buSzPct val="121000"/>
              <a:buFont typeface="Wingdings" pitchFamily="2" charset="2"/>
              <a:buChar char="§"/>
              <a:defRPr/>
            </a:pPr>
            <a:r>
              <a:rPr lang="en-US" sz="2400" b="1" dirty="0">
                <a:cs typeface="Arial" pitchFamily="34" charset="0"/>
              </a:rPr>
              <a:t>Country plough, ridge plough and marker are important implements used for seedbed preparation.</a:t>
            </a:r>
            <a:r>
              <a:rPr lang="en-US" sz="2400" b="1" i="1" dirty="0">
                <a:cs typeface="Arial" pitchFamily="34" charset="0"/>
              </a:rPr>
              <a:t> </a:t>
            </a:r>
          </a:p>
          <a:p>
            <a:pPr marL="228600" indent="-228600" fontAlgn="auto">
              <a:spcBef>
                <a:spcPts val="0"/>
              </a:spcBef>
              <a:spcAft>
                <a:spcPts val="0"/>
              </a:spcAft>
              <a:buSzPct val="121000"/>
              <a:defRPr/>
            </a:pPr>
            <a:endParaRPr lang="en-US" sz="2400" b="1" dirty="0">
              <a:cs typeface="Arial" pitchFamily="34" charset="0"/>
            </a:endParaRPr>
          </a:p>
        </p:txBody>
      </p:sp>
      <p:sp>
        <p:nvSpPr>
          <p:cNvPr id="40963" name="Rectangle 4"/>
          <p:cNvSpPr>
            <a:spLocks noChangeArrowheads="1"/>
          </p:cNvSpPr>
          <p:nvPr/>
        </p:nvSpPr>
        <p:spPr bwMode="auto">
          <a:xfrm>
            <a:off x="6705600" y="6019800"/>
            <a:ext cx="95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cs typeface="Arial" pitchFamily="34" charset="0"/>
              </a:rPr>
              <a:t>(</a:t>
            </a:r>
            <a:r>
              <a:rPr lang="en-US" b="1">
                <a:cs typeface="Arial" pitchFamily="34" charset="0"/>
              </a:rPr>
              <a:t>cont)..</a:t>
            </a:r>
          </a:p>
        </p:txBody>
      </p:sp>
      <p:pic>
        <p:nvPicPr>
          <p:cNvPr id="40964"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200" y="6218238"/>
            <a:ext cx="6858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21413"/>
            <a:ext cx="68580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38100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Previous</a:t>
            </a:r>
            <a:endParaRPr lang="en-US">
              <a:latin typeface="Cambria" pitchFamily="18" charset="0"/>
            </a:endParaRPr>
          </a:p>
        </p:txBody>
      </p:sp>
      <p:sp>
        <p:nvSpPr>
          <p:cNvPr id="9" name="Rectangle 8"/>
          <p:cNvSpPr>
            <a:spLocks noChangeArrowheads="1"/>
          </p:cNvSpPr>
          <p:nvPr/>
        </p:nvSpPr>
        <p:spPr bwMode="auto">
          <a:xfrm>
            <a:off x="52578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End</a:t>
            </a:r>
            <a:endParaRPr lang="en-US">
              <a:latin typeface="Cambria" pitchFamily="18" charset="0"/>
            </a:endParaRPr>
          </a:p>
        </p:txBody>
      </p:sp>
      <p:sp>
        <p:nvSpPr>
          <p:cNvPr id="10" name="Rectangle 9"/>
          <p:cNvSpPr>
            <a:spLocks noChangeArrowheads="1"/>
          </p:cNvSpPr>
          <p:nvPr/>
        </p:nvSpPr>
        <p:spPr bwMode="auto">
          <a:xfrm>
            <a:off x="25908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Next</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2000"/>
                                        <p:tgtEl>
                                          <p:spTgt spid="4">
                                            <p:txEl>
                                              <p:pRg st="1" end="1"/>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2000"/>
                                        <p:tgtEl>
                                          <p:spTgt spid="4">
                                            <p:txEl>
                                              <p:pRg st="2" end="2"/>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2000"/>
                                        <p:tgtEl>
                                          <p:spTgt spid="4">
                                            <p:txEl>
                                              <p:pRg st="3" end="3"/>
                                            </p:txEl>
                                          </p:spTgt>
                                        </p:tgtEl>
                                      </p:cBhvr>
                                    </p:animEffect>
                                  </p:childTnLst>
                                </p:cTn>
                              </p:par>
                            </p:childTnLst>
                          </p:cTn>
                        </p:par>
                        <p:par>
                          <p:cTn id="20" fill="hold" nodeType="afterGroup">
                            <p:stCondLst>
                              <p:cond delay="8000"/>
                            </p:stCondLst>
                            <p:childTnLst>
                              <p:par>
                                <p:cTn id="21" presetID="10" presetClass="entr" presetSubtype="0" fill="hold"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2000"/>
                                        <p:tgtEl>
                                          <p:spTgt spid="4">
                                            <p:txEl>
                                              <p:pRg st="4" end="4"/>
                                            </p:txEl>
                                          </p:spTgt>
                                        </p:tgtEl>
                                      </p:cBhvr>
                                    </p:animEffect>
                                  </p:childTnLst>
                                </p:cTn>
                              </p:par>
                            </p:childTnLst>
                          </p:cTn>
                        </p:par>
                        <p:par>
                          <p:cTn id="24" fill="hold" nodeType="afterGroup">
                            <p:stCondLst>
                              <p:cond delay="10000"/>
                            </p:stCondLst>
                            <p:childTnLst>
                              <p:par>
                                <p:cTn id="25" presetID="29" presetClass="entr" presetSubtype="0" fill="hold" nodeType="after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 calcmode="lin" valueType="num">
                                      <p:cBhvr>
                                        <p:cTn id="27" dur="1000" fill="hold"/>
                                        <p:tgtEl>
                                          <p:spTgt spid="10">
                                            <p:txEl>
                                              <p:pRg st="0" end="0"/>
                                            </p:txEl>
                                          </p:spTgt>
                                        </p:tgtEl>
                                        <p:attrNameLst>
                                          <p:attrName>ppt_x</p:attrName>
                                        </p:attrNameLst>
                                      </p:cBhvr>
                                      <p:tavLst>
                                        <p:tav tm="0">
                                          <p:val>
                                            <p:strVal val="#ppt_x-.2"/>
                                          </p:val>
                                        </p:tav>
                                        <p:tav tm="100000">
                                          <p:val>
                                            <p:strVal val="#ppt_x"/>
                                          </p:val>
                                        </p:tav>
                                      </p:tavLst>
                                    </p:anim>
                                    <p:anim calcmode="lin" valueType="num">
                                      <p:cBhvr>
                                        <p:cTn id="28" dur="1000" fill="hold"/>
                                        <p:tgtEl>
                                          <p:spTgt spid="1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10">
                                            <p:txEl>
                                              <p:pRg st="0" end="0"/>
                                            </p:txEl>
                                          </p:spTgt>
                                        </p:tgtEl>
                                      </p:cBhvr>
                                    </p:animEffect>
                                  </p:childTnLst>
                                </p:cTn>
                              </p:par>
                            </p:childTnLst>
                          </p:cTn>
                        </p:par>
                        <p:par>
                          <p:cTn id="30" fill="hold" nodeType="afterGroup">
                            <p:stCondLst>
                              <p:cond delay="11000"/>
                            </p:stCondLst>
                            <p:childTnLst>
                              <p:par>
                                <p:cTn id="31" presetID="29" presetClass="entr" presetSubtype="0" fill="hold" nodeType="afterEffect">
                                  <p:stCondLst>
                                    <p:cond delay="0"/>
                                  </p:stCondLst>
                                  <p:childTnLst>
                                    <p:set>
                                      <p:cBhvr>
                                        <p:cTn id="32" dur="1" fill="hold">
                                          <p:stCondLst>
                                            <p:cond delay="0"/>
                                          </p:stCondLst>
                                        </p:cTn>
                                        <p:tgtEl>
                                          <p:spTgt spid="8">
                                            <p:txEl>
                                              <p:pRg st="0" end="0"/>
                                            </p:txEl>
                                          </p:spTgt>
                                        </p:tgtEl>
                                        <p:attrNameLst>
                                          <p:attrName>style.visibility</p:attrName>
                                        </p:attrNameLst>
                                      </p:cBhvr>
                                      <p:to>
                                        <p:strVal val="visible"/>
                                      </p:to>
                                    </p:set>
                                    <p:anim calcmode="lin" valueType="num">
                                      <p:cBhvr>
                                        <p:cTn id="33"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34"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8">
                                            <p:txEl>
                                              <p:pRg st="0" end="0"/>
                                            </p:txEl>
                                          </p:spTgt>
                                        </p:tgtEl>
                                      </p:cBhvr>
                                    </p:animEffect>
                                  </p:childTnLst>
                                </p:cTn>
                              </p:par>
                            </p:childTnLst>
                          </p:cTn>
                        </p:par>
                        <p:par>
                          <p:cTn id="36" fill="hold" nodeType="afterGroup">
                            <p:stCondLst>
                              <p:cond delay="12000"/>
                            </p:stCondLst>
                            <p:childTnLst>
                              <p:par>
                                <p:cTn id="37" presetID="29" presetClass="entr" presetSubtype="0" fill="hold" nodeType="afterEffect">
                                  <p:stCondLst>
                                    <p:cond delay="0"/>
                                  </p:stCondLst>
                                  <p:childTnLst>
                                    <p:set>
                                      <p:cBhvr>
                                        <p:cTn id="38" dur="1" fill="hold">
                                          <p:stCondLst>
                                            <p:cond delay="0"/>
                                          </p:stCondLst>
                                        </p:cTn>
                                        <p:tgtEl>
                                          <p:spTgt spid="9">
                                            <p:txEl>
                                              <p:pRg st="0" end="0"/>
                                            </p:txEl>
                                          </p:spTgt>
                                        </p:tgtEl>
                                        <p:attrNameLst>
                                          <p:attrName>style.visibility</p:attrName>
                                        </p:attrNameLst>
                                      </p:cBhvr>
                                      <p:to>
                                        <p:strVal val="visible"/>
                                      </p:to>
                                    </p:set>
                                    <p:anim calcmode="lin" valueType="num">
                                      <p:cBhvr>
                                        <p:cTn id="39"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40"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686800" cy="1417638"/>
          </a:xfrm>
        </p:spPr>
        <p:txBody>
          <a:bodyPr/>
          <a:lstStyle/>
          <a:p>
            <a:pPr algn="just" eaLnBrk="1" fontAlgn="auto" hangingPunct="1">
              <a:spcAft>
                <a:spcPts val="0"/>
              </a:spcAft>
              <a:defRPr/>
            </a:pPr>
            <a:r>
              <a:rPr lang="en-US" sz="3600" smtClean="0">
                <a:latin typeface="Arial" pitchFamily="34" charset="0"/>
                <a:cs typeface="Arial" pitchFamily="34" charset="0"/>
              </a:rPr>
              <a:t>     Assessment</a:t>
            </a:r>
            <a:endParaRPr lang="en-US" sz="3600">
              <a:latin typeface="Arial" pitchFamily="34" charset="0"/>
              <a:cs typeface="Arial" pitchFamily="34" charset="0"/>
            </a:endParaRPr>
          </a:p>
        </p:txBody>
      </p:sp>
      <p:sp>
        <p:nvSpPr>
          <p:cNvPr id="3" name="Content Placeholder 2"/>
          <p:cNvSpPr>
            <a:spLocks noGrp="1"/>
          </p:cNvSpPr>
          <p:nvPr>
            <p:ph idx="1"/>
          </p:nvPr>
        </p:nvSpPr>
        <p:spPr>
          <a:xfrm>
            <a:off x="152400" y="1066800"/>
            <a:ext cx="8763000" cy="5059363"/>
          </a:xfrm>
        </p:spPr>
        <p:txBody>
          <a:bodyPr rtlCol="0">
            <a:normAutofit fontScale="77500" lnSpcReduction="20000"/>
          </a:bodyPr>
          <a:lstStyle/>
          <a:p>
            <a:pPr lvl="1"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Tillage is the physical or mechanical manipulation of the soil with tools and implements (</a:t>
            </a:r>
            <a:r>
              <a:rPr lang="en-US" b="1" dirty="0" smtClean="0">
                <a:solidFill>
                  <a:srgbClr val="FF0000"/>
                </a:solidFill>
                <a:latin typeface="Arial" pitchFamily="34" charset="0"/>
                <a:cs typeface="Arial" pitchFamily="34" charset="0"/>
              </a:rPr>
              <a:t>True</a:t>
            </a:r>
            <a:r>
              <a:rPr lang="en-US" b="1" dirty="0" smtClean="0">
                <a:latin typeface="Arial" pitchFamily="34" charset="0"/>
                <a:cs typeface="Arial" pitchFamily="34" charset="0"/>
              </a:rPr>
              <a:t>/False).</a:t>
            </a:r>
          </a:p>
          <a:p>
            <a:pPr lvl="1" eaLnBrk="1" fontAlgn="auto" hangingPunct="1">
              <a:spcAft>
                <a:spcPts val="0"/>
              </a:spcAft>
              <a:buSzPct val="121000"/>
              <a:buFont typeface="Wingdings 2" pitchFamily="18" charset="2"/>
              <a:buNone/>
              <a:defRPr/>
            </a:pPr>
            <a:endParaRPr lang="en-US" b="1" dirty="0" smtClean="0">
              <a:latin typeface="Arial" pitchFamily="34" charset="0"/>
              <a:cs typeface="Arial" pitchFamily="34" charset="0"/>
            </a:endParaRPr>
          </a:p>
          <a:p>
            <a:pPr lvl="1"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Deep tillage, sub-soiling and year round tillage are  primary </a:t>
            </a:r>
            <a:r>
              <a:rPr lang="en-US" b="1" dirty="0" err="1" smtClean="0">
                <a:latin typeface="Arial" pitchFamily="34" charset="0"/>
                <a:cs typeface="Arial" pitchFamily="34" charset="0"/>
              </a:rPr>
              <a:t>tillages</a:t>
            </a:r>
            <a:r>
              <a:rPr lang="en-US" b="1" dirty="0" smtClean="0">
                <a:latin typeface="Arial" pitchFamily="34" charset="0"/>
                <a:cs typeface="Arial" pitchFamily="34" charset="0"/>
              </a:rPr>
              <a:t> (</a:t>
            </a:r>
            <a:r>
              <a:rPr lang="en-US" b="1" dirty="0" smtClean="0">
                <a:solidFill>
                  <a:srgbClr val="FF0000"/>
                </a:solidFill>
                <a:latin typeface="Arial" pitchFamily="34" charset="0"/>
                <a:cs typeface="Arial" pitchFamily="34" charset="0"/>
              </a:rPr>
              <a:t>True</a:t>
            </a:r>
            <a:r>
              <a:rPr lang="en-US" b="1" dirty="0" smtClean="0">
                <a:latin typeface="Arial" pitchFamily="34" charset="0"/>
                <a:cs typeface="Arial" pitchFamily="34" charset="0"/>
              </a:rPr>
              <a:t>/False).</a:t>
            </a:r>
          </a:p>
          <a:p>
            <a:pPr lvl="1"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Optimum range of soil moisture for effective </a:t>
            </a:r>
            <a:r>
              <a:rPr lang="en-US" b="1" dirty="0" err="1" smtClean="0">
                <a:latin typeface="Arial" pitchFamily="34" charset="0"/>
                <a:cs typeface="Arial" pitchFamily="34" charset="0"/>
              </a:rPr>
              <a:t>ploughing</a:t>
            </a:r>
            <a:r>
              <a:rPr lang="en-US" b="1" dirty="0" smtClean="0">
                <a:latin typeface="Arial" pitchFamily="34" charset="0"/>
                <a:cs typeface="Arial" pitchFamily="34" charset="0"/>
              </a:rPr>
              <a:t> is 25 to 50% depletion of available soil moisture (</a:t>
            </a:r>
            <a:r>
              <a:rPr lang="en-US" b="1" dirty="0" smtClean="0">
                <a:solidFill>
                  <a:srgbClr val="FF0000"/>
                </a:solidFill>
                <a:latin typeface="Arial" pitchFamily="34" charset="0"/>
                <a:cs typeface="Arial" pitchFamily="34" charset="0"/>
              </a:rPr>
              <a:t>True</a:t>
            </a:r>
            <a:r>
              <a:rPr lang="en-US" b="1" dirty="0" smtClean="0">
                <a:latin typeface="Arial" pitchFamily="34" charset="0"/>
                <a:cs typeface="Arial" pitchFamily="34" charset="0"/>
              </a:rPr>
              <a:t>/False).</a:t>
            </a:r>
          </a:p>
          <a:p>
            <a:pPr lvl="1"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Crops with fibrous root system require greater depth of </a:t>
            </a:r>
            <a:r>
              <a:rPr lang="en-US" b="1" dirty="0" err="1" smtClean="0">
                <a:latin typeface="Arial" pitchFamily="34" charset="0"/>
                <a:cs typeface="Arial" pitchFamily="34" charset="0"/>
              </a:rPr>
              <a:t>ploughing</a:t>
            </a:r>
            <a:r>
              <a:rPr lang="en-US" b="1" dirty="0" smtClean="0">
                <a:latin typeface="Arial" pitchFamily="34" charset="0"/>
                <a:cs typeface="Arial" pitchFamily="34" charset="0"/>
              </a:rPr>
              <a:t>, while tap rooted crops require shallow </a:t>
            </a:r>
            <a:r>
              <a:rPr lang="en-US" b="1" dirty="0" err="1" smtClean="0">
                <a:latin typeface="Arial" pitchFamily="34" charset="0"/>
                <a:cs typeface="Arial" pitchFamily="34" charset="0"/>
              </a:rPr>
              <a:t>ploughing</a:t>
            </a:r>
            <a:r>
              <a:rPr lang="en-US" b="1" dirty="0" smtClean="0">
                <a:latin typeface="Arial" pitchFamily="34" charset="0"/>
                <a:cs typeface="Arial" pitchFamily="34" charset="0"/>
              </a:rPr>
              <a:t> (True/</a:t>
            </a:r>
            <a:r>
              <a:rPr lang="en-US" b="1" dirty="0" smtClean="0">
                <a:solidFill>
                  <a:srgbClr val="FF0000"/>
                </a:solidFill>
                <a:latin typeface="Arial" pitchFamily="34" charset="0"/>
                <a:cs typeface="Arial" pitchFamily="34" charset="0"/>
              </a:rPr>
              <a:t>False</a:t>
            </a:r>
            <a:r>
              <a:rPr lang="en-US" b="1" dirty="0" smtClean="0">
                <a:latin typeface="Arial" pitchFamily="34" charset="0"/>
                <a:cs typeface="Arial" pitchFamily="34" charset="0"/>
              </a:rPr>
              <a:t>).</a:t>
            </a:r>
          </a:p>
          <a:p>
            <a:pPr lvl="1"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In heavy soils, more number of </a:t>
            </a:r>
            <a:r>
              <a:rPr lang="en-US" b="1" dirty="0" err="1" smtClean="0">
                <a:latin typeface="Arial" pitchFamily="34" charset="0"/>
                <a:cs typeface="Arial" pitchFamily="34" charset="0"/>
              </a:rPr>
              <a:t>ploughing</a:t>
            </a:r>
            <a:r>
              <a:rPr lang="en-US" b="1" dirty="0" smtClean="0">
                <a:latin typeface="Arial" pitchFamily="34" charset="0"/>
                <a:cs typeface="Arial" pitchFamily="34" charset="0"/>
              </a:rPr>
              <a:t> is necessary, but, light soils require lesser </a:t>
            </a:r>
            <a:r>
              <a:rPr lang="en-US" b="1" dirty="0" err="1" smtClean="0">
                <a:latin typeface="Arial" pitchFamily="34" charset="0"/>
                <a:cs typeface="Arial" pitchFamily="34" charset="0"/>
              </a:rPr>
              <a:t>ploughing</a:t>
            </a:r>
            <a:r>
              <a:rPr lang="en-US" b="1" dirty="0" smtClean="0">
                <a:latin typeface="Arial" pitchFamily="34" charset="0"/>
                <a:cs typeface="Arial" pitchFamily="34" charset="0"/>
              </a:rPr>
              <a:t> to get good </a:t>
            </a:r>
            <a:r>
              <a:rPr lang="en-US" b="1" dirty="0" err="1" smtClean="0">
                <a:latin typeface="Arial" pitchFamily="34" charset="0"/>
                <a:cs typeface="Arial" pitchFamily="34" charset="0"/>
              </a:rPr>
              <a:t>tilth</a:t>
            </a:r>
            <a:r>
              <a:rPr lang="en-US" b="1" dirty="0" smtClean="0">
                <a:latin typeface="Arial" pitchFamily="34" charset="0"/>
                <a:cs typeface="Arial" pitchFamily="34" charset="0"/>
              </a:rPr>
              <a:t> (</a:t>
            </a:r>
            <a:r>
              <a:rPr lang="en-US" b="1" dirty="0" smtClean="0">
                <a:solidFill>
                  <a:srgbClr val="FF0000"/>
                </a:solidFill>
                <a:latin typeface="Arial" pitchFamily="34" charset="0"/>
                <a:cs typeface="Arial" pitchFamily="34" charset="0"/>
              </a:rPr>
              <a:t>True</a:t>
            </a:r>
            <a:r>
              <a:rPr lang="en-US" b="1" dirty="0" smtClean="0">
                <a:latin typeface="Arial" pitchFamily="34" charset="0"/>
                <a:cs typeface="Arial" pitchFamily="34" charset="0"/>
              </a:rPr>
              <a:t>/False).</a:t>
            </a:r>
          </a:p>
          <a:p>
            <a:pPr lvl="1"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Deep tillage improves soil moisture content by retaining more moisture during rainy period (</a:t>
            </a:r>
            <a:r>
              <a:rPr lang="en-US" b="1" dirty="0" smtClean="0">
                <a:solidFill>
                  <a:srgbClr val="FF0000"/>
                </a:solidFill>
                <a:latin typeface="Arial" pitchFamily="34" charset="0"/>
                <a:cs typeface="Arial" pitchFamily="34" charset="0"/>
              </a:rPr>
              <a:t>True</a:t>
            </a:r>
            <a:r>
              <a:rPr lang="en-US" b="1" dirty="0" smtClean="0">
                <a:latin typeface="Arial" pitchFamily="34" charset="0"/>
                <a:cs typeface="Arial" pitchFamily="34" charset="0"/>
              </a:rPr>
              <a:t>/False).</a:t>
            </a:r>
          </a:p>
          <a:p>
            <a:pPr eaLnBrk="1" fontAlgn="auto" hangingPunct="1">
              <a:spcAft>
                <a:spcPts val="0"/>
              </a:spcAft>
              <a:buFont typeface="Wingdings 2"/>
              <a:buNone/>
              <a:defRPr/>
            </a:pPr>
            <a:endParaRPr lang="en-US" sz="2400" dirty="0">
              <a:latin typeface="Arial" pitchFamily="34" charset="0"/>
              <a:cs typeface="Arial" pitchFamily="34" charset="0"/>
            </a:endParaRPr>
          </a:p>
        </p:txBody>
      </p:sp>
      <p:sp>
        <p:nvSpPr>
          <p:cNvPr id="41988" name="Rectangle 3"/>
          <p:cNvSpPr>
            <a:spLocks noChangeArrowheads="1"/>
          </p:cNvSpPr>
          <p:nvPr/>
        </p:nvSpPr>
        <p:spPr bwMode="auto">
          <a:xfrm>
            <a:off x="6629400" y="5943600"/>
            <a:ext cx="12350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cs typeface="Arial" pitchFamily="34" charset="0"/>
              </a:rPr>
              <a:t>(</a:t>
            </a:r>
            <a:r>
              <a:rPr lang="en-US" sz="2400" b="1">
                <a:cs typeface="Arial" pitchFamily="34" charset="0"/>
              </a:rPr>
              <a:t>Cont)..</a:t>
            </a:r>
          </a:p>
        </p:txBody>
      </p:sp>
      <p:pic>
        <p:nvPicPr>
          <p:cNvPr id="41989"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6075363"/>
            <a:ext cx="8382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0"/>
            <a:ext cx="8207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40386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Previous</a:t>
            </a:r>
            <a:endParaRPr lang="en-US">
              <a:latin typeface="Cambria" pitchFamily="18" charset="0"/>
            </a:endParaRPr>
          </a:p>
        </p:txBody>
      </p:sp>
      <p:sp>
        <p:nvSpPr>
          <p:cNvPr id="8" name="Rectangle 7"/>
          <p:cNvSpPr>
            <a:spLocks noChangeArrowheads="1"/>
          </p:cNvSpPr>
          <p:nvPr/>
        </p:nvSpPr>
        <p:spPr bwMode="auto">
          <a:xfrm>
            <a:off x="55626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End</a:t>
            </a:r>
            <a:endParaRPr lang="en-US">
              <a:latin typeface="Cambria" pitchFamily="18" charset="0"/>
            </a:endParaRPr>
          </a:p>
        </p:txBody>
      </p:sp>
      <p:sp>
        <p:nvSpPr>
          <p:cNvPr id="9" name="Rectangle 8"/>
          <p:cNvSpPr>
            <a:spLocks noChangeArrowheads="1"/>
          </p:cNvSpPr>
          <p:nvPr/>
        </p:nvSpPr>
        <p:spPr bwMode="auto">
          <a:xfrm>
            <a:off x="22098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Next</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childTnLst>
                          </p:cTn>
                        </p:par>
                        <p:par>
                          <p:cTn id="32" fill="hold" nodeType="afterGroup">
                            <p:stCondLst>
                              <p:cond delay="12500"/>
                            </p:stCondLst>
                            <p:childTnLst>
                              <p:par>
                                <p:cTn id="33" presetID="29" presetClass="entr" presetSubtype="0" fill="hold" nodeType="after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 calcmode="lin" valueType="num">
                                      <p:cBhvr>
                                        <p:cTn id="35"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36"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9">
                                            <p:txEl>
                                              <p:pRg st="0" end="0"/>
                                            </p:txEl>
                                          </p:spTgt>
                                        </p:tgtEl>
                                      </p:cBhvr>
                                    </p:animEffect>
                                  </p:childTnLst>
                                </p:cTn>
                              </p:par>
                            </p:childTnLst>
                          </p:cTn>
                        </p:par>
                        <p:par>
                          <p:cTn id="38" fill="hold" nodeType="afterGroup">
                            <p:stCondLst>
                              <p:cond delay="13500"/>
                            </p:stCondLst>
                            <p:childTnLst>
                              <p:par>
                                <p:cTn id="39" presetID="29" presetClass="entr" presetSubtype="0" fill="hold" nodeType="afterEffect">
                                  <p:stCondLst>
                                    <p:cond delay="0"/>
                                  </p:stCondLst>
                                  <p:childTnLst>
                                    <p:set>
                                      <p:cBhvr>
                                        <p:cTn id="40" dur="1" fill="hold">
                                          <p:stCondLst>
                                            <p:cond delay="0"/>
                                          </p:stCondLst>
                                        </p:cTn>
                                        <p:tgtEl>
                                          <p:spTgt spid="7">
                                            <p:txEl>
                                              <p:pRg st="0" end="0"/>
                                            </p:txEl>
                                          </p:spTgt>
                                        </p:tgtEl>
                                        <p:attrNameLst>
                                          <p:attrName>style.visibility</p:attrName>
                                        </p:attrNameLst>
                                      </p:cBhvr>
                                      <p:to>
                                        <p:strVal val="visible"/>
                                      </p:to>
                                    </p:set>
                                    <p:anim calcmode="lin" valueType="num">
                                      <p:cBhvr>
                                        <p:cTn id="41"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42"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3" dur="1000"/>
                                        <p:tgtEl>
                                          <p:spTgt spid="7">
                                            <p:txEl>
                                              <p:pRg st="0" end="0"/>
                                            </p:txEl>
                                          </p:spTgt>
                                        </p:tgtEl>
                                      </p:cBhvr>
                                    </p:animEffect>
                                  </p:childTnLst>
                                </p:cTn>
                              </p:par>
                            </p:childTnLst>
                          </p:cTn>
                        </p:par>
                        <p:par>
                          <p:cTn id="44" fill="hold" nodeType="afterGroup">
                            <p:stCondLst>
                              <p:cond delay="14500"/>
                            </p:stCondLst>
                            <p:childTnLst>
                              <p:par>
                                <p:cTn id="45" presetID="29" presetClass="entr" presetSubtype="0" fill="hold" nodeType="after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anim calcmode="lin" valueType="num">
                                      <p:cBhvr>
                                        <p:cTn id="47"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8"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381000"/>
            <a:ext cx="8001000" cy="5745163"/>
          </a:xfrm>
        </p:spPr>
        <p:txBody>
          <a:bodyPr rtlCol="0">
            <a:normAutofit fontScale="77500" lnSpcReduction="20000"/>
          </a:bodyPr>
          <a:lstStyle/>
          <a:p>
            <a:pPr lvl="1" eaLnBrk="1" fontAlgn="auto" hangingPunct="1">
              <a:spcAft>
                <a:spcPts val="0"/>
              </a:spcAft>
              <a:buSzPct val="121000"/>
              <a:buFont typeface="Wingdings" pitchFamily="2" charset="2"/>
              <a:buChar char="§"/>
              <a:defRPr/>
            </a:pPr>
            <a:r>
              <a:rPr lang="en-US" sz="3400" b="1" dirty="0" smtClean="0">
                <a:latin typeface="Arial" pitchFamily="34" charset="0"/>
                <a:cs typeface="Arial" pitchFamily="34" charset="0"/>
              </a:rPr>
              <a:t>Mould board plough is more suitable for land with much fibrous growth of weeds (True/</a:t>
            </a:r>
            <a:r>
              <a:rPr lang="en-US" sz="3400" b="1" dirty="0" smtClean="0">
                <a:solidFill>
                  <a:srgbClr val="FF0000"/>
                </a:solidFill>
                <a:latin typeface="Arial" pitchFamily="34" charset="0"/>
                <a:cs typeface="Arial" pitchFamily="34" charset="0"/>
              </a:rPr>
              <a:t>False</a:t>
            </a:r>
            <a:r>
              <a:rPr lang="en-US" sz="3400" b="1" dirty="0" smtClean="0">
                <a:latin typeface="Arial" pitchFamily="34" charset="0"/>
                <a:cs typeface="Arial" pitchFamily="34" charset="0"/>
              </a:rPr>
              <a:t>).</a:t>
            </a:r>
          </a:p>
          <a:p>
            <a:pPr lvl="1" eaLnBrk="1" fontAlgn="auto" hangingPunct="1">
              <a:spcAft>
                <a:spcPts val="0"/>
              </a:spcAft>
              <a:buSzPct val="121000"/>
              <a:buFont typeface="Wingdings" pitchFamily="2" charset="2"/>
              <a:buChar char="§"/>
              <a:defRPr/>
            </a:pPr>
            <a:r>
              <a:rPr lang="en-US" sz="3400" b="1" dirty="0" smtClean="0">
                <a:latin typeface="Arial" pitchFamily="34" charset="0"/>
                <a:cs typeface="Arial" pitchFamily="34" charset="0"/>
              </a:rPr>
              <a:t>Chisel plough is used for breaking hard pans and for deep </a:t>
            </a:r>
            <a:r>
              <a:rPr lang="en-US" sz="3400" b="1" dirty="0" err="1" smtClean="0">
                <a:latin typeface="Arial" pitchFamily="34" charset="0"/>
                <a:cs typeface="Arial" pitchFamily="34" charset="0"/>
              </a:rPr>
              <a:t>ploughing</a:t>
            </a:r>
            <a:r>
              <a:rPr lang="en-US" sz="3400" b="1" dirty="0" smtClean="0">
                <a:latin typeface="Arial" pitchFamily="34" charset="0"/>
                <a:cs typeface="Arial" pitchFamily="34" charset="0"/>
              </a:rPr>
              <a:t>  with fewer disturbances to the top layers (</a:t>
            </a:r>
            <a:r>
              <a:rPr lang="en-US" sz="3400" b="1" dirty="0" smtClean="0">
                <a:solidFill>
                  <a:srgbClr val="FF0000"/>
                </a:solidFill>
                <a:latin typeface="Arial" pitchFamily="34" charset="0"/>
                <a:cs typeface="Arial" pitchFamily="34" charset="0"/>
              </a:rPr>
              <a:t>True</a:t>
            </a:r>
            <a:r>
              <a:rPr lang="en-US" sz="3400" b="1" dirty="0" smtClean="0">
                <a:latin typeface="Arial" pitchFamily="34" charset="0"/>
                <a:cs typeface="Arial" pitchFamily="34" charset="0"/>
              </a:rPr>
              <a:t>/False).</a:t>
            </a:r>
          </a:p>
          <a:p>
            <a:pPr lvl="1" eaLnBrk="1" fontAlgn="auto" hangingPunct="1">
              <a:spcAft>
                <a:spcPts val="0"/>
              </a:spcAft>
              <a:buSzPct val="121000"/>
              <a:buFont typeface="Wingdings" pitchFamily="2" charset="2"/>
              <a:buChar char="§"/>
              <a:defRPr/>
            </a:pPr>
            <a:r>
              <a:rPr lang="en-US" sz="3400" b="1" dirty="0" smtClean="0">
                <a:latin typeface="Arial" pitchFamily="34" charset="0"/>
                <a:cs typeface="Arial" pitchFamily="34" charset="0"/>
              </a:rPr>
              <a:t>The ridge plough is used to split the field into ridges and furrows and for </a:t>
            </a:r>
            <a:r>
              <a:rPr lang="en-US" sz="3400" b="1" dirty="0" err="1" smtClean="0">
                <a:latin typeface="Arial" pitchFamily="34" charset="0"/>
                <a:cs typeface="Arial" pitchFamily="34" charset="0"/>
              </a:rPr>
              <a:t>earthing</a:t>
            </a:r>
            <a:r>
              <a:rPr lang="en-US" sz="3400" b="1" dirty="0" smtClean="0">
                <a:latin typeface="Arial" pitchFamily="34" charset="0"/>
                <a:cs typeface="Arial" pitchFamily="34" charset="0"/>
              </a:rPr>
              <a:t> up of crops (</a:t>
            </a:r>
            <a:r>
              <a:rPr lang="en-US" sz="3400" b="1" dirty="0" smtClean="0">
                <a:solidFill>
                  <a:srgbClr val="FF0000"/>
                </a:solidFill>
                <a:latin typeface="Arial" pitchFamily="34" charset="0"/>
                <a:cs typeface="Arial" pitchFamily="34" charset="0"/>
              </a:rPr>
              <a:t>True</a:t>
            </a:r>
            <a:r>
              <a:rPr lang="en-US" sz="3400" b="1" dirty="0" smtClean="0">
                <a:latin typeface="Arial" pitchFamily="34" charset="0"/>
                <a:cs typeface="Arial" pitchFamily="34" charset="0"/>
              </a:rPr>
              <a:t>/False).</a:t>
            </a:r>
          </a:p>
          <a:p>
            <a:pPr lvl="1" eaLnBrk="1" fontAlgn="auto" hangingPunct="1">
              <a:spcAft>
                <a:spcPts val="0"/>
              </a:spcAft>
              <a:buSzPct val="121000"/>
              <a:buFont typeface="Wingdings" pitchFamily="2" charset="2"/>
              <a:buChar char="§"/>
              <a:defRPr/>
            </a:pPr>
            <a:r>
              <a:rPr lang="en-US" sz="3400" b="1" dirty="0" smtClean="0">
                <a:latin typeface="Arial" pitchFamily="34" charset="0"/>
                <a:cs typeface="Arial" pitchFamily="34" charset="0"/>
              </a:rPr>
              <a:t>Lighter or finer operations performed on the soil after primary tillage is known as secondary tillage (True/</a:t>
            </a:r>
            <a:r>
              <a:rPr lang="en-US" sz="3400" b="1" dirty="0" smtClean="0">
                <a:solidFill>
                  <a:srgbClr val="FF0000"/>
                </a:solidFill>
                <a:latin typeface="Arial" pitchFamily="34" charset="0"/>
                <a:cs typeface="Arial" pitchFamily="34" charset="0"/>
              </a:rPr>
              <a:t>False</a:t>
            </a:r>
            <a:r>
              <a:rPr lang="en-US" sz="3400" b="1" dirty="0" smtClean="0">
                <a:latin typeface="Arial" pitchFamily="34" charset="0"/>
                <a:cs typeface="Arial" pitchFamily="34" charset="0"/>
              </a:rPr>
              <a:t>).</a:t>
            </a:r>
          </a:p>
          <a:p>
            <a:pPr lvl="1" eaLnBrk="1" fontAlgn="auto" hangingPunct="1">
              <a:spcAft>
                <a:spcPts val="0"/>
              </a:spcAft>
              <a:buSzPct val="121000"/>
              <a:buFont typeface="Wingdings" pitchFamily="2" charset="2"/>
              <a:buChar char="§"/>
              <a:defRPr/>
            </a:pPr>
            <a:r>
              <a:rPr lang="en-US" sz="3400" b="1" dirty="0" smtClean="0">
                <a:latin typeface="Arial" pitchFamily="34" charset="0"/>
                <a:cs typeface="Arial" pitchFamily="34" charset="0"/>
              </a:rPr>
              <a:t>Crops like maize, vegetables etc., need field is to be laid out into ridges and furrows (</a:t>
            </a:r>
            <a:r>
              <a:rPr lang="en-US" sz="3400" b="1" dirty="0" smtClean="0">
                <a:solidFill>
                  <a:srgbClr val="FF0000"/>
                </a:solidFill>
                <a:latin typeface="Arial" pitchFamily="34" charset="0"/>
                <a:cs typeface="Arial" pitchFamily="34" charset="0"/>
              </a:rPr>
              <a:t>True</a:t>
            </a:r>
            <a:r>
              <a:rPr lang="en-US" sz="3400" b="1" dirty="0" smtClean="0">
                <a:latin typeface="Arial" pitchFamily="34" charset="0"/>
                <a:cs typeface="Arial" pitchFamily="34" charset="0"/>
              </a:rPr>
              <a:t>/False).</a:t>
            </a:r>
          </a:p>
          <a:p>
            <a:pPr eaLnBrk="1" fontAlgn="auto" hangingPunct="1">
              <a:spcAft>
                <a:spcPts val="0"/>
              </a:spcAft>
              <a:buFont typeface="Wingdings 2"/>
              <a:buChar char=""/>
              <a:defRPr/>
            </a:pPr>
            <a:endParaRPr lang="en-US" sz="3400" b="1" dirty="0" smtClean="0">
              <a:latin typeface="Arial" pitchFamily="34" charset="0"/>
              <a:cs typeface="Arial" pitchFamily="34" charset="0"/>
            </a:endParaRPr>
          </a:p>
          <a:p>
            <a:pPr eaLnBrk="1" fontAlgn="auto" hangingPunct="1">
              <a:spcAft>
                <a:spcPts val="0"/>
              </a:spcAft>
              <a:buFont typeface="Wingdings 2"/>
              <a:buNone/>
              <a:defRPr/>
            </a:pPr>
            <a:endParaRPr lang="en-US" sz="2400" dirty="0">
              <a:latin typeface="Arial" pitchFamily="34" charset="0"/>
              <a:cs typeface="Arial" pitchFamily="34" charset="0"/>
            </a:endParaRPr>
          </a:p>
        </p:txBody>
      </p:sp>
      <p:pic>
        <p:nvPicPr>
          <p:cNvPr id="43011"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0" y="6146800"/>
            <a:ext cx="7620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149975"/>
            <a:ext cx="762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35052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Previous</a:t>
            </a:r>
            <a:endParaRPr lang="en-US">
              <a:latin typeface="Cambria" pitchFamily="18" charset="0"/>
            </a:endParaRPr>
          </a:p>
        </p:txBody>
      </p:sp>
      <p:sp>
        <p:nvSpPr>
          <p:cNvPr id="7" name="Rectangle 6"/>
          <p:cNvSpPr>
            <a:spLocks noChangeArrowheads="1"/>
          </p:cNvSpPr>
          <p:nvPr/>
        </p:nvSpPr>
        <p:spPr bwMode="auto">
          <a:xfrm>
            <a:off x="52578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End</a:t>
            </a:r>
            <a:endParaRPr lang="en-US">
              <a:latin typeface="Cambria" pitchFamily="18" charset="0"/>
            </a:endParaRPr>
          </a:p>
        </p:txBody>
      </p:sp>
      <p:sp>
        <p:nvSpPr>
          <p:cNvPr id="8" name="Rectangle 7"/>
          <p:cNvSpPr>
            <a:spLocks noChangeArrowheads="1"/>
          </p:cNvSpPr>
          <p:nvPr/>
        </p:nvSpPr>
        <p:spPr bwMode="auto">
          <a:xfrm>
            <a:off x="18288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Next</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par>
                          <p:cTn id="20" fill="hold" nodeType="afterGroup">
                            <p:stCondLst>
                              <p:cond delay="8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nodeType="afterGroup">
                            <p:stCondLst>
                              <p:cond delay="10000"/>
                            </p:stCondLst>
                            <p:childTnLst>
                              <p:par>
                                <p:cTn id="25" presetID="29" presetClass="entr" presetSubtype="0" fill="hold" nodeType="after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 calcmode="lin" valueType="num">
                                      <p:cBhvr>
                                        <p:cTn id="27"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28"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8">
                                            <p:txEl>
                                              <p:pRg st="0" end="0"/>
                                            </p:txEl>
                                          </p:spTgt>
                                        </p:tgtEl>
                                      </p:cBhvr>
                                    </p:animEffect>
                                  </p:childTnLst>
                                </p:cTn>
                              </p:par>
                            </p:childTnLst>
                          </p:cTn>
                        </p:par>
                        <p:par>
                          <p:cTn id="30" fill="hold" nodeType="afterGroup">
                            <p:stCondLst>
                              <p:cond delay="11000"/>
                            </p:stCondLst>
                            <p:childTnLst>
                              <p:par>
                                <p:cTn id="31" presetID="29" presetClass="entr" presetSubtype="0" fill="hold" nodeType="after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anim calcmode="lin" valueType="num">
                                      <p:cBhvr>
                                        <p:cTn id="33"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34"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6">
                                            <p:txEl>
                                              <p:pRg st="0" end="0"/>
                                            </p:txEl>
                                          </p:spTgt>
                                        </p:tgtEl>
                                      </p:cBhvr>
                                    </p:animEffect>
                                  </p:childTnLst>
                                </p:cTn>
                              </p:par>
                            </p:childTnLst>
                          </p:cTn>
                        </p:par>
                        <p:par>
                          <p:cTn id="36" fill="hold" nodeType="afterGroup">
                            <p:stCondLst>
                              <p:cond delay="12000"/>
                            </p:stCondLst>
                            <p:childTnLst>
                              <p:par>
                                <p:cTn id="37" presetID="29" presetClass="entr" presetSubtype="0" fill="hold" nodeType="after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anim calcmode="lin" valueType="num">
                                      <p:cBhvr>
                                        <p:cTn id="39"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40"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eaLnBrk="1" fontAlgn="auto" hangingPunct="1">
              <a:spcAft>
                <a:spcPts val="0"/>
              </a:spcAft>
              <a:defRPr/>
            </a:pPr>
            <a:r>
              <a:rPr lang="en-US" b="0" smtClean="0">
                <a:latin typeface="Arial" pitchFamily="34" charset="0"/>
                <a:cs typeface="Arial" pitchFamily="34" charset="0"/>
              </a:rPr>
              <a:t>References</a:t>
            </a:r>
            <a:r>
              <a:rPr lang="en-US" smtClean="0">
                <a:latin typeface="Arial" pitchFamily="34" charset="0"/>
                <a:cs typeface="Arial" pitchFamily="34" charset="0"/>
              </a:rPr>
              <a:t/>
            </a:r>
            <a:br>
              <a:rPr lang="en-US" smtClean="0">
                <a:latin typeface="Arial" pitchFamily="34" charset="0"/>
                <a:cs typeface="Arial" pitchFamily="34" charset="0"/>
              </a:rPr>
            </a:br>
            <a:endParaRPr lang="en-US"/>
          </a:p>
        </p:txBody>
      </p:sp>
      <p:sp>
        <p:nvSpPr>
          <p:cNvPr id="3" name="Content Placeholder 2"/>
          <p:cNvSpPr>
            <a:spLocks noGrp="1"/>
          </p:cNvSpPr>
          <p:nvPr>
            <p:ph idx="1"/>
          </p:nvPr>
        </p:nvSpPr>
        <p:spPr/>
        <p:txBody>
          <a:bodyPr/>
          <a:lstStyle/>
          <a:p>
            <a:pPr eaLnBrk="1" hangingPunct="1">
              <a:buSzPct val="121000"/>
              <a:buFont typeface="Wingdings" pitchFamily="2" charset="2"/>
              <a:buChar char="§"/>
            </a:pPr>
            <a:r>
              <a:rPr lang="en-US" sz="2800" b="1" smtClean="0">
                <a:latin typeface="Arial" pitchFamily="34" charset="0"/>
                <a:cs typeface="Arial" pitchFamily="34" charset="0"/>
              </a:rPr>
              <a:t> Rajendra Prasad, 1999. A text book of Rice Agronomy. Jain Brothers, New Delhi.</a:t>
            </a:r>
          </a:p>
          <a:p>
            <a:pPr eaLnBrk="1" hangingPunct="1">
              <a:buSzPct val="121000"/>
              <a:buFont typeface="Wingdings" pitchFamily="2" charset="2"/>
              <a:buChar char="§"/>
            </a:pPr>
            <a:r>
              <a:rPr lang="en-US" sz="2800" b="1" smtClean="0">
                <a:latin typeface="Arial" pitchFamily="34" charset="0"/>
                <a:cs typeface="Arial" pitchFamily="34" charset="0"/>
              </a:rPr>
              <a:t>Nakra, C.P. 1980. Farm machinery and equipments. Dhanpati Rai and Sons, New Delhi.</a:t>
            </a:r>
          </a:p>
          <a:p>
            <a:pPr eaLnBrk="1" hangingPunct="1">
              <a:buSzPct val="121000"/>
              <a:buFont typeface="Wingdings" pitchFamily="2" charset="2"/>
              <a:buChar char="§"/>
            </a:pPr>
            <a:r>
              <a:rPr lang="en-US" sz="2800" b="1" smtClean="0">
                <a:latin typeface="Arial" pitchFamily="34" charset="0"/>
                <a:cs typeface="Arial" pitchFamily="34" charset="0"/>
              </a:rPr>
              <a:t>Yellamanda Reddy, T. and Sankara Reddi, G.H. 1995. Principles of Agronomy. Kalyani Publisher, Ludhiana. </a:t>
            </a:r>
          </a:p>
          <a:p>
            <a:pPr eaLnBrk="1" hangingPunct="1">
              <a:buFont typeface="Wingdings 2" pitchFamily="18" charset="2"/>
              <a:buNone/>
            </a:pPr>
            <a:endParaRPr lang="en-US" sz="2800" b="1" smtClean="0"/>
          </a:p>
        </p:txBody>
      </p:sp>
      <p:pic>
        <p:nvPicPr>
          <p:cNvPr id="4403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91263"/>
            <a:ext cx="609600"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7" name="Picture 2" descr="C:\Documents and Settings\DODL\Desktop\TNAU color Embl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18238"/>
            <a:ext cx="6858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37338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atin typeface="Cambria" pitchFamily="18" charset="0"/>
                <a:hlinkClick r:id="rId4" action="ppaction://hlinksldjump"/>
              </a:rPr>
              <a:t>Previous</a:t>
            </a:r>
            <a:endParaRPr lang="en-US">
              <a:latin typeface="Cambria" pitchFamily="18" charset="0"/>
            </a:endParaRPr>
          </a:p>
        </p:txBody>
      </p:sp>
      <p:sp>
        <p:nvSpPr>
          <p:cNvPr id="7" name="Rectangle 6"/>
          <p:cNvSpPr>
            <a:spLocks noChangeArrowheads="1"/>
          </p:cNvSpPr>
          <p:nvPr/>
        </p:nvSpPr>
        <p:spPr bwMode="auto">
          <a:xfrm>
            <a:off x="57150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End</a:t>
            </a:r>
            <a:endParaRPr lang="en-US">
              <a:latin typeface="Cambria" pitchFamily="18" charset="0"/>
            </a:endParaRPr>
          </a:p>
        </p:txBody>
      </p:sp>
      <p:sp>
        <p:nvSpPr>
          <p:cNvPr id="8" name="Rectangle 7"/>
          <p:cNvSpPr>
            <a:spLocks noChangeArrowheads="1"/>
          </p:cNvSpPr>
          <p:nvPr/>
        </p:nvSpPr>
        <p:spPr bwMode="auto">
          <a:xfrm>
            <a:off x="2057400" y="6488113"/>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atin typeface="Cambria" pitchFamily="18" charset="0"/>
              </a:rPr>
              <a:t> Next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6500"/>
                            </p:stCondLst>
                            <p:childTnLst>
                              <p:par>
                                <p:cTn id="21" presetID="29" presetClass="entr" presetSubtype="0" fill="hold" nodeType="after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anim calcmode="lin" valueType="num">
                                      <p:cBhvr>
                                        <p:cTn id="23"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24"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5" dur="1000"/>
                                        <p:tgtEl>
                                          <p:spTgt spid="8">
                                            <p:txEl>
                                              <p:pRg st="0" end="0"/>
                                            </p:txEl>
                                          </p:spTgt>
                                        </p:tgtEl>
                                      </p:cBhvr>
                                    </p:animEffect>
                                  </p:childTnLst>
                                </p:cTn>
                              </p:par>
                            </p:childTnLst>
                          </p:cTn>
                        </p:par>
                        <p:par>
                          <p:cTn id="26" fill="hold" nodeType="afterGroup">
                            <p:stCondLst>
                              <p:cond delay="7500"/>
                            </p:stCondLst>
                            <p:childTnLst>
                              <p:par>
                                <p:cTn id="27" presetID="29" presetClass="entr" presetSubtype="0" fill="hold" nodeType="after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 calcmode="lin" valueType="num">
                                      <p:cBhvr>
                                        <p:cTn id="29"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30"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6">
                                            <p:txEl>
                                              <p:pRg st="0" end="0"/>
                                            </p:txEl>
                                          </p:spTgt>
                                        </p:tgtEl>
                                      </p:cBhvr>
                                    </p:animEffect>
                                  </p:childTnLst>
                                </p:cTn>
                              </p:par>
                            </p:childTnLst>
                          </p:cTn>
                        </p:par>
                        <p:par>
                          <p:cTn id="32" fill="hold" nodeType="afterGroup">
                            <p:stCondLst>
                              <p:cond delay="8500"/>
                            </p:stCondLst>
                            <p:childTnLst>
                              <p:par>
                                <p:cTn id="33" presetID="29" presetClass="entr" presetSubtype="0" fill="hold" nodeType="after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 calcmode="lin" valueType="num">
                                      <p:cBhvr>
                                        <p:cTn id="35"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36"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648200" cy="914400"/>
          </a:xfrm>
        </p:spPr>
        <p:txBody>
          <a:bodyPr/>
          <a:lstStyle/>
          <a:p>
            <a:pPr algn="l" eaLnBrk="1" fontAlgn="auto" hangingPunct="1">
              <a:spcAft>
                <a:spcPts val="0"/>
              </a:spcAft>
              <a:defRPr/>
            </a:pPr>
            <a:endParaRPr lang="en-US" sz="4000">
              <a:latin typeface="Arial" pitchFamily="34" charset="0"/>
              <a:cs typeface="Arial" pitchFamily="34" charset="0"/>
            </a:endParaRPr>
          </a:p>
        </p:txBody>
      </p:sp>
      <p:sp>
        <p:nvSpPr>
          <p:cNvPr id="3" name="Content Placeholder 2"/>
          <p:cNvSpPr>
            <a:spLocks noGrp="1"/>
          </p:cNvSpPr>
          <p:nvPr>
            <p:ph idx="1"/>
          </p:nvPr>
        </p:nvSpPr>
        <p:spPr>
          <a:xfrm>
            <a:off x="228600" y="1066800"/>
            <a:ext cx="8458200" cy="5059363"/>
          </a:xfrm>
        </p:spPr>
        <p:txBody>
          <a:bodyPr/>
          <a:lstStyle/>
          <a:p>
            <a:pPr eaLnBrk="1" hangingPunct="1">
              <a:buFont typeface="Wingdings 2" pitchFamily="18" charset="2"/>
              <a:buNone/>
            </a:pPr>
            <a:r>
              <a:rPr lang="en-US" sz="2800" b="1" u="sng" smtClean="0">
                <a:latin typeface="Arial" pitchFamily="34" charset="0"/>
                <a:cs typeface="Arial" pitchFamily="34" charset="0"/>
              </a:rPr>
              <a:t>Primary Tillage</a:t>
            </a:r>
          </a:p>
          <a:p>
            <a:pPr eaLnBrk="1" hangingPunct="1">
              <a:buSzPct val="121000"/>
              <a:buFont typeface="Wingdings" pitchFamily="2" charset="2"/>
              <a:buChar char="§"/>
            </a:pPr>
            <a:r>
              <a:rPr lang="en-US" sz="2800" b="1" smtClean="0">
                <a:latin typeface="Arial" pitchFamily="34" charset="0"/>
                <a:cs typeface="Arial" pitchFamily="34" charset="0"/>
              </a:rPr>
              <a:t>Primary tillage or ploughing is opening of the compacted soil with the help of different tools and implements preferably by ploughs. </a:t>
            </a:r>
          </a:p>
          <a:p>
            <a:pPr eaLnBrk="1" hangingPunct="1">
              <a:buSzPct val="121000"/>
              <a:buFont typeface="Wingdings" pitchFamily="2" charset="2"/>
              <a:buChar char="§"/>
            </a:pPr>
            <a:r>
              <a:rPr lang="en-US" sz="2800" b="1" smtClean="0">
                <a:latin typeface="Arial" pitchFamily="34" charset="0"/>
                <a:cs typeface="Arial" pitchFamily="34" charset="0"/>
              </a:rPr>
              <a:t>Ploughing is done mainly to open the hard soil. </a:t>
            </a:r>
          </a:p>
          <a:p>
            <a:pPr eaLnBrk="1" hangingPunct="1">
              <a:buSzPct val="121000"/>
              <a:buFont typeface="Wingdings" pitchFamily="2" charset="2"/>
              <a:buChar char="§"/>
            </a:pPr>
            <a:r>
              <a:rPr lang="en-US" sz="2800" b="1" smtClean="0">
                <a:latin typeface="Arial" pitchFamily="34" charset="0"/>
                <a:cs typeface="Arial" pitchFamily="34" charset="0"/>
              </a:rPr>
              <a:t>In addition, primary tillage also aims to inversion (whenever necessary) of soil, uprooting of weeds and stubbles. Deep tillage, sub-soiling and year round tillage are some of the types of primary tillages. </a:t>
            </a:r>
          </a:p>
          <a:p>
            <a:pPr eaLnBrk="1" hangingPunct="1">
              <a:buFont typeface="Wingdings 2" pitchFamily="18" charset="2"/>
              <a:buNone/>
            </a:pPr>
            <a:endParaRPr lang="en-US" sz="2800" b="1" smtClean="0">
              <a:latin typeface="Arial" pitchFamily="34" charset="0"/>
              <a:cs typeface="Arial" pitchFamily="34" charset="0"/>
            </a:endParaRPr>
          </a:p>
        </p:txBody>
      </p:sp>
      <p:pic>
        <p:nvPicPr>
          <p:cNvPr id="13316"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1538" y="6248400"/>
            <a:ext cx="6524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62700"/>
            <a:ext cx="533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30480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7" name="Rectangle 6"/>
          <p:cNvSpPr>
            <a:spLocks noChangeArrowheads="1"/>
          </p:cNvSpPr>
          <p:nvPr/>
        </p:nvSpPr>
        <p:spPr bwMode="auto">
          <a:xfrm>
            <a:off x="43434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8" name="Rectangle 7"/>
          <p:cNvSpPr>
            <a:spLocks noChangeArrowheads="1"/>
          </p:cNvSpPr>
          <p:nvPr/>
        </p:nvSpPr>
        <p:spPr bwMode="auto">
          <a:xfrm>
            <a:off x="60198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nodeType="afterGroup">
                            <p:stCondLst>
                              <p:cond delay="8500"/>
                            </p:stCondLst>
                            <p:childTnLst>
                              <p:par>
                                <p:cTn id="25" presetID="29" presetClass="entr" presetSubtype="0" fill="hold" nodeType="after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 calcmode="lin" valueType="num">
                                      <p:cBhvr>
                                        <p:cTn id="27"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28"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6">
                                            <p:txEl>
                                              <p:pRg st="0" end="0"/>
                                            </p:txEl>
                                          </p:spTgt>
                                        </p:tgtEl>
                                      </p:cBhvr>
                                    </p:animEffect>
                                  </p:childTnLst>
                                </p:cTn>
                              </p:par>
                            </p:childTnLst>
                          </p:cTn>
                        </p:par>
                        <p:par>
                          <p:cTn id="30" fill="hold" nodeType="afterGroup">
                            <p:stCondLst>
                              <p:cond delay="9500"/>
                            </p:stCondLst>
                            <p:childTnLst>
                              <p:par>
                                <p:cTn id="31" presetID="29" presetClass="entr" presetSubtype="0" fill="hold" nodeType="after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34"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7">
                                            <p:txEl>
                                              <p:pRg st="0" end="0"/>
                                            </p:txEl>
                                          </p:spTgt>
                                        </p:tgtEl>
                                      </p:cBhvr>
                                    </p:animEffect>
                                  </p:childTnLst>
                                </p:cTn>
                              </p:par>
                            </p:childTnLst>
                          </p:cTn>
                        </p:par>
                        <p:par>
                          <p:cTn id="36" fill="hold" nodeType="afterGroup">
                            <p:stCondLst>
                              <p:cond delay="10500"/>
                            </p:stCondLst>
                            <p:childTnLst>
                              <p:par>
                                <p:cTn id="37" presetID="29" presetClass="entr" presetSubtype="0" fill="hold" nodeType="after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anim calcmode="lin" valueType="num">
                                      <p:cBhvr>
                                        <p:cTn id="39"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0"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868362"/>
          </a:xfrm>
        </p:spPr>
        <p:txBody>
          <a:bodyPr>
            <a:noAutofit/>
          </a:bodyPr>
          <a:lstStyle/>
          <a:p>
            <a:pPr algn="l" eaLnBrk="1" fontAlgn="auto" hangingPunct="1">
              <a:spcAft>
                <a:spcPts val="0"/>
              </a:spcAft>
              <a:defRPr/>
            </a:pPr>
            <a:r>
              <a:rPr lang="en-US" sz="4000" smtClean="0">
                <a:latin typeface="Arial" pitchFamily="34" charset="0"/>
                <a:cs typeface="Arial" pitchFamily="34" charset="0"/>
              </a:rPr>
              <a:t>Selection of ploughs</a:t>
            </a:r>
            <a:br>
              <a:rPr lang="en-US" sz="4000" smtClean="0">
                <a:latin typeface="Arial" pitchFamily="34" charset="0"/>
                <a:cs typeface="Arial" pitchFamily="34" charset="0"/>
              </a:rPr>
            </a:br>
            <a:endParaRPr lang="en-US" sz="4000">
              <a:latin typeface="Arial" pitchFamily="34" charset="0"/>
              <a:cs typeface="Arial" pitchFamily="34" charset="0"/>
            </a:endParaRPr>
          </a:p>
        </p:txBody>
      </p:sp>
      <p:sp>
        <p:nvSpPr>
          <p:cNvPr id="3" name="Content Placeholder 2"/>
          <p:cNvSpPr>
            <a:spLocks noGrp="1"/>
          </p:cNvSpPr>
          <p:nvPr>
            <p:ph idx="1"/>
          </p:nvPr>
        </p:nvSpPr>
        <p:spPr>
          <a:xfrm>
            <a:off x="228600" y="990600"/>
            <a:ext cx="8458200" cy="5135563"/>
          </a:xfrm>
        </p:spPr>
        <p:txBody>
          <a:bodyPr/>
          <a:lstStyle/>
          <a:p>
            <a:pPr eaLnBrk="1" hangingPunct="1">
              <a:buSzPct val="121000"/>
              <a:buFont typeface="Wingdings" pitchFamily="2" charset="2"/>
              <a:buChar char="§"/>
            </a:pPr>
            <a:r>
              <a:rPr lang="en-US" b="1" smtClean="0">
                <a:latin typeface="Arial" pitchFamily="34" charset="0"/>
                <a:cs typeface="Arial" pitchFamily="34" charset="0"/>
              </a:rPr>
              <a:t>Depending on the purpose, soil condition and nature of weed problem, different ploughs are used (Table ). </a:t>
            </a:r>
          </a:p>
          <a:p>
            <a:pPr eaLnBrk="1" hangingPunct="1">
              <a:buSzPct val="121000"/>
              <a:buFont typeface="Wingdings" pitchFamily="2" charset="2"/>
              <a:buChar char="§"/>
            </a:pPr>
            <a:r>
              <a:rPr lang="en-US" b="1" u="sng" smtClean="0">
                <a:latin typeface="Arial" pitchFamily="34" charset="0"/>
                <a:cs typeface="Arial" pitchFamily="34" charset="0"/>
              </a:rPr>
              <a:t>Table. Suitable ploughs for different situations</a:t>
            </a:r>
          </a:p>
          <a:p>
            <a:pPr eaLnBrk="1" hangingPunct="1"/>
            <a:endParaRPr lang="en-US" smtClean="0"/>
          </a:p>
        </p:txBody>
      </p:sp>
      <p:graphicFrame>
        <p:nvGraphicFramePr>
          <p:cNvPr id="4" name="Table 3"/>
          <p:cNvGraphicFramePr>
            <a:graphicFrameLocks noGrp="1"/>
          </p:cNvGraphicFramePr>
          <p:nvPr/>
        </p:nvGraphicFramePr>
        <p:xfrm>
          <a:off x="685800" y="3657600"/>
          <a:ext cx="7848600" cy="2514600"/>
        </p:xfrm>
        <a:graphic>
          <a:graphicData uri="http://schemas.openxmlformats.org/drawingml/2006/table">
            <a:tbl>
              <a:tblPr firstRow="1" bandRow="1">
                <a:tableStyleId>{5C22544A-7EE6-4342-B048-85BDC9FD1C3A}</a:tableStyleId>
              </a:tblPr>
              <a:tblGrid>
                <a:gridCol w="3924300"/>
                <a:gridCol w="3924300"/>
              </a:tblGrid>
              <a:tr h="628650">
                <a:tc>
                  <a:txBody>
                    <a:bodyPr/>
                    <a:lstStyle/>
                    <a:p>
                      <a:pPr marL="0" marR="0" algn="ctr">
                        <a:spcBef>
                          <a:spcPts val="480"/>
                        </a:spcBef>
                        <a:spcAft>
                          <a:spcPts val="480"/>
                        </a:spcAft>
                      </a:pPr>
                      <a:r>
                        <a:rPr lang="en-US" sz="2000" b="1" dirty="0">
                          <a:latin typeface="Times New Roman"/>
                          <a:ea typeface="Times New Roman"/>
                        </a:rPr>
                        <a:t>Plough </a:t>
                      </a:r>
                      <a:endParaRPr lang="en-US" sz="2000" dirty="0">
                        <a:latin typeface="Times New Roman"/>
                        <a:ea typeface="Times New Roman"/>
                      </a:endParaRPr>
                    </a:p>
                  </a:txBody>
                  <a:tcPr marL="68580" marR="68580" marT="0" marB="0"/>
                </a:tc>
                <a:tc>
                  <a:txBody>
                    <a:bodyPr/>
                    <a:lstStyle/>
                    <a:p>
                      <a:pPr marL="0" marR="0" algn="ctr">
                        <a:spcBef>
                          <a:spcPts val="480"/>
                        </a:spcBef>
                        <a:spcAft>
                          <a:spcPts val="480"/>
                        </a:spcAft>
                      </a:pPr>
                      <a:r>
                        <a:rPr lang="en-US" sz="2000" b="1">
                          <a:latin typeface="Times New Roman"/>
                          <a:ea typeface="Times New Roman"/>
                        </a:rPr>
                        <a:t>Situation or purpose </a:t>
                      </a:r>
                      <a:endParaRPr lang="en-US" sz="2000">
                        <a:latin typeface="Times New Roman"/>
                        <a:ea typeface="Times New Roman"/>
                      </a:endParaRPr>
                    </a:p>
                  </a:txBody>
                  <a:tcPr marL="68580" marR="68580" marT="0" marB="0"/>
                </a:tc>
              </a:tr>
              <a:tr h="628650">
                <a:tc>
                  <a:txBody>
                    <a:bodyPr/>
                    <a:lstStyle/>
                    <a:p>
                      <a:pPr marL="0" marR="0">
                        <a:spcBef>
                          <a:spcPts val="480"/>
                        </a:spcBef>
                        <a:spcAft>
                          <a:spcPts val="480"/>
                        </a:spcAft>
                      </a:pPr>
                      <a:r>
                        <a:rPr lang="en-US" sz="2000" dirty="0">
                          <a:latin typeface="Times New Roman"/>
                          <a:ea typeface="Times New Roman"/>
                        </a:rPr>
                        <a:t>Mould board plough (Animal drawn)</a:t>
                      </a:r>
                    </a:p>
                  </a:txBody>
                  <a:tcPr marL="68580" marR="68580" marT="0" marB="0"/>
                </a:tc>
                <a:tc>
                  <a:txBody>
                    <a:bodyPr/>
                    <a:lstStyle/>
                    <a:p>
                      <a:pPr marL="0" marR="0">
                        <a:spcBef>
                          <a:spcPts val="480"/>
                        </a:spcBef>
                        <a:spcAft>
                          <a:spcPts val="480"/>
                        </a:spcAft>
                      </a:pPr>
                      <a:r>
                        <a:rPr lang="en-US" sz="2000">
                          <a:latin typeface="Times New Roman"/>
                          <a:ea typeface="Times New Roman"/>
                        </a:rPr>
                        <a:t>Incorporation of manures, fertilizers and plant residue</a:t>
                      </a:r>
                    </a:p>
                  </a:txBody>
                  <a:tcPr marL="68580" marR="68580" marT="0" marB="0"/>
                </a:tc>
              </a:tr>
              <a:tr h="628650">
                <a:tc>
                  <a:txBody>
                    <a:bodyPr/>
                    <a:lstStyle/>
                    <a:p>
                      <a:pPr marL="0" marR="0">
                        <a:spcBef>
                          <a:spcPts val="480"/>
                        </a:spcBef>
                        <a:spcAft>
                          <a:spcPts val="480"/>
                        </a:spcAft>
                      </a:pPr>
                      <a:r>
                        <a:rPr lang="en-US" sz="2000" dirty="0">
                          <a:latin typeface="Times New Roman"/>
                          <a:ea typeface="Times New Roman"/>
                        </a:rPr>
                        <a:t>Mould board plough (Tractor drawn)</a:t>
                      </a:r>
                    </a:p>
                  </a:txBody>
                  <a:tcPr marL="68580" marR="68580" marT="0" marB="0"/>
                </a:tc>
                <a:tc>
                  <a:txBody>
                    <a:bodyPr/>
                    <a:lstStyle/>
                    <a:p>
                      <a:pPr marL="0" marR="0">
                        <a:spcBef>
                          <a:spcPts val="480"/>
                        </a:spcBef>
                        <a:spcAft>
                          <a:spcPts val="480"/>
                        </a:spcAft>
                      </a:pPr>
                      <a:r>
                        <a:rPr lang="en-US" sz="2000" dirty="0">
                          <a:latin typeface="Times New Roman"/>
                          <a:ea typeface="Times New Roman"/>
                        </a:rPr>
                        <a:t>Deep ploughing and inversion </a:t>
                      </a:r>
                    </a:p>
                  </a:txBody>
                  <a:tcPr marL="68580" marR="68580" marT="0" marB="0"/>
                </a:tc>
              </a:tr>
              <a:tr h="628650">
                <a:tc>
                  <a:txBody>
                    <a:bodyPr/>
                    <a:lstStyle/>
                    <a:p>
                      <a:pPr marL="0" marR="0">
                        <a:spcBef>
                          <a:spcPts val="480"/>
                        </a:spcBef>
                        <a:spcAft>
                          <a:spcPts val="480"/>
                        </a:spcAft>
                      </a:pPr>
                      <a:r>
                        <a:rPr lang="en-US" sz="2000" dirty="0">
                          <a:latin typeface="Times New Roman"/>
                          <a:ea typeface="Times New Roman"/>
                        </a:rPr>
                        <a:t>Disc plough, country plough </a:t>
                      </a:r>
                    </a:p>
                  </a:txBody>
                  <a:tcPr marL="68580" marR="68580" marT="0" marB="0"/>
                </a:tc>
                <a:tc>
                  <a:txBody>
                    <a:bodyPr/>
                    <a:lstStyle/>
                    <a:p>
                      <a:pPr marL="0" marR="0">
                        <a:spcBef>
                          <a:spcPts val="480"/>
                        </a:spcBef>
                        <a:spcAft>
                          <a:spcPts val="480"/>
                        </a:spcAft>
                      </a:pPr>
                      <a:r>
                        <a:rPr lang="en-US" sz="2000" dirty="0">
                          <a:latin typeface="Times New Roman"/>
                          <a:ea typeface="Times New Roman"/>
                        </a:rPr>
                        <a:t>Cutting of creeping or spreading grass and inversion </a:t>
                      </a:r>
                    </a:p>
                  </a:txBody>
                  <a:tcPr marL="68580" marR="68580" marT="0" marB="0"/>
                </a:tc>
              </a:tr>
            </a:tbl>
          </a:graphicData>
        </a:graphic>
      </p:graphicFrame>
      <p:pic>
        <p:nvPicPr>
          <p:cNvPr id="14357"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6289675"/>
            <a:ext cx="60960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34138"/>
            <a:ext cx="457200"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14478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8" name="Rectangle 7"/>
          <p:cNvSpPr>
            <a:spLocks noChangeArrowheads="1"/>
          </p:cNvSpPr>
          <p:nvPr/>
        </p:nvSpPr>
        <p:spPr bwMode="auto">
          <a:xfrm>
            <a:off x="44196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9" name="Rectangle 8"/>
          <p:cNvSpPr>
            <a:spLocks noChangeArrowheads="1"/>
          </p:cNvSpPr>
          <p:nvPr/>
        </p:nvSpPr>
        <p:spPr bwMode="auto">
          <a:xfrm>
            <a:off x="73914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2000"/>
                                        <p:tgtEl>
                                          <p:spTgt spid="4"/>
                                        </p:tgtEl>
                                      </p:cBhvr>
                                    </p:animEffect>
                                  </p:childTnLst>
                                </p:cTn>
                              </p:par>
                            </p:childTnLst>
                          </p:cTn>
                        </p:par>
                        <p:par>
                          <p:cTn id="20" fill="hold" nodeType="afterGroup">
                            <p:stCondLst>
                              <p:cond delay="6500"/>
                            </p:stCondLst>
                            <p:childTnLst>
                              <p:par>
                                <p:cTn id="21" presetID="29" presetClass="entr" presetSubtype="0" fill="hold" nodeType="after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 calcmode="lin" valueType="num">
                                      <p:cBhvr>
                                        <p:cTn id="23"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24"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5" dur="1000"/>
                                        <p:tgtEl>
                                          <p:spTgt spid="7">
                                            <p:txEl>
                                              <p:pRg st="0" end="0"/>
                                            </p:txEl>
                                          </p:spTgt>
                                        </p:tgtEl>
                                      </p:cBhvr>
                                    </p:animEffect>
                                  </p:childTnLst>
                                </p:cTn>
                              </p:par>
                            </p:childTnLst>
                          </p:cTn>
                        </p:par>
                        <p:par>
                          <p:cTn id="26" fill="hold" nodeType="afterGroup">
                            <p:stCondLst>
                              <p:cond delay="7500"/>
                            </p:stCondLst>
                            <p:childTnLst>
                              <p:par>
                                <p:cTn id="27" presetID="29" presetClass="entr" presetSubtype="0" fill="hold" nodeType="after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p:cTn id="29"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30"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8">
                                            <p:txEl>
                                              <p:pRg st="0" end="0"/>
                                            </p:txEl>
                                          </p:spTgt>
                                        </p:tgtEl>
                                      </p:cBhvr>
                                    </p:animEffect>
                                  </p:childTnLst>
                                </p:cTn>
                              </p:par>
                            </p:childTnLst>
                          </p:cTn>
                        </p:par>
                        <p:par>
                          <p:cTn id="32" fill="hold" nodeType="afterGroup">
                            <p:stCondLst>
                              <p:cond delay="8500"/>
                            </p:stCondLst>
                            <p:childTnLst>
                              <p:par>
                                <p:cTn id="33" presetID="29" presetClass="entr" presetSubtype="0" fill="hold" nodeType="after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 calcmode="lin" valueType="num">
                                      <p:cBhvr>
                                        <p:cTn id="35"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36"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7162800" cy="1143000"/>
          </a:xfrm>
        </p:spPr>
        <p:txBody>
          <a:bodyPr>
            <a:noAutofit/>
          </a:bodyPr>
          <a:lstStyle/>
          <a:p>
            <a:pPr eaLnBrk="1" fontAlgn="auto" hangingPunct="1">
              <a:spcAft>
                <a:spcPts val="0"/>
              </a:spcAft>
              <a:defRPr/>
            </a:pPr>
            <a:r>
              <a:rPr lang="en-US" sz="4000" smtClean="0">
                <a:latin typeface="Arial" pitchFamily="34" charset="0"/>
                <a:cs typeface="Arial" pitchFamily="34" charset="0"/>
              </a:rPr>
              <a:t>Optimum time for ploughing</a:t>
            </a:r>
            <a:br>
              <a:rPr lang="en-US" sz="4000" smtClean="0">
                <a:latin typeface="Arial" pitchFamily="34" charset="0"/>
                <a:cs typeface="Arial" pitchFamily="34" charset="0"/>
              </a:rPr>
            </a:br>
            <a:endParaRPr lang="en-US" sz="4000">
              <a:latin typeface="Arial" pitchFamily="34" charset="0"/>
              <a:cs typeface="Arial" pitchFamily="34" charset="0"/>
            </a:endParaRPr>
          </a:p>
        </p:txBody>
      </p:sp>
      <p:sp>
        <p:nvSpPr>
          <p:cNvPr id="3" name="Content Placeholder 2"/>
          <p:cNvSpPr>
            <a:spLocks noGrp="1"/>
          </p:cNvSpPr>
          <p:nvPr>
            <p:ph idx="1"/>
          </p:nvPr>
        </p:nvSpPr>
        <p:spPr>
          <a:xfrm>
            <a:off x="228600" y="914400"/>
            <a:ext cx="8686800" cy="5181600"/>
          </a:xfrm>
        </p:spPr>
        <p:txBody>
          <a:bodyPr/>
          <a:lstStyle/>
          <a:p>
            <a:pPr eaLnBrk="1" hangingPunct="1">
              <a:buSzPct val="121000"/>
              <a:buFont typeface="Wingdings" pitchFamily="2" charset="2"/>
              <a:buChar char="§"/>
            </a:pPr>
            <a:r>
              <a:rPr lang="en-US" sz="2400" b="1" smtClean="0">
                <a:latin typeface="Arial" pitchFamily="34" charset="0"/>
                <a:cs typeface="Arial" pitchFamily="34" charset="0"/>
              </a:rPr>
              <a:t>The right time for ploughing depends on availability of soil moisture. </a:t>
            </a:r>
          </a:p>
          <a:p>
            <a:pPr eaLnBrk="1" hangingPunct="1">
              <a:buSzPct val="121000"/>
              <a:buFont typeface="Wingdings" pitchFamily="2" charset="2"/>
              <a:buChar char="§"/>
            </a:pPr>
            <a:r>
              <a:rPr lang="en-US" sz="2400" b="1" smtClean="0">
                <a:latin typeface="Arial" pitchFamily="34" charset="0"/>
                <a:cs typeface="Arial" pitchFamily="34" charset="0"/>
              </a:rPr>
              <a:t>When the soil is too dry, it is difficult to open the soil, more energy is required and large sized clods are resulted. </a:t>
            </a:r>
          </a:p>
          <a:p>
            <a:pPr eaLnBrk="1" hangingPunct="1">
              <a:buSzPct val="121000"/>
              <a:buFont typeface="Wingdings" pitchFamily="2" charset="2"/>
              <a:buChar char="§"/>
            </a:pPr>
            <a:r>
              <a:rPr lang="en-US" sz="2400" b="1" smtClean="0">
                <a:latin typeface="Arial" pitchFamily="34" charset="0"/>
                <a:cs typeface="Arial" pitchFamily="34" charset="0"/>
              </a:rPr>
              <a:t>When the soil is ploughed under wet conditions, with more soil moisture, the soil sticks to the plough, the soil below the plough-sole becomes compacted.</a:t>
            </a:r>
          </a:p>
          <a:p>
            <a:pPr eaLnBrk="1" hangingPunct="1">
              <a:buSzPct val="121000"/>
              <a:buFont typeface="Wingdings" pitchFamily="2" charset="2"/>
              <a:buChar char="§"/>
            </a:pPr>
            <a:r>
              <a:rPr lang="en-US" sz="2400" b="1" smtClean="0">
                <a:latin typeface="Arial" pitchFamily="34" charset="0"/>
                <a:cs typeface="Arial" pitchFamily="34" charset="0"/>
              </a:rPr>
              <a:t> Upon drying, hard pan is created, soil structure is destroyed and the clods on drying become very hard. </a:t>
            </a:r>
          </a:p>
          <a:p>
            <a:pPr eaLnBrk="1" hangingPunct="1">
              <a:buSzPct val="121000"/>
              <a:buFont typeface="Wingdings" pitchFamily="2" charset="2"/>
              <a:buChar char="§"/>
            </a:pPr>
            <a:r>
              <a:rPr lang="en-US" sz="2400" b="1" smtClean="0">
                <a:latin typeface="Arial" pitchFamily="34" charset="0"/>
                <a:cs typeface="Arial" pitchFamily="34" charset="0"/>
              </a:rPr>
              <a:t>The optimum range of soil moisture for better ploughing is 25 to 50% depletion of available soil moisture. </a:t>
            </a:r>
          </a:p>
          <a:p>
            <a:pPr eaLnBrk="1" hangingPunct="1">
              <a:buSzPct val="121000"/>
              <a:buFont typeface="Wingdings" pitchFamily="2" charset="2"/>
              <a:buChar char="§"/>
            </a:pPr>
            <a:r>
              <a:rPr lang="en-US" sz="2400" b="1" smtClean="0">
                <a:latin typeface="Arial" pitchFamily="34" charset="0"/>
                <a:cs typeface="Arial" pitchFamily="34" charset="0"/>
              </a:rPr>
              <a:t>Light soils can be ploughed at wider range of soil moisture conditions, while; the range is narrow for heavy soils. </a:t>
            </a:r>
          </a:p>
          <a:p>
            <a:pPr eaLnBrk="1" hangingPunct="1"/>
            <a:endParaRPr lang="en-US" sz="2400" smtClean="0"/>
          </a:p>
        </p:txBody>
      </p:sp>
      <p:pic>
        <p:nvPicPr>
          <p:cNvPr id="15364"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6359525"/>
            <a:ext cx="533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91263"/>
            <a:ext cx="609600"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38100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7" name="Rectangle 6"/>
          <p:cNvSpPr>
            <a:spLocks noChangeArrowheads="1"/>
          </p:cNvSpPr>
          <p:nvPr/>
        </p:nvSpPr>
        <p:spPr bwMode="auto">
          <a:xfrm>
            <a:off x="48768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8" name="Rectangle 7"/>
          <p:cNvSpPr>
            <a:spLocks noChangeArrowheads="1"/>
          </p:cNvSpPr>
          <p:nvPr/>
        </p:nvSpPr>
        <p:spPr bwMode="auto">
          <a:xfrm>
            <a:off x="65532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par>
                          <p:cTn id="32" fill="hold" nodeType="afterGroup">
                            <p:stCondLst>
                              <p:cond delay="12500"/>
                            </p:stCondLst>
                            <p:childTnLst>
                              <p:par>
                                <p:cTn id="33" presetID="29" presetClass="entr" presetSubtype="0" fill="hold"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p:cTn id="35"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36"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6">
                                            <p:txEl>
                                              <p:pRg st="0" end="0"/>
                                            </p:txEl>
                                          </p:spTgt>
                                        </p:tgtEl>
                                      </p:cBhvr>
                                    </p:animEffect>
                                  </p:childTnLst>
                                </p:cTn>
                              </p:par>
                            </p:childTnLst>
                          </p:cTn>
                        </p:par>
                        <p:par>
                          <p:cTn id="38" fill="hold" nodeType="afterGroup">
                            <p:stCondLst>
                              <p:cond delay="13500"/>
                            </p:stCondLst>
                            <p:childTnLst>
                              <p:par>
                                <p:cTn id="39" presetID="29" presetClass="entr" presetSubtype="0" fill="hold" nodeType="afterEffect">
                                  <p:stCondLst>
                                    <p:cond delay="0"/>
                                  </p:stCondLst>
                                  <p:childTnLst>
                                    <p:set>
                                      <p:cBhvr>
                                        <p:cTn id="40" dur="1" fill="hold">
                                          <p:stCondLst>
                                            <p:cond delay="0"/>
                                          </p:stCondLst>
                                        </p:cTn>
                                        <p:tgtEl>
                                          <p:spTgt spid="7">
                                            <p:txEl>
                                              <p:pRg st="0" end="0"/>
                                            </p:txEl>
                                          </p:spTgt>
                                        </p:tgtEl>
                                        <p:attrNameLst>
                                          <p:attrName>style.visibility</p:attrName>
                                        </p:attrNameLst>
                                      </p:cBhvr>
                                      <p:to>
                                        <p:strVal val="visible"/>
                                      </p:to>
                                    </p:set>
                                    <p:anim calcmode="lin" valueType="num">
                                      <p:cBhvr>
                                        <p:cTn id="41"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42"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3" dur="1000"/>
                                        <p:tgtEl>
                                          <p:spTgt spid="7">
                                            <p:txEl>
                                              <p:pRg st="0" end="0"/>
                                            </p:txEl>
                                          </p:spTgt>
                                        </p:tgtEl>
                                      </p:cBhvr>
                                    </p:animEffect>
                                  </p:childTnLst>
                                </p:cTn>
                              </p:par>
                            </p:childTnLst>
                          </p:cTn>
                        </p:par>
                        <p:par>
                          <p:cTn id="44" fill="hold" nodeType="afterGroup">
                            <p:stCondLst>
                              <p:cond delay="14500"/>
                            </p:stCondLst>
                            <p:childTnLst>
                              <p:par>
                                <p:cTn id="45" presetID="29" presetClass="entr" presetSubtype="0" fill="hold" nodeType="after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anim calcmode="lin" valueType="num">
                                      <p:cBhvr>
                                        <p:cTn id="47"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8"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5867400" cy="639762"/>
          </a:xfrm>
        </p:spPr>
        <p:txBody>
          <a:bodyPr>
            <a:normAutofit fontScale="90000"/>
          </a:bodyPr>
          <a:lstStyle/>
          <a:p>
            <a:pPr algn="l" eaLnBrk="1" fontAlgn="auto" hangingPunct="1">
              <a:spcAft>
                <a:spcPts val="0"/>
              </a:spcAft>
              <a:defRPr/>
            </a:pPr>
            <a:r>
              <a:rPr lang="en-US" smtClean="0"/>
              <a:t>Depth of ploughing</a:t>
            </a:r>
            <a:br>
              <a:rPr lang="en-US" smtClean="0"/>
            </a:br>
            <a:endParaRPr lang="en-US"/>
          </a:p>
        </p:txBody>
      </p:sp>
      <p:sp>
        <p:nvSpPr>
          <p:cNvPr id="3" name="Content Placeholder 2"/>
          <p:cNvSpPr>
            <a:spLocks noGrp="1"/>
          </p:cNvSpPr>
          <p:nvPr>
            <p:ph idx="1"/>
          </p:nvPr>
        </p:nvSpPr>
        <p:spPr>
          <a:xfrm>
            <a:off x="228600" y="685800"/>
            <a:ext cx="8534400" cy="5638800"/>
          </a:xfrm>
        </p:spPr>
        <p:txBody>
          <a:bodyPr rtlCol="0">
            <a:normAutofit fontScale="85000" lnSpcReduction="20000"/>
          </a:bodyPr>
          <a:lstStyle/>
          <a:p>
            <a:pPr eaLnBrk="1" fontAlgn="auto" hangingPunct="1">
              <a:spcAft>
                <a:spcPts val="0"/>
              </a:spcAft>
              <a:buSzPct val="121000"/>
              <a:buFont typeface="Wingdings" pitchFamily="2" charset="2"/>
              <a:buChar char="§"/>
              <a:defRPr/>
            </a:pPr>
            <a:r>
              <a:rPr lang="en-US" sz="2800" b="1" dirty="0" smtClean="0">
                <a:latin typeface="Arial" pitchFamily="34" charset="0"/>
                <a:cs typeface="Arial" pitchFamily="34" charset="0"/>
              </a:rPr>
              <a:t>Depth of ploughing mainly depends on the effective root zone depth of the crops. </a:t>
            </a:r>
          </a:p>
          <a:p>
            <a:pPr eaLnBrk="1" fontAlgn="auto" hangingPunct="1">
              <a:spcAft>
                <a:spcPts val="0"/>
              </a:spcAft>
              <a:buSzPct val="121000"/>
              <a:buFont typeface="Wingdings" pitchFamily="2" charset="2"/>
              <a:buChar char="§"/>
              <a:defRPr/>
            </a:pPr>
            <a:r>
              <a:rPr lang="en-US" sz="2800" b="1" dirty="0" smtClean="0">
                <a:latin typeface="Arial" pitchFamily="34" charset="0"/>
                <a:cs typeface="Arial" pitchFamily="34" charset="0"/>
              </a:rPr>
              <a:t>Generally, crops with tap root system require greater depth of ploughing, while fibrous and shallow rooted crops require shallow ploughing. </a:t>
            </a:r>
          </a:p>
          <a:p>
            <a:pPr eaLnBrk="1" fontAlgn="auto" hangingPunct="1">
              <a:spcAft>
                <a:spcPts val="0"/>
              </a:spcAft>
              <a:buSzPct val="121000"/>
              <a:buFont typeface="Wingdings" pitchFamily="2" charset="2"/>
              <a:buChar char="§"/>
              <a:defRPr/>
            </a:pPr>
            <a:r>
              <a:rPr lang="en-US" sz="2800" b="1" dirty="0" smtClean="0">
                <a:latin typeface="Arial" pitchFamily="34" charset="0"/>
                <a:cs typeface="Arial" pitchFamily="34" charset="0"/>
              </a:rPr>
              <a:t>Tree crops are needed deeper soil ploughing whereas; field crops generally needed only shallow tillage.</a:t>
            </a:r>
          </a:p>
          <a:p>
            <a:pPr eaLnBrk="1" fontAlgn="auto" hangingPunct="1">
              <a:spcAft>
                <a:spcPts val="0"/>
              </a:spcAft>
              <a:buFont typeface="Wingdings 2"/>
              <a:buNone/>
              <a:defRPr/>
            </a:pPr>
            <a:r>
              <a:rPr lang="en-US" sz="3800" b="1" dirty="0" smtClean="0">
                <a:latin typeface="Arial" pitchFamily="34" charset="0"/>
                <a:cs typeface="Arial" pitchFamily="34" charset="0"/>
              </a:rPr>
              <a:t>Number of ploughing</a:t>
            </a:r>
          </a:p>
          <a:p>
            <a:pPr eaLnBrk="1" fontAlgn="auto" hangingPunct="1">
              <a:spcAft>
                <a:spcPts val="0"/>
              </a:spcAft>
              <a:buSzPct val="121000"/>
              <a:buFont typeface="Wingdings" pitchFamily="2" charset="2"/>
              <a:buChar char="§"/>
              <a:defRPr/>
            </a:pPr>
            <a:r>
              <a:rPr lang="en-US" sz="2800" b="1" dirty="0" smtClean="0">
                <a:latin typeface="Arial" pitchFamily="34" charset="0"/>
                <a:cs typeface="Arial" pitchFamily="34" charset="0"/>
              </a:rPr>
              <a:t>The number of ploughing necessary to obtain a good </a:t>
            </a:r>
            <a:r>
              <a:rPr lang="en-US" sz="2800" b="1" dirty="0" err="1" smtClean="0">
                <a:latin typeface="Arial" pitchFamily="34" charset="0"/>
                <a:cs typeface="Arial" pitchFamily="34" charset="0"/>
              </a:rPr>
              <a:t>tilth</a:t>
            </a:r>
            <a:r>
              <a:rPr lang="en-US" sz="2800" b="1" dirty="0" smtClean="0">
                <a:latin typeface="Arial" pitchFamily="34" charset="0"/>
                <a:cs typeface="Arial" pitchFamily="34" charset="0"/>
              </a:rPr>
              <a:t> depends on soil type, weed problem and crop residues on the soil surface.</a:t>
            </a:r>
          </a:p>
          <a:p>
            <a:pPr eaLnBrk="1" fontAlgn="auto" hangingPunct="1">
              <a:spcAft>
                <a:spcPts val="0"/>
              </a:spcAft>
              <a:buSzPct val="121000"/>
              <a:buFont typeface="Wingdings" pitchFamily="2" charset="2"/>
              <a:buChar char="§"/>
              <a:defRPr/>
            </a:pPr>
            <a:r>
              <a:rPr lang="en-US" sz="2800" b="1" dirty="0" smtClean="0">
                <a:latin typeface="Arial" pitchFamily="34" charset="0"/>
                <a:cs typeface="Arial" pitchFamily="34" charset="0"/>
              </a:rPr>
              <a:t> In heavy soils, more (3-5) number of ploughing is necessary, but, light soils require 1 to 3 ploughing to obtain good </a:t>
            </a:r>
            <a:r>
              <a:rPr lang="en-US" sz="2800" b="1" dirty="0" err="1" smtClean="0">
                <a:latin typeface="Arial" pitchFamily="34" charset="0"/>
                <a:cs typeface="Arial" pitchFamily="34" charset="0"/>
              </a:rPr>
              <a:t>tilth</a:t>
            </a:r>
            <a:r>
              <a:rPr lang="en-US" sz="2800" b="1" dirty="0" smtClean="0">
                <a:latin typeface="Arial" pitchFamily="34" charset="0"/>
                <a:cs typeface="Arial" pitchFamily="34" charset="0"/>
              </a:rPr>
              <a:t> of the soil. </a:t>
            </a:r>
          </a:p>
          <a:p>
            <a:pPr eaLnBrk="1" fontAlgn="auto" hangingPunct="1">
              <a:spcAft>
                <a:spcPts val="0"/>
              </a:spcAft>
              <a:buSzPct val="121000"/>
              <a:buFont typeface="Wingdings" pitchFamily="2" charset="2"/>
              <a:buChar char="§"/>
              <a:defRPr/>
            </a:pPr>
            <a:r>
              <a:rPr lang="en-US" sz="2800" b="1" dirty="0" smtClean="0">
                <a:latin typeface="Arial" pitchFamily="34" charset="0"/>
                <a:cs typeface="Arial" pitchFamily="34" charset="0"/>
              </a:rPr>
              <a:t>When weed growth and plant residues are higher, more number of ploughing is necessary. </a:t>
            </a:r>
          </a:p>
          <a:p>
            <a:pPr eaLnBrk="1" fontAlgn="auto" hangingPunct="1">
              <a:spcAft>
                <a:spcPts val="0"/>
              </a:spcAft>
              <a:buFont typeface="Wingdings 2"/>
              <a:buChar char=""/>
              <a:defRPr/>
            </a:pPr>
            <a:endParaRPr lang="en-US" dirty="0"/>
          </a:p>
        </p:txBody>
      </p:sp>
      <p:pic>
        <p:nvPicPr>
          <p:cNvPr id="16388"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6359525"/>
            <a:ext cx="533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77000"/>
            <a:ext cx="4095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13716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7" name="Rectangle 6"/>
          <p:cNvSpPr>
            <a:spLocks noChangeArrowheads="1"/>
          </p:cNvSpPr>
          <p:nvPr/>
        </p:nvSpPr>
        <p:spPr bwMode="auto">
          <a:xfrm>
            <a:off x="37338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9" name="Rectangle 8"/>
          <p:cNvSpPr>
            <a:spLocks noChangeArrowheads="1"/>
          </p:cNvSpPr>
          <p:nvPr/>
        </p:nvSpPr>
        <p:spPr bwMode="auto">
          <a:xfrm>
            <a:off x="70104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par>
                          <p:cTn id="28" fill="hold" nodeType="afterGroup">
                            <p:stCondLst>
                              <p:cond delay="10500"/>
                            </p:stCondLst>
                            <p:childTnLst>
                              <p:par>
                                <p:cTn id="29" presetID="10"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par>
                          <p:cTn id="32" fill="hold" nodeType="afterGroup">
                            <p:stCondLst>
                              <p:cond delay="12500"/>
                            </p:stCondLst>
                            <p:childTnLst>
                              <p:par>
                                <p:cTn id="33" presetID="10" presetClass="entr" presetSubtype="0"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2000"/>
                                        <p:tgtEl>
                                          <p:spTgt spid="3">
                                            <p:txEl>
                                              <p:pRg st="6" end="6"/>
                                            </p:txEl>
                                          </p:spTgt>
                                        </p:tgtEl>
                                      </p:cBhvr>
                                    </p:animEffect>
                                  </p:childTnLst>
                                </p:cTn>
                              </p:par>
                            </p:childTnLst>
                          </p:cTn>
                        </p:par>
                        <p:par>
                          <p:cTn id="36" fill="hold" nodeType="afterGroup">
                            <p:stCondLst>
                              <p:cond delay="14500"/>
                            </p:stCondLst>
                            <p:childTnLst>
                              <p:par>
                                <p:cTn id="37" presetID="29"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p:cTn id="39"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40"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6">
                                            <p:txEl>
                                              <p:pRg st="0" end="0"/>
                                            </p:txEl>
                                          </p:spTgt>
                                        </p:tgtEl>
                                      </p:cBhvr>
                                    </p:animEffect>
                                  </p:childTnLst>
                                </p:cTn>
                              </p:par>
                            </p:childTnLst>
                          </p:cTn>
                        </p:par>
                        <p:par>
                          <p:cTn id="42" fill="hold" nodeType="afterGroup">
                            <p:stCondLst>
                              <p:cond delay="15500"/>
                            </p:stCondLst>
                            <p:childTnLst>
                              <p:par>
                                <p:cTn id="43" presetID="29" presetClass="entr" presetSubtype="0" fill="hold" nodeType="afterEffect">
                                  <p:stCondLst>
                                    <p:cond delay="0"/>
                                  </p:stCondLst>
                                  <p:childTnLst>
                                    <p:set>
                                      <p:cBhvr>
                                        <p:cTn id="44" dur="1" fill="hold">
                                          <p:stCondLst>
                                            <p:cond delay="0"/>
                                          </p:stCondLst>
                                        </p:cTn>
                                        <p:tgtEl>
                                          <p:spTgt spid="7">
                                            <p:txEl>
                                              <p:pRg st="0" end="0"/>
                                            </p:txEl>
                                          </p:spTgt>
                                        </p:tgtEl>
                                        <p:attrNameLst>
                                          <p:attrName>style.visibility</p:attrName>
                                        </p:attrNameLst>
                                      </p:cBhvr>
                                      <p:to>
                                        <p:strVal val="visible"/>
                                      </p:to>
                                    </p:set>
                                    <p:anim calcmode="lin" valueType="num">
                                      <p:cBhvr>
                                        <p:cTn id="45"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46"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7" dur="1000"/>
                                        <p:tgtEl>
                                          <p:spTgt spid="7">
                                            <p:txEl>
                                              <p:pRg st="0" end="0"/>
                                            </p:txEl>
                                          </p:spTgt>
                                        </p:tgtEl>
                                      </p:cBhvr>
                                    </p:animEffect>
                                  </p:childTnLst>
                                </p:cTn>
                              </p:par>
                            </p:childTnLst>
                          </p:cTn>
                        </p:par>
                        <p:par>
                          <p:cTn id="48" fill="hold" nodeType="afterGroup">
                            <p:stCondLst>
                              <p:cond delay="16500"/>
                            </p:stCondLst>
                            <p:childTnLst>
                              <p:par>
                                <p:cTn id="49" presetID="29" presetClass="entr" presetSubtype="0" fill="hold" nodeType="afterEffect">
                                  <p:stCondLst>
                                    <p:cond delay="0"/>
                                  </p:stCondLst>
                                  <p:childTnLst>
                                    <p:set>
                                      <p:cBhvr>
                                        <p:cTn id="50" dur="1" fill="hold">
                                          <p:stCondLst>
                                            <p:cond delay="0"/>
                                          </p:stCondLst>
                                        </p:cTn>
                                        <p:tgtEl>
                                          <p:spTgt spid="9">
                                            <p:txEl>
                                              <p:pRg st="0" end="0"/>
                                            </p:txEl>
                                          </p:spTgt>
                                        </p:tgtEl>
                                        <p:attrNameLst>
                                          <p:attrName>style.visibility</p:attrName>
                                        </p:attrNameLst>
                                      </p:cBhvr>
                                      <p:to>
                                        <p:strVal val="visible"/>
                                      </p:to>
                                    </p:set>
                                    <p:anim calcmode="lin" valueType="num">
                                      <p:cBhvr>
                                        <p:cTn id="51"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52"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3"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868362"/>
          </a:xfrm>
        </p:spPr>
        <p:txBody>
          <a:bodyPr>
            <a:normAutofit fontScale="90000"/>
          </a:bodyPr>
          <a:lstStyle/>
          <a:p>
            <a:pPr algn="l" eaLnBrk="1" fontAlgn="auto" hangingPunct="1">
              <a:spcAft>
                <a:spcPts val="0"/>
              </a:spcAft>
              <a:defRPr/>
            </a:pPr>
            <a:r>
              <a:rPr lang="en-US" smtClean="0">
                <a:latin typeface="Arial" pitchFamily="34" charset="0"/>
                <a:cs typeface="Arial" pitchFamily="34" charset="0"/>
              </a:rPr>
              <a:t>Types</a:t>
            </a:r>
            <a:r>
              <a:rPr lang="en-US" smtClean="0"/>
              <a:t> of primary tillage </a:t>
            </a:r>
            <a:br>
              <a:rPr lang="en-US" smtClean="0"/>
            </a:br>
            <a:endParaRPr lang="en-US"/>
          </a:p>
        </p:txBody>
      </p:sp>
      <p:sp>
        <p:nvSpPr>
          <p:cNvPr id="3" name="Content Placeholder 2"/>
          <p:cNvSpPr>
            <a:spLocks noGrp="1"/>
          </p:cNvSpPr>
          <p:nvPr>
            <p:ph idx="1"/>
          </p:nvPr>
        </p:nvSpPr>
        <p:spPr>
          <a:xfrm>
            <a:off x="457200" y="838200"/>
            <a:ext cx="8229600" cy="5287963"/>
          </a:xfrm>
        </p:spPr>
        <p:txBody>
          <a:bodyPr rtlCol="0">
            <a:normAutofit/>
          </a:bodyPr>
          <a:lstStyle/>
          <a:p>
            <a:pPr eaLnBrk="1" fontAlgn="auto" hangingPunct="1">
              <a:spcAft>
                <a:spcPts val="0"/>
              </a:spcAft>
              <a:buSzPct val="121000"/>
              <a:buFont typeface="Wingdings" pitchFamily="2" charset="2"/>
              <a:buChar char="§"/>
              <a:defRPr/>
            </a:pPr>
            <a:r>
              <a:rPr lang="en-US" dirty="0" smtClean="0"/>
              <a:t> </a:t>
            </a:r>
            <a:r>
              <a:rPr lang="en-US" b="1" dirty="0" smtClean="0">
                <a:latin typeface="Arial" pitchFamily="34" charset="0"/>
                <a:cs typeface="Arial" pitchFamily="34" charset="0"/>
              </a:rPr>
              <a:t>Depending on the purpose or necessity, different types of tillage are carried out.</a:t>
            </a:r>
          </a:p>
          <a:p>
            <a:pPr eaLnBrk="1" fontAlgn="auto" hangingPunct="1">
              <a:spcAft>
                <a:spcPts val="0"/>
              </a:spcAft>
              <a:buSzPct val="121000"/>
              <a:buFont typeface="Wingdings 2"/>
              <a:buNone/>
              <a:defRPr/>
            </a:pPr>
            <a:endParaRPr lang="en-US" b="1" dirty="0" smtClean="0">
              <a:latin typeface="Arial" pitchFamily="34" charset="0"/>
              <a:cs typeface="Arial" pitchFamily="34" charset="0"/>
            </a:endParaRPr>
          </a:p>
          <a:p>
            <a:pPr eaLnBrk="1" fontAlgn="auto" hangingPunct="1">
              <a:spcAft>
                <a:spcPts val="0"/>
              </a:spcAft>
              <a:buSzPct val="121000"/>
              <a:buFont typeface="Wingdings" pitchFamily="2" charset="2"/>
              <a:buChar char="§"/>
              <a:defRPr/>
            </a:pPr>
            <a:r>
              <a:rPr lang="en-US" b="1" dirty="0" smtClean="0">
                <a:latin typeface="Arial" pitchFamily="34" charset="0"/>
                <a:cs typeface="Arial" pitchFamily="34" charset="0"/>
              </a:rPr>
              <a:t> They are</a:t>
            </a:r>
          </a:p>
          <a:p>
            <a:pPr marL="685800" indent="122238" eaLnBrk="1" fontAlgn="auto" hangingPunct="1">
              <a:spcAft>
                <a:spcPts val="0"/>
              </a:spcAft>
              <a:buSzPct val="121000"/>
              <a:buFont typeface="Wingdings" pitchFamily="2" charset="2"/>
              <a:buChar char="Ø"/>
              <a:defRPr/>
            </a:pPr>
            <a:r>
              <a:rPr lang="en-US" b="1" dirty="0" smtClean="0">
                <a:latin typeface="Arial" pitchFamily="34" charset="0"/>
                <a:cs typeface="Arial" pitchFamily="34" charset="0"/>
              </a:rPr>
              <a:t>   Deep ploughing</a:t>
            </a:r>
          </a:p>
          <a:p>
            <a:pPr marL="679450" indent="7938" eaLnBrk="1" fontAlgn="auto" hangingPunct="1">
              <a:spcAft>
                <a:spcPts val="0"/>
              </a:spcAft>
              <a:buSzPct val="121000"/>
              <a:buFont typeface="Wingdings" pitchFamily="2" charset="2"/>
              <a:buChar char="Ø"/>
              <a:defRPr/>
            </a:pPr>
            <a:r>
              <a:rPr lang="en-US" b="1" dirty="0" smtClean="0">
                <a:latin typeface="Arial" pitchFamily="34" charset="0"/>
                <a:cs typeface="Arial" pitchFamily="34" charset="0"/>
              </a:rPr>
              <a:t>   Sub soiling    and</a:t>
            </a:r>
          </a:p>
          <a:p>
            <a:pPr marL="685800" indent="-60325" eaLnBrk="1" fontAlgn="auto" hangingPunct="1">
              <a:spcAft>
                <a:spcPts val="0"/>
              </a:spcAft>
              <a:buSzPct val="121000"/>
              <a:buFont typeface="Wingdings" pitchFamily="2" charset="2"/>
              <a:buChar char="Ø"/>
              <a:defRPr/>
            </a:pPr>
            <a:r>
              <a:rPr lang="en-US" b="1" dirty="0" smtClean="0">
                <a:latin typeface="Arial" pitchFamily="34" charset="0"/>
                <a:cs typeface="Arial" pitchFamily="34" charset="0"/>
              </a:rPr>
              <a:t>   Year-round tillage. </a:t>
            </a:r>
          </a:p>
          <a:p>
            <a:pPr eaLnBrk="1" fontAlgn="auto" hangingPunct="1">
              <a:spcAft>
                <a:spcPts val="0"/>
              </a:spcAft>
              <a:buFont typeface="Wingdings 2"/>
              <a:buNone/>
              <a:defRPr/>
            </a:pPr>
            <a:endParaRPr lang="en-US" dirty="0"/>
          </a:p>
        </p:txBody>
      </p:sp>
      <p:pic>
        <p:nvPicPr>
          <p:cNvPr id="17412"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200" y="6218238"/>
            <a:ext cx="6858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24600"/>
            <a:ext cx="5746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28956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7" name="Rectangle 6"/>
          <p:cNvSpPr>
            <a:spLocks noChangeArrowheads="1"/>
          </p:cNvSpPr>
          <p:nvPr/>
        </p:nvSpPr>
        <p:spPr bwMode="auto">
          <a:xfrm>
            <a:off x="39624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8" name="Rectangle 7"/>
          <p:cNvSpPr>
            <a:spLocks noChangeArrowheads="1"/>
          </p:cNvSpPr>
          <p:nvPr/>
        </p:nvSpPr>
        <p:spPr bwMode="auto">
          <a:xfrm>
            <a:off x="60960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nodeType="afterGroup">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par>
                          <p:cTn id="20" fill="hold" nodeType="afterGroup">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nodeType="afterGroup">
                            <p:stCondLst>
                              <p:cond delay="85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par>
                          <p:cTn id="28" fill="hold" nodeType="afterGroup">
                            <p:stCondLst>
                              <p:cond delay="10500"/>
                            </p:stCondLst>
                            <p:childTnLst>
                              <p:par>
                                <p:cTn id="29" presetID="29" presetClass="entr" presetSubtype="0" fill="hold" nodeType="after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p:cTn id="31"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32"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6">
                                            <p:txEl>
                                              <p:pRg st="0" end="0"/>
                                            </p:txEl>
                                          </p:spTgt>
                                        </p:tgtEl>
                                      </p:cBhvr>
                                    </p:animEffect>
                                  </p:childTnLst>
                                </p:cTn>
                              </p:par>
                            </p:childTnLst>
                          </p:cTn>
                        </p:par>
                        <p:par>
                          <p:cTn id="34" fill="hold" nodeType="afterGroup">
                            <p:stCondLst>
                              <p:cond delay="11500"/>
                            </p:stCondLst>
                            <p:childTnLst>
                              <p:par>
                                <p:cTn id="35" presetID="29" presetClass="entr" presetSubtype="0" fill="hold" nodeType="after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p:cTn id="37"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38"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7">
                                            <p:txEl>
                                              <p:pRg st="0" end="0"/>
                                            </p:txEl>
                                          </p:spTgt>
                                        </p:tgtEl>
                                      </p:cBhvr>
                                    </p:animEffect>
                                  </p:childTnLst>
                                </p:cTn>
                              </p:par>
                            </p:childTnLst>
                          </p:cTn>
                        </p:par>
                        <p:par>
                          <p:cTn id="40" fill="hold" nodeType="afterGroup">
                            <p:stCondLst>
                              <p:cond delay="12500"/>
                            </p:stCondLst>
                            <p:childTnLst>
                              <p:par>
                                <p:cTn id="41" presetID="29" presetClass="entr" presetSubtype="0" fill="hold" nodeType="after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 calcmode="lin" valueType="num">
                                      <p:cBhvr>
                                        <p:cTn id="43"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44"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581400" cy="609600"/>
          </a:xfrm>
        </p:spPr>
        <p:txBody>
          <a:bodyPr>
            <a:normAutofit fontScale="90000"/>
          </a:bodyPr>
          <a:lstStyle/>
          <a:p>
            <a:pPr algn="l" eaLnBrk="1" fontAlgn="auto" hangingPunct="1">
              <a:spcAft>
                <a:spcPts val="0"/>
              </a:spcAft>
              <a:defRPr/>
            </a:pPr>
            <a:r>
              <a:rPr lang="en-US" smtClean="0">
                <a:latin typeface="Arial" pitchFamily="34" charset="0"/>
                <a:cs typeface="Arial" pitchFamily="34" charset="0"/>
              </a:rPr>
              <a:t>Deep Tillage</a:t>
            </a:r>
            <a:endParaRPr lang="en-US">
              <a:latin typeface="Arial" pitchFamily="34" charset="0"/>
              <a:cs typeface="Arial" pitchFamily="34" charset="0"/>
            </a:endParaRPr>
          </a:p>
        </p:txBody>
      </p:sp>
      <p:sp>
        <p:nvSpPr>
          <p:cNvPr id="3" name="Content Placeholder 2"/>
          <p:cNvSpPr>
            <a:spLocks noGrp="1"/>
          </p:cNvSpPr>
          <p:nvPr>
            <p:ph idx="1"/>
          </p:nvPr>
        </p:nvSpPr>
        <p:spPr>
          <a:xfrm>
            <a:off x="0" y="533400"/>
            <a:ext cx="9144000" cy="5592763"/>
          </a:xfrm>
        </p:spPr>
        <p:txBody>
          <a:bodyPr/>
          <a:lstStyle/>
          <a:p>
            <a:pPr eaLnBrk="1" hangingPunct="1">
              <a:buSzPct val="121000"/>
              <a:buFont typeface="Wingdings" pitchFamily="2" charset="2"/>
              <a:buChar char="§"/>
            </a:pPr>
            <a:r>
              <a:rPr lang="en-US" sz="2400" b="1" smtClean="0">
                <a:latin typeface="Arial" pitchFamily="34" charset="0"/>
                <a:cs typeface="Arial" pitchFamily="34" charset="0"/>
              </a:rPr>
              <a:t>One foot of surface soil over one hectare of land area approximately weighs about 5000 tonnes. </a:t>
            </a:r>
          </a:p>
          <a:p>
            <a:pPr eaLnBrk="1" hangingPunct="1">
              <a:buSzPct val="121000"/>
              <a:buFont typeface="Wingdings" pitchFamily="2" charset="2"/>
              <a:buChar char="§"/>
            </a:pPr>
            <a:r>
              <a:rPr lang="en-US" sz="2400" b="1" smtClean="0">
                <a:latin typeface="Arial" pitchFamily="34" charset="0"/>
                <a:cs typeface="Arial" pitchFamily="34" charset="0"/>
              </a:rPr>
              <a:t>Therefore, to plough deeper, enormous amount of energy is required.</a:t>
            </a:r>
          </a:p>
          <a:p>
            <a:pPr eaLnBrk="1" hangingPunct="1">
              <a:buSzPct val="121000"/>
              <a:buFont typeface="Wingdings" pitchFamily="2" charset="2"/>
              <a:buChar char="§"/>
            </a:pPr>
            <a:r>
              <a:rPr lang="en-US" sz="2400" b="1" smtClean="0">
                <a:latin typeface="Arial" pitchFamily="34" charset="0"/>
                <a:cs typeface="Arial" pitchFamily="34" charset="0"/>
              </a:rPr>
              <a:t> In western countries, deep ploughing of 50 cm depth for rainfed conditions and 70 cm for irrigated conditions is practiced. </a:t>
            </a:r>
          </a:p>
          <a:p>
            <a:pPr eaLnBrk="1" hangingPunct="1">
              <a:buSzPct val="121000"/>
              <a:buFont typeface="Wingdings" pitchFamily="2" charset="2"/>
              <a:buChar char="§"/>
            </a:pPr>
            <a:r>
              <a:rPr lang="en-US" sz="2400" b="1" smtClean="0">
                <a:latin typeface="Arial" pitchFamily="34" charset="0"/>
                <a:cs typeface="Arial" pitchFamily="34" charset="0"/>
              </a:rPr>
              <a:t>Ploughing of 5-6 cm depth is classified as shallow, 15-20 cm depth as medium deep and 25-30 cm depth as deep ploughing. </a:t>
            </a:r>
          </a:p>
          <a:p>
            <a:pPr eaLnBrk="1" hangingPunct="1">
              <a:buSzPct val="121000"/>
              <a:buFont typeface="Wingdings" pitchFamily="2" charset="2"/>
              <a:buChar char="§"/>
            </a:pPr>
            <a:r>
              <a:rPr lang="en-US" sz="2400" b="1" smtClean="0">
                <a:latin typeface="Arial" pitchFamily="34" charset="0"/>
                <a:cs typeface="Arial" pitchFamily="34" charset="0"/>
              </a:rPr>
              <a:t>Deep tillage is necessary for tap rooted crop like redgram and perennial crops, while, moderate deep tillage is preferred for fibrous rooted crops like maize and sorghum.</a:t>
            </a:r>
          </a:p>
          <a:p>
            <a:pPr eaLnBrk="1" hangingPunct="1">
              <a:buSzPct val="121000"/>
              <a:buFont typeface="Wingdings" pitchFamily="2" charset="2"/>
              <a:buChar char="§"/>
            </a:pPr>
            <a:r>
              <a:rPr lang="en-US" sz="2400" b="1" smtClean="0">
                <a:latin typeface="Arial" pitchFamily="34" charset="0"/>
                <a:cs typeface="Arial" pitchFamily="34" charset="0"/>
              </a:rPr>
              <a:t>Deep ploughing results large sized clods, which are scorched by the hot sun when it is carried out in summer.</a:t>
            </a:r>
          </a:p>
        </p:txBody>
      </p:sp>
      <p:sp>
        <p:nvSpPr>
          <p:cNvPr id="18436" name="Rectangle 3"/>
          <p:cNvSpPr>
            <a:spLocks noChangeArrowheads="1"/>
          </p:cNvSpPr>
          <p:nvPr/>
        </p:nvSpPr>
        <p:spPr bwMode="auto">
          <a:xfrm>
            <a:off x="6248400" y="6477000"/>
            <a:ext cx="1143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cs typeface="Arial" pitchFamily="34" charset="0"/>
              </a:rPr>
              <a:t>(Cont)..</a:t>
            </a:r>
          </a:p>
        </p:txBody>
      </p:sp>
      <p:pic>
        <p:nvPicPr>
          <p:cNvPr id="18437" name="Picture 2" descr="C:\Documents and Settings\DODL\Desktop\TNAU color Embl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6359525"/>
            <a:ext cx="533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00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1447800" y="6488113"/>
            <a:ext cx="641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4" action="ppaction://hlinksldjump"/>
              </a:rPr>
              <a:t>Next</a:t>
            </a:r>
            <a:endParaRPr lang="en-US">
              <a:latin typeface="Cambria" pitchFamily="18" charset="0"/>
            </a:endParaRPr>
          </a:p>
        </p:txBody>
      </p:sp>
      <p:sp>
        <p:nvSpPr>
          <p:cNvPr id="8" name="Rectangle 7"/>
          <p:cNvSpPr>
            <a:spLocks noChangeArrowheads="1"/>
          </p:cNvSpPr>
          <p:nvPr/>
        </p:nvSpPr>
        <p:spPr bwMode="auto">
          <a:xfrm>
            <a:off x="3048000" y="6488113"/>
            <a:ext cx="1049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5" action="ppaction://hlinksldjump"/>
              </a:rPr>
              <a:t>Previous</a:t>
            </a:r>
            <a:endParaRPr lang="en-US">
              <a:latin typeface="Cambria" pitchFamily="18" charset="0"/>
            </a:endParaRPr>
          </a:p>
        </p:txBody>
      </p:sp>
      <p:sp>
        <p:nvSpPr>
          <p:cNvPr id="9" name="Rectangle 8"/>
          <p:cNvSpPr>
            <a:spLocks noChangeArrowheads="1"/>
          </p:cNvSpPr>
          <p:nvPr/>
        </p:nvSpPr>
        <p:spPr bwMode="auto">
          <a:xfrm>
            <a:off x="5105400" y="6488113"/>
            <a:ext cx="57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Cambria" pitchFamily="18" charset="0"/>
                <a:hlinkClick r:id="rId6" action="ppaction://hlinksldjump"/>
              </a:rPr>
              <a:t>End</a:t>
            </a:r>
            <a:endParaRPr lang="en-US">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9" presetClass="entr" presetSubtype="0" fill="hold"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 calcmode="lin" valueType="num">
                                      <p:cBhvr>
                                        <p:cTn id="42"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43"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7">
                                            <p:txEl>
                                              <p:pRg st="0" end="0"/>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ntr" presetSubtype="0" fill="hold" nodeType="clickEffect">
                                  <p:stCondLst>
                                    <p:cond delay="0"/>
                                  </p:stCondLst>
                                  <p:childTnLst>
                                    <p:set>
                                      <p:cBhvr>
                                        <p:cTn id="48" dur="1" fill="hold">
                                          <p:stCondLst>
                                            <p:cond delay="0"/>
                                          </p:stCondLst>
                                        </p:cTn>
                                        <p:tgtEl>
                                          <p:spTgt spid="8">
                                            <p:txEl>
                                              <p:pRg st="0" end="0"/>
                                            </p:txEl>
                                          </p:spTgt>
                                        </p:tgtEl>
                                        <p:attrNameLst>
                                          <p:attrName>style.visibility</p:attrName>
                                        </p:attrNameLst>
                                      </p:cBhvr>
                                      <p:to>
                                        <p:strVal val="visible"/>
                                      </p:to>
                                    </p:set>
                                    <p:anim calcmode="lin" valueType="num">
                                      <p:cBhvr>
                                        <p:cTn id="49" dur="10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50" dur="10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8">
                                            <p:txEl>
                                              <p:pRg st="0" end="0"/>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9" presetClass="entr" presetSubtype="0" fill="hold" nodeType="clickEffect">
                                  <p:stCondLst>
                                    <p:cond delay="0"/>
                                  </p:stCondLst>
                                  <p:childTnLst>
                                    <p:set>
                                      <p:cBhvr>
                                        <p:cTn id="55" dur="1" fill="hold">
                                          <p:stCondLst>
                                            <p:cond delay="0"/>
                                          </p:stCondLst>
                                        </p:cTn>
                                        <p:tgtEl>
                                          <p:spTgt spid="9">
                                            <p:txEl>
                                              <p:pRg st="0" end="0"/>
                                            </p:txEl>
                                          </p:spTgt>
                                        </p:tgtEl>
                                        <p:attrNameLst>
                                          <p:attrName>style.visibility</p:attrName>
                                        </p:attrNameLst>
                                      </p:cBhvr>
                                      <p:to>
                                        <p:strVal val="visible"/>
                                      </p:to>
                                    </p:set>
                                    <p:anim calcmode="lin" valueType="num">
                                      <p:cBhvr>
                                        <p:cTn id="56" dur="1000" fill="hold"/>
                                        <p:tgtEl>
                                          <p:spTgt spid="9">
                                            <p:txEl>
                                              <p:pRg st="0" end="0"/>
                                            </p:txEl>
                                          </p:spTgt>
                                        </p:tgtEl>
                                        <p:attrNameLst>
                                          <p:attrName>ppt_x</p:attrName>
                                        </p:attrNameLst>
                                      </p:cBhvr>
                                      <p:tavLst>
                                        <p:tav tm="0">
                                          <p:val>
                                            <p:strVal val="#ppt_x-.2"/>
                                          </p:val>
                                        </p:tav>
                                        <p:tav tm="100000">
                                          <p:val>
                                            <p:strVal val="#ppt_x"/>
                                          </p:val>
                                        </p:tav>
                                      </p:tavLst>
                                    </p:anim>
                                    <p:anim calcmode="lin" valueType="num">
                                      <p:cBhvr>
                                        <p:cTn id="57" dur="1000" fill="hold"/>
                                        <p:tgtEl>
                                          <p:spTgt spid="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PRIMARY, SECONDARY TILLAGE AND LAND MODIFICATIONS&amp;quot;&quot;/&gt;&lt;property id=&quot;20307&quot; value=&quot;256&quot;/&gt;&lt;/object&gt;&lt;object type=&quot;3&quot; unique_id=&quot;10005&quot;&gt;&lt;property id=&quot;20148&quot; value=&quot;5&quot;/&gt;&lt;property id=&quot;20300&quot; value=&quot;Slide 2 - &amp;quot;Abstract&amp;quot;&quot;/&gt;&lt;property id=&quot;20307&quot; value=&quot;257&quot;/&gt;&lt;/object&gt;&lt;object type=&quot;3&quot; unique_id=&quot;10006&quot;&gt;&lt;property id=&quot;20148&quot; value=&quot;5&quot;/&gt;&lt;property id=&quot;20300&quot; value=&quot;Slide 3 - &amp;quot;Learning objectives&amp;quot;&quot;/&gt;&lt;property id=&quot;20307&quot; value=&quot;258&quot;/&gt;&lt;/object&gt;&lt;object type=&quot;3&quot; unique_id=&quot;10007&quot;&gt;&lt;property id=&quot;20148&quot; value=&quot;5&quot;/&gt;&lt;property id=&quot;20300&quot; value=&quot;Slide 4 - &amp;quot;Main Body&amp;quot;&quot;/&gt;&lt;property id=&quot;20307&quot; value=&quot;259&quot;/&gt;&lt;/object&gt;&lt;object type=&quot;3&quot; unique_id=&quot;10008&quot;&gt;&lt;property id=&quot;20148&quot; value=&quot;5&quot;/&gt;&lt;property id=&quot;20300&quot; value=&quot;Slide 5 - &amp;quot;Selection of ploughs&amp;#x0D;&amp;#x0A;&amp;quot;&quot;/&gt;&lt;property id=&quot;20307&quot; value=&quot;260&quot;/&gt;&lt;/object&gt;&lt;object type=&quot;3&quot; unique_id=&quot;10009&quot;&gt;&lt;property id=&quot;20148&quot; value=&quot;5&quot;/&gt;&lt;property id=&quot;20300&quot; value=&quot;Slide 6 - &amp;quot;Optimum time for ploughing&amp;#x0D;&amp;#x0A;&amp;quot;&quot;/&gt;&lt;property id=&quot;20307&quot; value=&quot;261&quot;/&gt;&lt;/object&gt;&lt;object type=&quot;3&quot; unique_id=&quot;10010&quot;&gt;&lt;property id=&quot;20148&quot; value=&quot;5&quot;/&gt;&lt;property id=&quot;20300&quot; value=&quot;Slide 7 - &amp;quot;Depth of ploughing&amp;#x0D;&amp;#x0A;&amp;quot;&quot;/&gt;&lt;property id=&quot;20307&quot; value=&quot;262&quot;/&gt;&lt;/object&gt;&lt;object type=&quot;3&quot; unique_id=&quot;10092&quot;&gt;&lt;property id=&quot;20148&quot; value=&quot;5&quot;/&gt;&lt;property id=&quot;20300&quot; value=&quot;Slide 8 - &amp;quot;Types of primary tillage &amp;#x0D;&amp;#x0A;&amp;quot;&quot;/&gt;&lt;property id=&quot;20307&quot; value=&quot;263&quot;/&gt;&lt;/object&gt;&lt;object type=&quot;3&quot; unique_id=&quot;10093&quot;&gt;&lt;property id=&quot;20148&quot; value=&quot;5&quot;/&gt;&lt;property id=&quot;20300&quot; value=&quot;Slide 9 - &amp;quot;Deep Tillage&amp;quot;&quot;/&gt;&lt;property id=&quot;20307&quot; value=&quot;264&quot;/&gt;&lt;/object&gt;&lt;object type=&quot;3&quot; unique_id=&quot;10094&quot;&gt;&lt;property id=&quot;20148&quot; value=&quot;5&quot;/&gt;&lt;property id=&quot;20300&quot; value=&quot;Slide 10&quot;/&gt;&lt;property id=&quot;20307&quot; value=&quot;265&quot;/&gt;&lt;/object&gt;&lt;object type=&quot;3&quot; unique_id=&quot;10239&quot;&gt;&lt;property id=&quot;20148&quot; value=&quot;5&quot;/&gt;&lt;property id=&quot;20300&quot; value=&quot;Slide 11 - &amp;quot;Year-round tillage &amp;#x0D;&amp;#x0A;&amp;quot;&quot;/&gt;&lt;property id=&quot;20307&quot; value=&quot;266&quot;/&gt;&lt;/object&gt;&lt;object type=&quot;3&quot; unique_id=&quot;10240&quot;&gt;&lt;property id=&quot;20148&quot; value=&quot;5&quot;/&gt;&lt;property id=&quot;20300&quot; value=&quot;Slide 12 - &amp;quot;Primary tillage implements &amp;#x0D;&amp;#x0A;&amp;quot;&quot;/&gt;&lt;property id=&quot;20307&quot; value=&quot;267&quot;/&gt;&lt;/object&gt;&lt;object type=&quot;3&quot; unique_id=&quot;10241&quot;&gt;&lt;property id=&quot;20148&quot; value=&quot;5&quot;/&gt;&lt;property id=&quot;20300&quot; value=&quot;Slide 13 - &amp;quot;Wooden plough &amp;quot;&quot;/&gt;&lt;property id=&quot;20307&quot; value=&quot;268&quot;/&gt;&lt;/object&gt;&lt;object type=&quot;3&quot; unique_id=&quot;10242&quot;&gt;&lt;property id=&quot;20148&quot; value=&quot;5&quot;/&gt;&lt;property id=&quot;20300&quot; value=&quot;Slide 14 - &amp;quot;Types of wooden ploughs&amp;#x0D;&amp;#x0A;&amp;quot;&quot;/&gt;&lt;property id=&quot;20307&quot; value=&quot;269&quot;/&gt;&lt;/object&gt;&lt;object type=&quot;3&quot; unique_id=&quot;10243&quot;&gt;&lt;property id=&quot;20148&quot; value=&quot;5&quot;/&gt;&lt;property id=&quot;20300&quot; value=&quot;Slide 15 - &amp;quot;Soil inversion ploughs&amp;quot;&quot;/&gt;&lt;property id=&quot;20307&quot; value=&quot;270&quot;/&gt;&lt;/object&gt;&lt;object type=&quot;3&quot; unique_id=&quot;10244&quot;&gt;&lt;property id=&quot;20148&quot; value=&quot;5&quot;/&gt;&lt;property id=&quot;20300&quot; value=&quot;Slide 16 - &amp;quot;Disc plough&amp;#x0D;&amp;#x0A;&amp;quot;&quot;/&gt;&lt;property id=&quot;20307&quot; value=&quot;271&quot;/&gt;&lt;/object&gt;&lt;object type=&quot;3&quot; unique_id=&quot;10245&quot;&gt;&lt;property id=&quot;20148&quot; value=&quot;5&quot;/&gt;&lt;property id=&quot;20300&quot; value=&quot;Slide 17 - &amp;quot;Turn-wrest or reversible or one-way plough&amp;#x0D;&amp;#x0A;&amp;quot;&quot;/&gt;&lt;property id=&quot;20307&quot; value=&quot;272&quot;/&gt;&lt;/object&gt;&lt;object type=&quot;3&quot; unique_id=&quot;10246&quot;&gt;&lt;property id=&quot;20148&quot; value=&quot;5&quot;/&gt;&lt;property id=&quot;20300&quot; value=&quot;Slide 18 - &amp;quot;Chisel plough&amp;#x0D;&amp;#x0A;&amp;quot;&quot;/&gt;&lt;property id=&quot;20307&quot; value=&quot;273&quot;/&gt;&lt;/object&gt;&lt;object type=&quot;3&quot; unique_id=&quot;10267&quot;&gt;&lt;property id=&quot;20148&quot; value=&quot;5&quot;/&gt;&lt;property id=&quot;20300&quot; value=&quot;Slide 19 - &amp;quot;RIDGE PLOUGH&amp;#x0D;&amp;#x0A; &amp;quot;&quot;/&gt;&lt;property id=&quot;20307&quot; value=&quot;274&quot;/&gt;&lt;/object&gt;&lt;object type=&quot;3&quot; unique_id=&quot;10373&quot;&gt;&lt;property id=&quot;20148&quot; value=&quot;5&quot;/&gt;&lt;property id=&quot;20300&quot; value=&quot;Slide 20 - &amp;quot;Rotary plough or Rotary hoes&amp;#x0D;&amp;#x0A;&amp;quot;&quot;/&gt;&lt;property id=&quot;20307&quot; value=&quot;275&quot;/&gt;&lt;/object&gt;&lt;object type=&quot;3&quot; unique_id=&quot;10374&quot;&gt;&lt;property id=&quot;20148&quot; value=&quot;5&quot;/&gt;&lt;property id=&quot;20300&quot; value=&quot;Slide 21 - &amp;quot;Secondary tillage &amp;#x0D;&amp;#x0A;&amp;quot;&quot;/&gt;&lt;property id=&quot;20307&quot; value=&quot;276&quot;/&gt;&lt;/object&gt;&lt;object type=&quot;3&quot; unique_id=&quot;10398&quot;&gt;&lt;property id=&quot;20148&quot; value=&quot;5&quot;/&gt;&lt;property id=&quot;20300&quot; value=&quot;Slide 22 - &amp;quot;Tractor drawn cultivator&amp;#x0D;&amp;#x0A;&amp;quot;&quot;/&gt;&lt;property id=&quot;20307&quot; value=&quot;277&quot;/&gt;&lt;/object&gt;&lt;object type=&quot;3&quot; unique_id=&quot;10807&quot;&gt;&lt;property id=&quot;20148&quot; value=&quot;5&quot;/&gt;&lt;property id=&quot;20300&quot; value=&quot;Slide 23 - &amp;quot;Sweep cultivator &amp;#x0D;&amp;#x0A;&amp;quot;&quot;/&gt;&lt;property id=&quot;20307&quot; value=&quot;278&quot;/&gt;&lt;/object&gt;&lt;object type=&quot;3&quot; unique_id=&quot;10808&quot;&gt;&lt;property id=&quot;20148&quot; value=&quot;5&quot;/&gt;&lt;property id=&quot;20300&quot; value=&quot;Slide 24 - &amp;quot;Harrows &amp;#x0D;&amp;#x0A;&amp;quot;&quot;/&gt;&lt;property id=&quot;20307&quot; value=&quot;279&quot;/&gt;&lt;/object&gt;&lt;object type=&quot;3&quot; unique_id=&quot;10809&quot;&gt;&lt;property id=&quot;20148&quot; value=&quot;5&quot;/&gt;&lt;property id=&quot;20300&quot; value=&quot;Slide 25 - &amp;quot;Disc Harrow&amp;quot;&quot;/&gt;&lt;property id=&quot;20307&quot; value=&quot;280&quot;/&gt;&lt;/object&gt;&lt;object type=&quot;3&quot; unique_id=&quot;10810&quot;&gt;&lt;property id=&quot;20148&quot; value=&quot;5&quot;/&gt;&lt;property id=&quot;20300&quot; value=&quot;Slide 26 - &amp;quot;Plank and roller &amp;#x0D;&amp;#x0A;&amp;quot;&quot;/&gt;&lt;property id=&quot;20307&quot; value=&quot;281&quot;/&gt;&lt;/object&gt;&lt;object type=&quot;3&quot; unique_id=&quot;10811&quot;&gt;&lt;property id=&quot;20148&quot; value=&quot;5&quot;/&gt;&lt;property id=&quot;20300&quot; value=&quot;Slide 27 - &amp;quot;Layout of seedbed and sowing &amp;quot;&quot;/&gt;&lt;property id=&quot;20307&quot; value=&quot;282&quot;/&gt;&lt;/object&gt;&lt;object type=&quot;3&quot; unique_id=&quot;10812&quot;&gt;&lt;property id=&quot;20148&quot; value=&quot;5&quot;/&gt;&lt;property id=&quot;20300&quot; value=&quot;Slide 28&quot;/&gt;&lt;property id=&quot;20307&quot; value=&quot;283&quot;/&gt;&lt;/object&gt;&lt;object type=&quot;3&quot; unique_id=&quot;10813&quot;&gt;&lt;property id=&quot;20148&quot; value=&quot;5&quot;/&gt;&lt;property id=&quot;20300&quot; value=&quot;Slide 29 - &amp;quot;Implements for layout of seedbed &amp;#x0D;&amp;#x0A;&amp;quot;&quot;/&gt;&lt;property id=&quot;20307&quot; value=&quot;284&quot;/&gt;&lt;/object&gt;&lt;object type=&quot;3&quot; unique_id=&quot;10814&quot;&gt;&lt;property id=&quot;20148&quot; value=&quot;5&quot;/&gt;&lt;property id=&quot;20300&quot; value=&quot;Slide 30 - &amp;quot;Summary&amp;quot;&quot;/&gt;&lt;property id=&quot;20307&quot; value=&quot;285&quot;/&gt;&lt;/object&gt;&lt;object type=&quot;3&quot; unique_id=&quot;10815&quot;&gt;&lt;property id=&quot;20148&quot; value=&quot;5&quot;/&gt;&lt;property id=&quot;20300&quot; value=&quot;Slide 31&quot;/&gt;&lt;property id=&quot;20307&quot; value=&quot;286&quot;/&gt;&lt;/object&gt;&lt;object type=&quot;3&quot; unique_id=&quot;10816&quot;&gt;&lt;property id=&quot;20148&quot; value=&quot;5&quot;/&gt;&lt;property id=&quot;20300&quot; value=&quot;Slide 32 - &amp;quot;     Assessment&amp;quot;&quot;/&gt;&lt;property id=&quot;20307&quot; value=&quot;287&quot;/&gt;&lt;/object&gt;&lt;object type=&quot;3&quot; unique_id=&quot;10817&quot;&gt;&lt;property id=&quot;20148&quot; value=&quot;5&quot;/&gt;&lt;property id=&quot;20300&quot; value=&quot;Slide 33&quot;/&gt;&lt;property id=&quot;20307&quot; value=&quot;288&quot;/&gt;&lt;/object&gt;&lt;object type=&quot;3&quot; unique_id=&quot;10818&quot;&gt;&lt;property id=&quot;20148&quot; value=&quot;5&quot;/&gt;&lt;property id=&quot;20300&quot; value=&quot;Slide 34 - &amp;quot;References&amp;#x0D;&amp;#x0A;&amp;quot;&quot;/&gt;&lt;property id=&quot;20307&quot; value=&quot;289&quot;/&gt;&lt;/object&gt;&lt;/object&gt;&lt;/object&gt;&lt;/database&gt;"/>
  <p:tag name="SECTOMILLISECCONVERTED" val="1"/>
</p:tagLst>
</file>

<file path=ppt/theme/theme1.xml><?xml version="1.0" encoding="utf-8"?>
<a:theme xmlns:a="http://schemas.openxmlformats.org/drawingml/2006/main" name="Welcome">
  <a:themeElements>
    <a:clrScheme name="Welcome">
      <a:dk1>
        <a:sysClr val="windowText" lastClr="000000"/>
      </a:dk1>
      <a:lt1>
        <a:sysClr val="window" lastClr="FFFFFF"/>
      </a:lt1>
      <a:dk2>
        <a:srgbClr val="00272B"/>
      </a:dk2>
      <a:lt2>
        <a:srgbClr val="F7F7FF"/>
      </a:lt2>
      <a:accent1>
        <a:srgbClr val="006AED"/>
      </a:accent1>
      <a:accent2>
        <a:srgbClr val="0087BF"/>
      </a:accent2>
      <a:accent3>
        <a:srgbClr val="5D974B"/>
      </a:accent3>
      <a:accent4>
        <a:srgbClr val="9DBB3F"/>
      </a:accent4>
      <a:accent5>
        <a:srgbClr val="C77CC7"/>
      </a:accent5>
      <a:accent6>
        <a:srgbClr val="996699"/>
      </a:accent6>
      <a:hlink>
        <a:srgbClr val="E78707"/>
      </a:hlink>
      <a:folHlink>
        <a:srgbClr val="C618BA"/>
      </a:folHlink>
    </a:clrScheme>
    <a:fontScheme name="Welcome">
      <a:majorFont>
        <a:latin typeface="Book Antiqua"/>
        <a:ea typeface=""/>
        <a:cs typeface=""/>
        <a:font script="Jpan" typeface="ＭＳ Ｐゴシック"/>
        <a:font script="Hang" typeface="돋움"/>
        <a:font script="Hans" typeface="华文中宋"/>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mbria"/>
        <a:ea typeface=""/>
        <a:cs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elcome">
      <a:fillStyleLst>
        <a:solidFill>
          <a:schemeClr val="phClr">
            <a:tint val="100000"/>
            <a:shade val="100000"/>
            <a:hueMod val="100000"/>
            <a:satMod val="150000"/>
          </a:schemeClr>
        </a:solidFill>
        <a:gradFill rotWithShape="1">
          <a:gsLst>
            <a:gs pos="0">
              <a:schemeClr val="phClr">
                <a:tint val="10000"/>
                <a:shade val="100000"/>
                <a:hueMod val="100000"/>
                <a:satMod val="1000000"/>
              </a:schemeClr>
            </a:gs>
            <a:gs pos="100000">
              <a:schemeClr val="phClr">
                <a:tint val="100000"/>
                <a:shade val="100000"/>
                <a:hueMod val="100000"/>
                <a:satMod val="300000"/>
              </a:schemeClr>
            </a:gs>
          </a:gsLst>
          <a:lin ang="16200000" scaled="1"/>
        </a:gradFill>
        <a:gradFill flip="none" rotWithShape="1">
          <a:gsLst>
            <a:gs pos="0">
              <a:schemeClr val="phClr">
                <a:tint val="70000"/>
              </a:schemeClr>
            </a:gs>
            <a:gs pos="30000">
              <a:schemeClr val="phClr">
                <a:tint val="90000"/>
              </a:schemeClr>
            </a:gs>
            <a:gs pos="88000">
              <a:schemeClr val="phClr">
                <a:shade val="30000"/>
              </a:schemeClr>
            </a:gs>
            <a:gs pos="100000">
              <a:schemeClr val="phClr">
                <a:shade val="20000"/>
              </a:schemeClr>
            </a:gs>
          </a:gsLst>
          <a:lin ang="5400000" scaled="1"/>
          <a:tileRect/>
        </a:grad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outerShdw blurRad="39000" dist="25400" dir="5400000">
              <a:srgbClr val="000000">
                <a:alpha val="40000"/>
              </a:srgbClr>
            </a:outerShdw>
          </a:effectLst>
        </a:effectStyle>
        <a:effectStyle>
          <a:effectLst>
            <a:outerShdw blurRad="39000" dist="25400" dir="5400000">
              <a:srgbClr val="000000">
                <a:alpha val="30000"/>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Lst>
      <a:bgFillStyleLst>
        <a:solidFill>
          <a:schemeClr val="phClr">
            <a:tint val="100000"/>
            <a:shade val="100000"/>
            <a:hueMod val="100000"/>
            <a:satMod val="100000"/>
          </a:schemeClr>
        </a:solidFill>
        <a:gradFill rotWithShape="1">
          <a:gsLst>
            <a:gs pos="0">
              <a:schemeClr val="phClr">
                <a:tint val="100000"/>
                <a:shade val="30000"/>
                <a:hueMod val="100000"/>
              </a:schemeClr>
            </a:gs>
            <a:gs pos="20000">
              <a:schemeClr val="phClr">
                <a:tint val="100000"/>
                <a:shade val="100000"/>
                <a:hueMod val="100000"/>
              </a:schemeClr>
            </a:gs>
            <a:gs pos="100000">
              <a:schemeClr val="phClr">
                <a:tint val="90000"/>
                <a:shade val="100000"/>
                <a:hueMod val="100000"/>
                <a:satMod val="1600000"/>
              </a:schemeClr>
            </a:gs>
          </a:gsLst>
          <a:lin ang="16200000" scaled="1"/>
        </a:gradFill>
        <a:gradFill rotWithShape="1">
          <a:gsLst>
            <a:gs pos="0">
              <a:schemeClr val="phClr">
                <a:tint val="100000"/>
                <a:shade val="30000"/>
                <a:hueMod val="100000"/>
                <a:satMod val="1600000"/>
              </a:schemeClr>
            </a:gs>
            <a:gs pos="20000">
              <a:schemeClr val="phClr">
                <a:tint val="100000"/>
                <a:shade val="100000"/>
                <a:hueMod val="100000"/>
                <a:satMod val="500000"/>
              </a:schemeClr>
            </a:gs>
            <a:gs pos="100000">
              <a:schemeClr val="phClr">
                <a:tint val="90000"/>
                <a:shade val="100000"/>
                <a:hueMod val="100000"/>
                <a:satMod val="160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793</TotalTime>
  <Words>3642</Words>
  <Application>Microsoft Office PowerPoint</Application>
  <PresentationFormat>On-screen Show (4:3)</PresentationFormat>
  <Paragraphs>356</Paragraphs>
  <Slides>34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Book Antiqua</vt:lpstr>
      <vt:lpstr>Cambria</vt:lpstr>
      <vt:lpstr>Wingdings 2</vt:lpstr>
      <vt:lpstr>Calibri</vt:lpstr>
      <vt:lpstr>SimSun</vt:lpstr>
      <vt:lpstr>Wingdings</vt:lpstr>
      <vt:lpstr>Times New Roman</vt:lpstr>
      <vt:lpstr>Welcome</vt:lpstr>
      <vt:lpstr>PRIMARY, SECONDARY TILLAGE AND LAND MODIFICATIONS</vt:lpstr>
      <vt:lpstr>Abstract</vt:lpstr>
      <vt:lpstr>Learning objectives</vt:lpstr>
      <vt:lpstr>PowerPoint Presentation</vt:lpstr>
      <vt:lpstr>Selection of ploughs </vt:lpstr>
      <vt:lpstr>Optimum time for ploughing </vt:lpstr>
      <vt:lpstr>Depth of ploughing </vt:lpstr>
      <vt:lpstr>Types of primary tillage  </vt:lpstr>
      <vt:lpstr>Deep Tillage</vt:lpstr>
      <vt:lpstr>PowerPoint Presentation</vt:lpstr>
      <vt:lpstr>Year-round tillage  </vt:lpstr>
      <vt:lpstr>Primary tillage implements  </vt:lpstr>
      <vt:lpstr>Wooden plough </vt:lpstr>
      <vt:lpstr>Types of wooden ploughs </vt:lpstr>
      <vt:lpstr>Soil inversion ploughs</vt:lpstr>
      <vt:lpstr>Disc plough </vt:lpstr>
      <vt:lpstr>Turn-wrest or reversible or one-way plough </vt:lpstr>
      <vt:lpstr>Chisel plough </vt:lpstr>
      <vt:lpstr>RIDGE PLOUGH  </vt:lpstr>
      <vt:lpstr>Rotary plough or Rotary hoes </vt:lpstr>
      <vt:lpstr>Secondary tillage  </vt:lpstr>
      <vt:lpstr>Tractor drawn cultivator </vt:lpstr>
      <vt:lpstr>Sweep cultivator  </vt:lpstr>
      <vt:lpstr>Harrows  </vt:lpstr>
      <vt:lpstr>Disc Harrow</vt:lpstr>
      <vt:lpstr>Plank and roller  </vt:lpstr>
      <vt:lpstr>Layout of seedbed and sowing </vt:lpstr>
      <vt:lpstr>PowerPoint Presentation</vt:lpstr>
      <vt:lpstr>Implements for layout of seedbed  </vt:lpstr>
      <vt:lpstr>Summary</vt:lpstr>
      <vt:lpstr>PowerPoint Presentation</vt:lpstr>
      <vt:lpstr>     Assessment</vt:lpstr>
      <vt:lpstr>PowerPoint Presentation</vt:lpstr>
      <vt:lpstr>References </vt:lpstr>
    </vt:vector>
  </TitlesOfParts>
  <Company>TNAU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SECONDARY TILLAGE AND LAND MODIFICATIONS</dc:title>
  <dc:creator>DODL</dc:creator>
  <cp:lastModifiedBy>Teacher E-Solutions</cp:lastModifiedBy>
  <cp:revision>94</cp:revision>
  <dcterms:created xsi:type="dcterms:W3CDTF">2011-07-21T04:01:39Z</dcterms:created>
  <dcterms:modified xsi:type="dcterms:W3CDTF">2019-01-15T12:44:35Z</dcterms:modified>
</cp:coreProperties>
</file>