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3" r:id="rId1"/>
  </p:sldMasterIdLst>
  <p:notesMasterIdLst>
    <p:notesMasterId r:id="rId3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9144000" cy="6858000" type="screen4x3"/>
  <p:notesSz cx="6858000" cy="9144000"/>
  <p:custDataLst>
    <p:tags r:id="rId37"/>
  </p:custDataLst>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2" d="100"/>
          <a:sy n="62" d="100"/>
        </p:scale>
        <p:origin x="-72" y="-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gs" Target="tags/tag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C4BCEC14-40D1-42F2-9EDF-96E8F5808788}" type="datetimeFigureOut">
              <a:rPr lang="en-US"/>
              <a:pPr>
                <a:defRPr/>
              </a:pPr>
              <a:t>1/15/2019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629674D8-2A3E-46FD-A16A-341A2F1FA30B}" type="slidenum">
              <a:rPr lang="en-US"/>
              <a:pPr>
                <a:defRPr/>
              </a:pPr>
              <a:t>‹#›</a:t>
            </a:fld>
            <a:endParaRPr lang="en-US"/>
          </a:p>
        </p:txBody>
      </p:sp>
    </p:spTree>
    <p:extLst>
      <p:ext uri="{BB962C8B-B14F-4D97-AF65-F5344CB8AC3E}">
        <p14:creationId xmlns:p14="http://schemas.microsoft.com/office/powerpoint/2010/main" val="212372128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 </a:t>
            </a:r>
          </a:p>
        </p:txBody>
      </p:sp>
      <p:sp>
        <p:nvSpPr>
          <p:cNvPr id="460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46B84E6-EB89-44FF-A5EB-D6CC6B9F0792}" type="slidenum">
              <a:rPr lang="en-US" smtClean="0"/>
              <a:pPr fontAlgn="base">
                <a:spcBef>
                  <a:spcPct val="0"/>
                </a:spcBef>
                <a:spcAft>
                  <a:spcPct val="0"/>
                </a:spcAft>
                <a:defRPr/>
              </a:pPr>
              <a:t>27</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57364"/>
            <a:ext cx="7772400" cy="1470025"/>
          </a:xfrm>
        </p:spPr>
        <p:txBody>
          <a:bodyPr/>
          <a:lstStyle>
            <a:lvl1pPr algn="r">
              <a:defRPr>
                <a:gradFill flip="none" rotWithShape="1">
                  <a:gsLst>
                    <a:gs pos="0">
                      <a:schemeClr val="accent2"/>
                    </a:gs>
                    <a:gs pos="45000">
                      <a:schemeClr val="accent2">
                        <a:tint val="60000"/>
                      </a:schemeClr>
                    </a:gs>
                    <a:gs pos="90000">
                      <a:schemeClr val="accent2">
                        <a:tint val="40000"/>
                      </a:schemeClr>
                    </a:gs>
                    <a:gs pos="100000">
                      <a:schemeClr val="accent2">
                        <a:tint val="20000"/>
                      </a:schemeClr>
                    </a:gs>
                  </a:gsLst>
                  <a:lin ang="16200000" scaled="1"/>
                  <a:tileRect/>
                </a:gradFill>
              </a:defRPr>
            </a:lvl1pPr>
          </a:lstStyle>
          <a:p>
            <a:r>
              <a:rPr lang="en-US" smtClean="0"/>
              <a:t>Click to edit Master title style</a:t>
            </a:r>
            <a:endParaRPr lang="en-US"/>
          </a:p>
        </p:txBody>
      </p:sp>
      <p:sp>
        <p:nvSpPr>
          <p:cNvPr id="3" name="Subtitle 2"/>
          <p:cNvSpPr>
            <a:spLocks noGrp="1"/>
          </p:cNvSpPr>
          <p:nvPr>
            <p:ph type="subTitle" idx="1"/>
          </p:nvPr>
        </p:nvSpPr>
        <p:spPr>
          <a:xfrm>
            <a:off x="2062792" y="3357562"/>
            <a:ext cx="6400800" cy="1752600"/>
          </a:xfrm>
        </p:spPr>
        <p:txBody>
          <a:bodyPr/>
          <a:lstStyle>
            <a:lvl1pPr marL="0" indent="0" algn="r">
              <a:buNone/>
              <a:defRPr sz="2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60B0EE3B-2282-4727-8C76-361C23B7A9B7}" type="datetimeFigureOut">
              <a:rPr lang="en-US"/>
              <a:pPr>
                <a:defRPr/>
              </a:pPr>
              <a:t>1/15/2019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E1C2AEB-EB97-4066-B8EF-46AD091A5ACE}" type="slidenum">
              <a:rPr lang="en-US"/>
              <a:pPr>
                <a:defRPr/>
              </a:pPr>
              <a:t>‹#›</a:t>
            </a:fld>
            <a:endParaRPr lang="en-US"/>
          </a:p>
        </p:txBody>
      </p:sp>
    </p:spTree>
    <p:extLst>
      <p:ext uri="{BB962C8B-B14F-4D97-AF65-F5344CB8AC3E}">
        <p14:creationId xmlns:p14="http://schemas.microsoft.com/office/powerpoint/2010/main" val="327109335"/>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4" name="Group 15"/>
          <p:cNvGrpSpPr>
            <a:grpSpLocks/>
          </p:cNvGrpSpPr>
          <p:nvPr/>
        </p:nvGrpSpPr>
        <p:grpSpPr bwMode="auto">
          <a:xfrm>
            <a:off x="2208213" y="1331913"/>
            <a:ext cx="6481762" cy="144462"/>
            <a:chOff x="2214546" y="1427612"/>
            <a:chExt cx="6482858" cy="144000"/>
          </a:xfrm>
        </p:grpSpPr>
        <p:sp>
          <p:nvSpPr>
            <p:cNvPr id="5" name="Chevron 4"/>
            <p:cNvSpPr/>
            <p:nvPr userDrawn="1"/>
          </p:nvSpPr>
          <p:spPr>
            <a:xfrm flipH="1">
              <a:off x="8643420" y="1427612"/>
              <a:ext cx="53984" cy="144000"/>
            </a:xfrm>
            <a:prstGeom prst="chevron">
              <a:avLst>
                <a:gd name="adj" fmla="val 50000"/>
              </a:avLst>
            </a:prstGeom>
            <a:gradFill flip="none" rotWithShape="1">
              <a:gsLst>
                <a:gs pos="0">
                  <a:schemeClr val="accent1">
                    <a:alpha val="20000"/>
                  </a:schemeClr>
                </a:gs>
                <a:gs pos="100000">
                  <a:schemeClr val="accent1">
                    <a:alpha val="15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solidFill>
                  <a:schemeClr val="tx1"/>
                </a:solidFill>
              </a:endParaRPr>
            </a:p>
          </p:txBody>
        </p:sp>
        <p:sp>
          <p:nvSpPr>
            <p:cNvPr id="6" name="Rectangle 5"/>
            <p:cNvSpPr/>
            <p:nvPr userDrawn="1"/>
          </p:nvSpPr>
          <p:spPr>
            <a:xfrm>
              <a:off x="2214546" y="1490909"/>
              <a:ext cx="6428874" cy="17406"/>
            </a:xfrm>
            <a:prstGeom prst="rect">
              <a:avLst/>
            </a:prstGeom>
            <a:gradFill flip="none" rotWithShape="1">
              <a:gsLst>
                <a:gs pos="0">
                  <a:schemeClr val="accent1">
                    <a:alpha val="20000"/>
                  </a:schemeClr>
                </a:gs>
                <a:gs pos="100000">
                  <a:schemeClr val="accent1">
                    <a:alpha val="4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grpSp>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82919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3F0EF1B0-59D8-45CD-8248-8885AB8685CE}" type="datetimeFigureOut">
              <a:rPr lang="en-US"/>
              <a:pPr>
                <a:defRPr/>
              </a:pPr>
              <a:t>1/15/2019</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7B3A020D-2DA7-4E89-A1BA-1433335710B9}" type="slidenum">
              <a:rPr lang="en-US"/>
              <a:pPr>
                <a:defRPr/>
              </a:pPr>
              <a:t>‹#›</a:t>
            </a:fld>
            <a:endParaRPr lang="en-US"/>
          </a:p>
        </p:txBody>
      </p:sp>
    </p:spTree>
    <p:extLst>
      <p:ext uri="{BB962C8B-B14F-4D97-AF65-F5344CB8AC3E}">
        <p14:creationId xmlns:p14="http://schemas.microsoft.com/office/powerpoint/2010/main" val="3159247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15206" y="274638"/>
            <a:ext cx="1471594" cy="6154758"/>
          </a:xfrm>
        </p:spPr>
        <p:txBody>
          <a:bodyPr vert="eaVert"/>
          <a:lstStyle>
            <a:lvl1pPr>
              <a:defRPr>
                <a:effectLst>
                  <a:outerShdw blurRad="50800" dist="50800" dir="18900000" algn="tl" rotWithShape="0">
                    <a:srgbClr val="000000">
                      <a:alpha val="43137"/>
                    </a:srgbClr>
                  </a:outerShdw>
                </a:effectLst>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686568" cy="615475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F16E1C8-91C8-4BB9-9EC1-29517CBAB5FC}" type="datetimeFigureOut">
              <a:rPr lang="en-US"/>
              <a:pPr>
                <a:defRPr/>
              </a:pPr>
              <a:t>1/15/2019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D46818D-B079-48D7-A11A-C4DC3F1734C2}" type="slidenum">
              <a:rPr lang="en-US"/>
              <a:pPr>
                <a:defRPr/>
              </a:pPr>
              <a:t>‹#›</a:t>
            </a:fld>
            <a:endParaRPr lang="en-US"/>
          </a:p>
        </p:txBody>
      </p:sp>
    </p:spTree>
    <p:extLst>
      <p:ext uri="{BB962C8B-B14F-4D97-AF65-F5344CB8AC3E}">
        <p14:creationId xmlns:p14="http://schemas.microsoft.com/office/powerpoint/2010/main" val="38289059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4" name="Group 23"/>
          <p:cNvGrpSpPr>
            <a:grpSpLocks/>
          </p:cNvGrpSpPr>
          <p:nvPr/>
        </p:nvGrpSpPr>
        <p:grpSpPr bwMode="auto">
          <a:xfrm>
            <a:off x="2208213" y="1331913"/>
            <a:ext cx="6481762" cy="144462"/>
            <a:chOff x="2214546" y="1427612"/>
            <a:chExt cx="6482858" cy="144000"/>
          </a:xfrm>
        </p:grpSpPr>
        <p:sp>
          <p:nvSpPr>
            <p:cNvPr id="5" name="Chevron 4"/>
            <p:cNvSpPr/>
            <p:nvPr userDrawn="1"/>
          </p:nvSpPr>
          <p:spPr>
            <a:xfrm flipH="1">
              <a:off x="8643420" y="1427612"/>
              <a:ext cx="53984" cy="144000"/>
            </a:xfrm>
            <a:prstGeom prst="chevron">
              <a:avLst>
                <a:gd name="adj" fmla="val 50000"/>
              </a:avLst>
            </a:prstGeom>
            <a:gradFill flip="none" rotWithShape="1">
              <a:gsLst>
                <a:gs pos="0">
                  <a:schemeClr val="accent1">
                    <a:alpha val="20000"/>
                  </a:schemeClr>
                </a:gs>
                <a:gs pos="100000">
                  <a:schemeClr val="accent1">
                    <a:alpha val="15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solidFill>
                  <a:schemeClr val="tx1"/>
                </a:solidFill>
              </a:endParaRPr>
            </a:p>
          </p:txBody>
        </p:sp>
        <p:sp>
          <p:nvSpPr>
            <p:cNvPr id="6" name="Rectangle 5"/>
            <p:cNvSpPr/>
            <p:nvPr userDrawn="1"/>
          </p:nvSpPr>
          <p:spPr>
            <a:xfrm>
              <a:off x="2214546" y="1490909"/>
              <a:ext cx="6428874" cy="17406"/>
            </a:xfrm>
            <a:prstGeom prst="rect">
              <a:avLst/>
            </a:prstGeom>
            <a:gradFill flip="none" rotWithShape="1">
              <a:gsLst>
                <a:gs pos="0">
                  <a:schemeClr val="accent1">
                    <a:alpha val="20000"/>
                  </a:schemeClr>
                </a:gs>
                <a:gs pos="100000">
                  <a:schemeClr val="accent1">
                    <a:alpha val="4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gr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F5ECB26A-FFCF-4836-A737-6E6EC037EE36}" type="datetimeFigureOut">
              <a:rPr lang="en-US"/>
              <a:pPr>
                <a:defRPr/>
              </a:pPr>
              <a:t>1/15/2019</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6F054543-A167-4A56-B55D-9810AFDC712A}" type="slidenum">
              <a:rPr lang="en-US"/>
              <a:pPr>
                <a:defRPr/>
              </a:pPr>
              <a:t>‹#›</a:t>
            </a:fld>
            <a:endParaRPr lang="en-US"/>
          </a:p>
        </p:txBody>
      </p:sp>
    </p:spTree>
    <p:extLst>
      <p:ext uri="{BB962C8B-B14F-4D97-AF65-F5344CB8AC3E}">
        <p14:creationId xmlns:p14="http://schemas.microsoft.com/office/powerpoint/2010/main" val="31278233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3286113"/>
            <a:ext cx="7772400" cy="1362075"/>
          </a:xfrm>
        </p:spPr>
        <p:txBody>
          <a:bodyPr anchor="t"/>
          <a:lstStyle>
            <a:lvl1pPr algn="r">
              <a:defRPr sz="4000" b="0" cap="all">
                <a:gradFill flip="none" rotWithShape="1">
                  <a:gsLst>
                    <a:gs pos="0">
                      <a:schemeClr val="accent2"/>
                    </a:gs>
                    <a:gs pos="45000">
                      <a:schemeClr val="accent2">
                        <a:tint val="60000"/>
                      </a:schemeClr>
                    </a:gs>
                    <a:gs pos="90000">
                      <a:schemeClr val="accent2">
                        <a:tint val="40000"/>
                      </a:schemeClr>
                    </a:gs>
                    <a:gs pos="100000">
                      <a:schemeClr val="accent2">
                        <a:tint val="20000"/>
                      </a:schemeClr>
                    </a:gs>
                  </a:gsLst>
                  <a:lin ang="16200000" scaled="1"/>
                  <a:tileRect/>
                </a:gradFill>
              </a:defRPr>
            </a:lvl1pPr>
          </a:lstStyle>
          <a:p>
            <a:r>
              <a:rPr lang="en-US" smtClean="0"/>
              <a:t>Click to edit Master title style</a:t>
            </a:r>
            <a:endParaRPr lang="en-US"/>
          </a:p>
        </p:txBody>
      </p:sp>
      <p:sp>
        <p:nvSpPr>
          <p:cNvPr id="3" name="Text Placeholder 2"/>
          <p:cNvSpPr>
            <a:spLocks noGrp="1"/>
          </p:cNvSpPr>
          <p:nvPr>
            <p:ph type="body" idx="1"/>
          </p:nvPr>
        </p:nvSpPr>
        <p:spPr>
          <a:xfrm>
            <a:off x="722313" y="1785926"/>
            <a:ext cx="7772400" cy="1500187"/>
          </a:xfrm>
        </p:spPr>
        <p:txBody>
          <a:bodyPr anchor="b"/>
          <a:lstStyle>
            <a:lvl1pPr marL="0" indent="0" algn="r">
              <a:buNone/>
              <a:defRPr sz="2000">
                <a:solidFill>
                  <a:schemeClr val="tx1">
                    <a:tint val="75000"/>
                  </a:schemeClr>
                </a:solidFill>
              </a:defRPr>
            </a:lvl1pPr>
            <a:lvl2pPr marL="457200" indent="0" algn="r">
              <a:buNone/>
              <a:defRPr sz="1800">
                <a:solidFill>
                  <a:schemeClr val="tx1">
                    <a:tint val="75000"/>
                  </a:schemeClr>
                </a:solidFill>
              </a:defRPr>
            </a:lvl2pPr>
            <a:lvl3pPr marL="914400" indent="0" algn="r">
              <a:buNone/>
              <a:defRPr sz="1600">
                <a:solidFill>
                  <a:schemeClr val="tx1">
                    <a:tint val="75000"/>
                  </a:schemeClr>
                </a:solidFill>
              </a:defRPr>
            </a:lvl3pPr>
            <a:lvl4pPr marL="1371600" indent="0" algn="r">
              <a:buNone/>
              <a:defRPr sz="1400">
                <a:solidFill>
                  <a:schemeClr val="tx1">
                    <a:tint val="75000"/>
                  </a:schemeClr>
                </a:solidFill>
              </a:defRPr>
            </a:lvl4pPr>
            <a:lvl5pPr marL="1828800" indent="0" algn="r">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B4B6C9B-4ACE-41E6-A1C7-E19720B0A9BD}" type="datetimeFigureOut">
              <a:rPr lang="en-US"/>
              <a:pPr>
                <a:defRPr/>
              </a:pPr>
              <a:t>1/15/2019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EB7E1AF-0E66-40DB-B02A-F450BFC45698}" type="slidenum">
              <a:rPr lang="en-US"/>
              <a:pPr>
                <a:defRPr/>
              </a:pPr>
              <a:t>‹#›</a:t>
            </a:fld>
            <a:endParaRPr lang="en-US"/>
          </a:p>
        </p:txBody>
      </p:sp>
    </p:spTree>
    <p:extLst>
      <p:ext uri="{BB962C8B-B14F-4D97-AF65-F5344CB8AC3E}">
        <p14:creationId xmlns:p14="http://schemas.microsoft.com/office/powerpoint/2010/main" val="3380255961"/>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5"/>
          <p:cNvGrpSpPr>
            <a:grpSpLocks/>
          </p:cNvGrpSpPr>
          <p:nvPr/>
        </p:nvGrpSpPr>
        <p:grpSpPr bwMode="auto">
          <a:xfrm>
            <a:off x="2208213" y="1331913"/>
            <a:ext cx="6481762" cy="144462"/>
            <a:chOff x="2214546" y="1427612"/>
            <a:chExt cx="6482858" cy="144000"/>
          </a:xfrm>
        </p:grpSpPr>
        <p:sp>
          <p:nvSpPr>
            <p:cNvPr id="6" name="Chevron 5"/>
            <p:cNvSpPr/>
            <p:nvPr userDrawn="1"/>
          </p:nvSpPr>
          <p:spPr>
            <a:xfrm flipH="1">
              <a:off x="8643420" y="1427612"/>
              <a:ext cx="53984" cy="144000"/>
            </a:xfrm>
            <a:prstGeom prst="chevron">
              <a:avLst>
                <a:gd name="adj" fmla="val 50000"/>
              </a:avLst>
            </a:prstGeom>
            <a:gradFill flip="none" rotWithShape="1">
              <a:gsLst>
                <a:gs pos="0">
                  <a:schemeClr val="accent1">
                    <a:alpha val="20000"/>
                  </a:schemeClr>
                </a:gs>
                <a:gs pos="100000">
                  <a:schemeClr val="accent1">
                    <a:alpha val="15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solidFill>
                  <a:schemeClr val="tx1"/>
                </a:solidFill>
              </a:endParaRPr>
            </a:p>
          </p:txBody>
        </p:sp>
        <p:sp>
          <p:nvSpPr>
            <p:cNvPr id="7" name="Rectangle 6"/>
            <p:cNvSpPr/>
            <p:nvPr userDrawn="1"/>
          </p:nvSpPr>
          <p:spPr>
            <a:xfrm>
              <a:off x="2214546" y="1490909"/>
              <a:ext cx="6428874" cy="17406"/>
            </a:xfrm>
            <a:prstGeom prst="rect">
              <a:avLst/>
            </a:prstGeom>
            <a:gradFill flip="none" rotWithShape="1">
              <a:gsLst>
                <a:gs pos="0">
                  <a:schemeClr val="accent1">
                    <a:alpha val="20000"/>
                  </a:schemeClr>
                </a:gs>
                <a:gs pos="100000">
                  <a:schemeClr val="accent1">
                    <a:alpha val="4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gr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4"/>
          <p:cNvSpPr>
            <a:spLocks noGrp="1"/>
          </p:cNvSpPr>
          <p:nvPr>
            <p:ph type="dt" sz="half" idx="10"/>
          </p:nvPr>
        </p:nvSpPr>
        <p:spPr/>
        <p:txBody>
          <a:bodyPr/>
          <a:lstStyle>
            <a:lvl1pPr>
              <a:defRPr/>
            </a:lvl1pPr>
          </a:lstStyle>
          <a:p>
            <a:pPr>
              <a:defRPr/>
            </a:pPr>
            <a:fld id="{8D5FBC66-80E9-4BB2-83B1-C1A8F8959B84}" type="datetimeFigureOut">
              <a:rPr lang="en-US"/>
              <a:pPr>
                <a:defRPr/>
              </a:pPr>
              <a:t>1/15/2019</a:t>
            </a:fld>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p:txBody>
          <a:bodyPr/>
          <a:lstStyle>
            <a:lvl1pPr>
              <a:defRPr/>
            </a:lvl1pPr>
          </a:lstStyle>
          <a:p>
            <a:pPr>
              <a:defRPr/>
            </a:pPr>
            <a:fld id="{C731B83D-EDDD-42C3-B6EE-83C832DB3E9A}" type="slidenum">
              <a:rPr lang="en-US"/>
              <a:pPr>
                <a:defRPr/>
              </a:pPr>
              <a:t>‹#›</a:t>
            </a:fld>
            <a:endParaRPr lang="en-US"/>
          </a:p>
        </p:txBody>
      </p:sp>
    </p:spTree>
    <p:extLst>
      <p:ext uri="{BB962C8B-B14F-4D97-AF65-F5344CB8AC3E}">
        <p14:creationId xmlns:p14="http://schemas.microsoft.com/office/powerpoint/2010/main" val="30322890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2208213" y="1331913"/>
            <a:ext cx="6481762" cy="144462"/>
            <a:chOff x="2214546" y="1427612"/>
            <a:chExt cx="6482858" cy="144000"/>
          </a:xfrm>
        </p:grpSpPr>
        <p:sp>
          <p:nvSpPr>
            <p:cNvPr id="8" name="Chevron 7"/>
            <p:cNvSpPr/>
            <p:nvPr userDrawn="1"/>
          </p:nvSpPr>
          <p:spPr>
            <a:xfrm flipH="1">
              <a:off x="8643420" y="1427612"/>
              <a:ext cx="53984" cy="144000"/>
            </a:xfrm>
            <a:prstGeom prst="chevron">
              <a:avLst>
                <a:gd name="adj" fmla="val 50000"/>
              </a:avLst>
            </a:prstGeom>
            <a:gradFill flip="none" rotWithShape="1">
              <a:gsLst>
                <a:gs pos="0">
                  <a:schemeClr val="accent1">
                    <a:alpha val="20000"/>
                  </a:schemeClr>
                </a:gs>
                <a:gs pos="100000">
                  <a:schemeClr val="accent1">
                    <a:alpha val="15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solidFill>
                  <a:schemeClr val="tx1"/>
                </a:solidFill>
              </a:endParaRPr>
            </a:p>
          </p:txBody>
        </p:sp>
        <p:sp>
          <p:nvSpPr>
            <p:cNvPr id="9" name="Rectangle 8"/>
            <p:cNvSpPr/>
            <p:nvPr userDrawn="1"/>
          </p:nvSpPr>
          <p:spPr>
            <a:xfrm>
              <a:off x="2214546" y="1490909"/>
              <a:ext cx="6428874" cy="17406"/>
            </a:xfrm>
            <a:prstGeom prst="rect">
              <a:avLst/>
            </a:prstGeom>
            <a:gradFill flip="none" rotWithShape="1">
              <a:gsLst>
                <a:gs pos="0">
                  <a:schemeClr val="accent1">
                    <a:alpha val="20000"/>
                  </a:schemeClr>
                </a:gs>
                <a:gs pos="100000">
                  <a:schemeClr val="accent1">
                    <a:alpha val="4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grpSp>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Date Placeholder 6"/>
          <p:cNvSpPr>
            <a:spLocks noGrp="1"/>
          </p:cNvSpPr>
          <p:nvPr>
            <p:ph type="dt" sz="half" idx="10"/>
          </p:nvPr>
        </p:nvSpPr>
        <p:spPr/>
        <p:txBody>
          <a:bodyPr/>
          <a:lstStyle>
            <a:lvl1pPr>
              <a:defRPr/>
            </a:lvl1pPr>
          </a:lstStyle>
          <a:p>
            <a:pPr>
              <a:defRPr/>
            </a:pPr>
            <a:fld id="{9E079253-C03D-4130-900F-8111E72214E5}" type="datetimeFigureOut">
              <a:rPr lang="en-US"/>
              <a:pPr>
                <a:defRPr/>
              </a:pPr>
              <a:t>1/15/2019</a:t>
            </a:fld>
            <a:endParaRPr lang="en-US"/>
          </a:p>
        </p:txBody>
      </p:sp>
      <p:sp>
        <p:nvSpPr>
          <p:cNvPr id="11" name="Footer Placeholder 7"/>
          <p:cNvSpPr>
            <a:spLocks noGrp="1"/>
          </p:cNvSpPr>
          <p:nvPr>
            <p:ph type="ftr" sz="quarter" idx="11"/>
          </p:nvPr>
        </p:nvSpPr>
        <p:spPr/>
        <p:txBody>
          <a:bodyPr/>
          <a:lstStyle>
            <a:lvl1pPr>
              <a:defRPr/>
            </a:lvl1pPr>
          </a:lstStyle>
          <a:p>
            <a:pPr>
              <a:defRPr/>
            </a:pPr>
            <a:endParaRPr lang="en-US"/>
          </a:p>
        </p:txBody>
      </p:sp>
      <p:sp>
        <p:nvSpPr>
          <p:cNvPr id="12" name="Slide Number Placeholder 8"/>
          <p:cNvSpPr>
            <a:spLocks noGrp="1"/>
          </p:cNvSpPr>
          <p:nvPr>
            <p:ph type="sldNum" sz="quarter" idx="12"/>
          </p:nvPr>
        </p:nvSpPr>
        <p:spPr/>
        <p:txBody>
          <a:bodyPr/>
          <a:lstStyle>
            <a:lvl1pPr>
              <a:defRPr/>
            </a:lvl1pPr>
          </a:lstStyle>
          <a:p>
            <a:pPr>
              <a:defRPr/>
            </a:pPr>
            <a:fld id="{B5C5AEEC-5F75-47B9-9DAF-4A4F6FB36459}" type="slidenum">
              <a:rPr lang="en-US"/>
              <a:pPr>
                <a:defRPr/>
              </a:pPr>
              <a:t>‹#›</a:t>
            </a:fld>
            <a:endParaRPr lang="en-US"/>
          </a:p>
        </p:txBody>
      </p:sp>
    </p:spTree>
    <p:extLst>
      <p:ext uri="{BB962C8B-B14F-4D97-AF65-F5344CB8AC3E}">
        <p14:creationId xmlns:p14="http://schemas.microsoft.com/office/powerpoint/2010/main" val="18172983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15"/>
          <p:cNvGrpSpPr>
            <a:grpSpLocks/>
          </p:cNvGrpSpPr>
          <p:nvPr/>
        </p:nvGrpSpPr>
        <p:grpSpPr bwMode="auto">
          <a:xfrm>
            <a:off x="2208213" y="1331913"/>
            <a:ext cx="6481762" cy="144462"/>
            <a:chOff x="2214546" y="1427612"/>
            <a:chExt cx="6482858" cy="144000"/>
          </a:xfrm>
        </p:grpSpPr>
        <p:sp>
          <p:nvSpPr>
            <p:cNvPr id="4" name="Chevron 3"/>
            <p:cNvSpPr/>
            <p:nvPr userDrawn="1"/>
          </p:nvSpPr>
          <p:spPr>
            <a:xfrm flipH="1">
              <a:off x="8643420" y="1427612"/>
              <a:ext cx="53984" cy="144000"/>
            </a:xfrm>
            <a:prstGeom prst="chevron">
              <a:avLst>
                <a:gd name="adj" fmla="val 50000"/>
              </a:avLst>
            </a:prstGeom>
            <a:gradFill flip="none" rotWithShape="1">
              <a:gsLst>
                <a:gs pos="0">
                  <a:schemeClr val="accent1">
                    <a:alpha val="20000"/>
                  </a:schemeClr>
                </a:gs>
                <a:gs pos="100000">
                  <a:schemeClr val="accent1">
                    <a:alpha val="15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solidFill>
                  <a:schemeClr val="tx1"/>
                </a:solidFill>
              </a:endParaRPr>
            </a:p>
          </p:txBody>
        </p:sp>
        <p:sp>
          <p:nvSpPr>
            <p:cNvPr id="5" name="Rectangle 4"/>
            <p:cNvSpPr/>
            <p:nvPr userDrawn="1"/>
          </p:nvSpPr>
          <p:spPr>
            <a:xfrm>
              <a:off x="2214546" y="1490909"/>
              <a:ext cx="6428874" cy="17406"/>
            </a:xfrm>
            <a:prstGeom prst="rect">
              <a:avLst/>
            </a:prstGeom>
            <a:gradFill flip="none" rotWithShape="1">
              <a:gsLst>
                <a:gs pos="0">
                  <a:schemeClr val="accent1">
                    <a:alpha val="20000"/>
                  </a:schemeClr>
                </a:gs>
                <a:gs pos="100000">
                  <a:schemeClr val="accent1">
                    <a:alpha val="4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grpSp>
      <p:sp>
        <p:nvSpPr>
          <p:cNvPr id="2" name="Title 1"/>
          <p:cNvSpPr>
            <a:spLocks noGrp="1"/>
          </p:cNvSpPr>
          <p:nvPr>
            <p:ph type="title"/>
          </p:nvPr>
        </p:nvSpPr>
        <p:spPr/>
        <p:txBody>
          <a:bodyPr/>
          <a:lstStyle/>
          <a:p>
            <a:r>
              <a:rPr lang="en-US" smtClean="0"/>
              <a:t>Click to edit Master title style</a:t>
            </a:r>
            <a:endParaRPr lang="en-US"/>
          </a:p>
        </p:txBody>
      </p:sp>
      <p:sp>
        <p:nvSpPr>
          <p:cNvPr id="6" name="Date Placeholder 2"/>
          <p:cNvSpPr>
            <a:spLocks noGrp="1"/>
          </p:cNvSpPr>
          <p:nvPr>
            <p:ph type="dt" sz="half" idx="10"/>
          </p:nvPr>
        </p:nvSpPr>
        <p:spPr/>
        <p:txBody>
          <a:bodyPr/>
          <a:lstStyle>
            <a:lvl1pPr>
              <a:defRPr/>
            </a:lvl1pPr>
          </a:lstStyle>
          <a:p>
            <a:pPr>
              <a:defRPr/>
            </a:pPr>
            <a:fld id="{6B0E1F99-E59B-4C5C-9D52-540BE988F265}" type="datetimeFigureOut">
              <a:rPr lang="en-US"/>
              <a:pPr>
                <a:defRPr/>
              </a:pPr>
              <a:t>1/15/2019</a:t>
            </a:fld>
            <a:endParaRPr lang="en-US"/>
          </a:p>
        </p:txBody>
      </p:sp>
      <p:sp>
        <p:nvSpPr>
          <p:cNvPr id="7" name="Footer Placeholder 3"/>
          <p:cNvSpPr>
            <a:spLocks noGrp="1"/>
          </p:cNvSpPr>
          <p:nvPr>
            <p:ph type="ftr" sz="quarter" idx="11"/>
          </p:nvPr>
        </p:nvSpPr>
        <p:spPr/>
        <p:txBody>
          <a:bodyPr/>
          <a:lstStyle>
            <a:lvl1pPr>
              <a:defRPr/>
            </a:lvl1pPr>
          </a:lstStyle>
          <a:p>
            <a:pPr>
              <a:defRPr/>
            </a:pPr>
            <a:endParaRPr lang="en-US"/>
          </a:p>
        </p:txBody>
      </p:sp>
      <p:sp>
        <p:nvSpPr>
          <p:cNvPr id="8" name="Slide Number Placeholder 4"/>
          <p:cNvSpPr>
            <a:spLocks noGrp="1"/>
          </p:cNvSpPr>
          <p:nvPr>
            <p:ph type="sldNum" sz="quarter" idx="12"/>
          </p:nvPr>
        </p:nvSpPr>
        <p:spPr/>
        <p:txBody>
          <a:bodyPr/>
          <a:lstStyle>
            <a:lvl1pPr>
              <a:defRPr/>
            </a:lvl1pPr>
          </a:lstStyle>
          <a:p>
            <a:pPr>
              <a:defRPr/>
            </a:pPr>
            <a:fld id="{FA98E28F-DA48-4255-B198-F06A5E4DBB55}" type="slidenum">
              <a:rPr lang="en-US"/>
              <a:pPr>
                <a:defRPr/>
              </a:pPr>
              <a:t>‹#›</a:t>
            </a:fld>
            <a:endParaRPr lang="en-US"/>
          </a:p>
        </p:txBody>
      </p:sp>
    </p:spTree>
    <p:extLst>
      <p:ext uri="{BB962C8B-B14F-4D97-AF65-F5344CB8AC3E}">
        <p14:creationId xmlns:p14="http://schemas.microsoft.com/office/powerpoint/2010/main" val="739927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A01822F3-502D-421B-A13A-C93FB4F437A6}" type="datetimeFigureOut">
              <a:rPr lang="en-US"/>
              <a:pPr>
                <a:defRPr/>
              </a:pPr>
              <a:t>1/15/2019</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EDF37BC3-6D8B-4F99-8D48-25279A35A948}" type="slidenum">
              <a:rPr lang="en-US"/>
              <a:pPr>
                <a:defRPr/>
              </a:pPr>
              <a:t>‹#›</a:t>
            </a:fld>
            <a:endParaRPr lang="en-US"/>
          </a:p>
        </p:txBody>
      </p:sp>
    </p:spTree>
    <p:extLst>
      <p:ext uri="{BB962C8B-B14F-4D97-AF65-F5344CB8AC3E}">
        <p14:creationId xmlns:p14="http://schemas.microsoft.com/office/powerpoint/2010/main" val="3770929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580745" y="285728"/>
            <a:ext cx="5106055" cy="1162050"/>
          </a:xfrm>
        </p:spPr>
        <p:txBody>
          <a:bodyPr/>
          <a:lstStyle>
            <a:lvl1pPr algn="ctr">
              <a:defRPr sz="3200" b="0" kern="1200" cap="all">
                <a:ln w="11430"/>
                <a:gradFill flip="none" rotWithShape="1">
                  <a:gsLst>
                    <a:gs pos="0">
                      <a:schemeClr val="accent2"/>
                    </a:gs>
                    <a:gs pos="45000">
                      <a:schemeClr val="accent2">
                        <a:tint val="60000"/>
                      </a:schemeClr>
                    </a:gs>
                    <a:gs pos="90000">
                      <a:schemeClr val="accent2">
                        <a:tint val="40000"/>
                      </a:schemeClr>
                    </a:gs>
                    <a:gs pos="100000">
                      <a:schemeClr val="accent2">
                        <a:tint val="20000"/>
                      </a:schemeClr>
                    </a:gs>
                  </a:gsLst>
                  <a:lin ang="16200000" scaled="1"/>
                  <a:tileRect/>
                </a:gradFill>
                <a:effectLst>
                  <a:outerShdw blurRad="44450" dist="41910" dir="3600000" algn="tl">
                    <a:srgbClr val="000000">
                      <a:alpha val="50000"/>
                    </a:srgbClr>
                  </a:outerShdw>
                </a:effectLst>
                <a:latin typeface="+mj-lt"/>
                <a:ea typeface="+mj-ea"/>
                <a:cs typeface="+mj-cs"/>
              </a:defRPr>
            </a:lvl1pPr>
          </a:lstStyle>
          <a:p>
            <a:r>
              <a:rPr lang="en-US" smtClean="0"/>
              <a:t>Click to edit Master title style</a:t>
            </a:r>
            <a:endParaRPr lang="en-US"/>
          </a:p>
        </p:txBody>
      </p:sp>
      <p:sp>
        <p:nvSpPr>
          <p:cNvPr id="3" name="Content Placeholder 2"/>
          <p:cNvSpPr>
            <a:spLocks noGrp="1"/>
          </p:cNvSpPr>
          <p:nvPr>
            <p:ph idx="1"/>
          </p:nvPr>
        </p:nvSpPr>
        <p:spPr>
          <a:xfrm>
            <a:off x="3575050" y="1446218"/>
            <a:ext cx="5111750" cy="467967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285729"/>
            <a:ext cx="3008313" cy="5840435"/>
          </a:xfrm>
        </p:spPr>
        <p:txBody>
          <a:bodyPr anchor="b"/>
          <a:lstStyle>
            <a:lvl1pPr marL="0" indent="0">
              <a:spcAft>
                <a:spcPts val="0"/>
              </a:spcAft>
              <a:buNone/>
              <a:defRPr sz="1400"/>
            </a:lvl1pPr>
            <a:lvl2pPr marL="457200" indent="0">
              <a:spcAft>
                <a:spcPts val="0"/>
              </a:spcAft>
              <a:buNone/>
              <a:defRPr sz="1200"/>
            </a:lvl2pPr>
            <a:lvl3pPr marL="914400" indent="0">
              <a:spcAft>
                <a:spcPts val="0"/>
              </a:spcAft>
              <a:buNone/>
              <a:defRPr sz="1000"/>
            </a:lvl3pPr>
            <a:lvl4pPr marL="1371600" indent="0">
              <a:spcAft>
                <a:spcPts val="0"/>
              </a:spcAft>
              <a:buNone/>
              <a:defRPr sz="900"/>
            </a:lvl4pPr>
            <a:lvl5pPr marL="1828800" indent="0">
              <a:spcAft>
                <a:spcPts val="0"/>
              </a:spcAft>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F8BCFC24-5BFD-49D2-BE1E-D06627D35C60}" type="datetimeFigureOut">
              <a:rPr lang="en-US"/>
              <a:pPr>
                <a:defRPr/>
              </a:pPr>
              <a:t>1/15/2019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99BFFCF-4E35-40A0-A51D-C59FAE515E10}" type="slidenum">
              <a:rPr lang="en-US"/>
              <a:pPr>
                <a:defRPr/>
              </a:pPr>
              <a:t>‹#›</a:t>
            </a:fld>
            <a:endParaRPr lang="en-US"/>
          </a:p>
        </p:txBody>
      </p:sp>
    </p:spTree>
    <p:extLst>
      <p:ext uri="{BB962C8B-B14F-4D97-AF65-F5344CB8AC3E}">
        <p14:creationId xmlns:p14="http://schemas.microsoft.com/office/powerpoint/2010/main" val="2273486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15272" y="615868"/>
            <a:ext cx="928694" cy="5813528"/>
          </a:xfrm>
        </p:spPr>
        <p:txBody>
          <a:bodyPr vert="eaVert"/>
          <a:lstStyle>
            <a:lvl1pPr algn="l">
              <a:defRPr sz="2800" b="0" kern="1200" cap="all">
                <a:ln w="11430"/>
                <a:gradFill flip="none" rotWithShape="1">
                  <a:gsLst>
                    <a:gs pos="0">
                      <a:schemeClr val="accent2"/>
                    </a:gs>
                    <a:gs pos="45000">
                      <a:schemeClr val="accent2">
                        <a:tint val="60000"/>
                      </a:schemeClr>
                    </a:gs>
                    <a:gs pos="90000">
                      <a:schemeClr val="accent2">
                        <a:tint val="40000"/>
                      </a:schemeClr>
                    </a:gs>
                    <a:gs pos="100000">
                      <a:schemeClr val="accent2">
                        <a:tint val="20000"/>
                      </a:schemeClr>
                    </a:gs>
                  </a:gsLst>
                  <a:lin ang="16200000" scaled="1"/>
                  <a:tileRect/>
                </a:gradFill>
                <a:effectLst>
                  <a:outerShdw blurRad="44450" dist="41910" dir="18600000" algn="tl">
                    <a:srgbClr val="000000">
                      <a:alpha val="50000"/>
                    </a:srgbClr>
                  </a:outerShdw>
                </a:effectLst>
                <a:latin typeface="+mj-lt"/>
                <a:ea typeface="+mj-ea"/>
                <a:cs typeface="+mj-cs"/>
              </a:defRPr>
            </a:lvl1pPr>
          </a:lstStyle>
          <a:p>
            <a:r>
              <a:rPr lang="en-US" smtClean="0"/>
              <a:t>Click to edit Master title style</a:t>
            </a:r>
            <a:endParaRPr lang="en-US"/>
          </a:p>
        </p:txBody>
      </p:sp>
      <p:sp>
        <p:nvSpPr>
          <p:cNvPr id="3" name="Picture Placeholder 2"/>
          <p:cNvSpPr>
            <a:spLocks noGrp="1"/>
          </p:cNvSpPr>
          <p:nvPr>
            <p:ph type="pic" idx="1"/>
          </p:nvPr>
        </p:nvSpPr>
        <p:spPr>
          <a:xfrm>
            <a:off x="714348" y="612777"/>
            <a:ext cx="6858048" cy="4745051"/>
          </a:xfrm>
          <a:ln w="38100" cap="flat" cmpd="sng" algn="ctr">
            <a:gradFill flip="none" rotWithShape="1">
              <a:gsLst>
                <a:gs pos="0">
                  <a:srgbClr val="000082"/>
                </a:gs>
                <a:gs pos="30000">
                  <a:srgbClr val="66008F"/>
                </a:gs>
                <a:gs pos="64999">
                  <a:srgbClr val="BA0066"/>
                </a:gs>
                <a:gs pos="89999">
                  <a:srgbClr val="FF0000"/>
                </a:gs>
                <a:gs pos="100000">
                  <a:srgbClr val="FF8200"/>
                </a:gs>
              </a:gsLst>
              <a:path path="rect">
                <a:fillToRect l="100000" t="100000"/>
              </a:path>
              <a:tileRect r="-100000" b="-100000"/>
            </a:gradFill>
            <a:prstDash val="solid"/>
          </a:ln>
          <a:effectLst>
            <a:outerShdw blurRad="38100" dist="50800" dir="5400000" algn="tl" rotWithShape="0">
              <a:srgbClr val="000000">
                <a:alpha val="50000"/>
              </a:srgbClr>
            </a:outerShdw>
          </a:effectLst>
        </p:spPr>
        <p:style>
          <a:lnRef idx="2">
            <a:schemeClr val="accent1"/>
          </a:lnRef>
          <a:fillRef idx="1">
            <a:schemeClr val="lt1"/>
          </a:fillRef>
          <a:effectRef idx="0">
            <a:schemeClr val="accent1"/>
          </a:effectRef>
          <a:fontRef idx="minor">
            <a:schemeClr val="dk1"/>
          </a:fontRef>
        </p:style>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714348" y="5500702"/>
            <a:ext cx="6858048" cy="92869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fld id="{1164EAD1-DC35-46EE-A6EE-BFCBDA8C1C91}" type="datetimeFigureOut">
              <a:rPr lang="en-US"/>
              <a:pPr>
                <a:defRPr/>
              </a:pPr>
              <a:t>1/15/2019</a:t>
            </a:fld>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D0061A33-5B5E-4135-8A98-10A6279B7E2B}" type="slidenum">
              <a:rPr lang="en-US"/>
              <a:pPr>
                <a:defRPr/>
              </a:pPr>
              <a:t>‹#›</a:t>
            </a:fld>
            <a:endParaRPr lang="en-US"/>
          </a:p>
        </p:txBody>
      </p:sp>
    </p:spTree>
    <p:extLst>
      <p:ext uri="{BB962C8B-B14F-4D97-AF65-F5344CB8AC3E}">
        <p14:creationId xmlns:p14="http://schemas.microsoft.com/office/powerpoint/2010/main" val="2071701152"/>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blipFill>
            <a:blip r:embed="rId13" cstate="print">
              <a:alphaModFix amt="30000"/>
              <a:duotone>
                <a:schemeClr val="accent1"/>
                <a:srgbClr val="FFFFFF"/>
              </a:duotone>
            </a:blip>
            <a:tile tx="0" ty="0" sx="100000" sy="100000" flip="none" algn="tl"/>
          </a:blipFill>
          <a:ln w="25400" cap="flat" cmpd="sng" algn="ctr">
            <a:noFill/>
            <a:prstDash val="solid"/>
          </a:ln>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grpSp>
        <p:nvGrpSpPr>
          <p:cNvPr id="1027" name="Group 17"/>
          <p:cNvGrpSpPr>
            <a:grpSpLocks/>
          </p:cNvGrpSpPr>
          <p:nvPr/>
        </p:nvGrpSpPr>
        <p:grpSpPr bwMode="auto">
          <a:xfrm>
            <a:off x="0" y="6570663"/>
            <a:ext cx="9144000" cy="287337"/>
            <a:chOff x="0" y="6353387"/>
            <a:chExt cx="9144000" cy="361763"/>
          </a:xfrm>
        </p:grpSpPr>
        <p:grpSp>
          <p:nvGrpSpPr>
            <p:cNvPr id="1033" name="Group 16"/>
            <p:cNvGrpSpPr>
              <a:grpSpLocks/>
            </p:cNvGrpSpPr>
            <p:nvPr/>
          </p:nvGrpSpPr>
          <p:grpSpPr bwMode="auto">
            <a:xfrm>
              <a:off x="0" y="6353387"/>
              <a:ext cx="8756597" cy="360000"/>
              <a:chOff x="1" y="6353387"/>
              <a:chExt cx="8756597" cy="360000"/>
            </a:xfrm>
          </p:grpSpPr>
          <p:sp>
            <p:nvSpPr>
              <p:cNvPr id="10" name="Freeform 9"/>
              <p:cNvSpPr/>
              <p:nvPr userDrawn="1"/>
            </p:nvSpPr>
            <p:spPr>
              <a:xfrm>
                <a:off x="1" y="6533387"/>
                <a:ext cx="8756597" cy="180000"/>
              </a:xfrm>
              <a:custGeom>
                <a:avLst/>
                <a:gdLst/>
                <a:ahLst/>
                <a:cxnLst/>
                <a:rect l="0" t="0" r="0" b="0"/>
                <a:pathLst>
                  <a:path w="7867650" h="177288">
                    <a:moveTo>
                      <a:pt x="7867650" y="177288"/>
                    </a:moveTo>
                    <a:lnTo>
                      <a:pt x="0" y="171450"/>
                    </a:lnTo>
                    <a:lnTo>
                      <a:pt x="0" y="0"/>
                    </a:lnTo>
                    <a:lnTo>
                      <a:pt x="7753350" y="0"/>
                    </a:lnTo>
                    <a:close/>
                  </a:path>
                </a:pathLst>
              </a:custGeom>
              <a:gradFill flip="none" rotWithShape="1">
                <a:gsLst>
                  <a:gs pos="25000">
                    <a:schemeClr val="accent1">
                      <a:shade val="50000"/>
                      <a:alpha val="75000"/>
                    </a:schemeClr>
                  </a:gs>
                  <a:gs pos="100000">
                    <a:schemeClr val="accent1">
                      <a:tint val="40000"/>
                      <a:alpha val="50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1" name="Freeform 10"/>
              <p:cNvSpPr/>
              <p:nvPr userDrawn="1"/>
            </p:nvSpPr>
            <p:spPr>
              <a:xfrm flipV="1">
                <a:off x="1" y="6353387"/>
                <a:ext cx="8756597" cy="180000"/>
              </a:xfrm>
              <a:custGeom>
                <a:avLst/>
                <a:gdLst/>
                <a:ahLst/>
                <a:cxnLst/>
                <a:rect l="0" t="0" r="0" b="0"/>
                <a:pathLst>
                  <a:path w="7867650" h="177288">
                    <a:moveTo>
                      <a:pt x="7867650" y="177288"/>
                    </a:moveTo>
                    <a:lnTo>
                      <a:pt x="0" y="171450"/>
                    </a:lnTo>
                    <a:lnTo>
                      <a:pt x="0" y="0"/>
                    </a:lnTo>
                    <a:lnTo>
                      <a:pt x="7753350" y="0"/>
                    </a:lnTo>
                    <a:close/>
                  </a:path>
                </a:pathLst>
              </a:custGeom>
              <a:gradFill flip="none" rotWithShape="1">
                <a:gsLst>
                  <a:gs pos="25000">
                    <a:schemeClr val="accent1">
                      <a:shade val="75000"/>
                      <a:alpha val="75000"/>
                    </a:schemeClr>
                  </a:gs>
                  <a:gs pos="100000">
                    <a:schemeClr val="accent1">
                      <a:tint val="40000"/>
                      <a:alpha val="50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grpSp>
        <p:grpSp>
          <p:nvGrpSpPr>
            <p:cNvPr id="1034" name="Group 15"/>
            <p:cNvGrpSpPr>
              <a:grpSpLocks/>
            </p:cNvGrpSpPr>
            <p:nvPr/>
          </p:nvGrpSpPr>
          <p:grpSpPr bwMode="auto">
            <a:xfrm>
              <a:off x="8640700" y="6354583"/>
              <a:ext cx="503300" cy="360567"/>
              <a:chOff x="8640700" y="6354583"/>
              <a:chExt cx="503300" cy="360567"/>
            </a:xfrm>
          </p:grpSpPr>
          <p:sp>
            <p:nvSpPr>
              <p:cNvPr id="12" name="Chevron 11"/>
              <p:cNvSpPr/>
              <p:nvPr userDrawn="1"/>
            </p:nvSpPr>
            <p:spPr>
              <a:xfrm flipH="1">
                <a:off x="8640763" y="6355385"/>
                <a:ext cx="249237" cy="359765"/>
              </a:xfrm>
              <a:prstGeom prst="chevron">
                <a:avLst>
                  <a:gd name="adj" fmla="val 50000"/>
                </a:avLst>
              </a:prstGeom>
              <a:gradFill flip="none" rotWithShape="1">
                <a:gsLst>
                  <a:gs pos="0">
                    <a:schemeClr val="accent1">
                      <a:alpha val="60000"/>
                    </a:schemeClr>
                  </a:gs>
                  <a:gs pos="100000">
                    <a:schemeClr val="accent1"/>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solidFill>
                    <a:schemeClr val="tx1"/>
                  </a:solidFill>
                </a:endParaRPr>
              </a:p>
            </p:txBody>
          </p:sp>
          <p:sp>
            <p:nvSpPr>
              <p:cNvPr id="13" name="Chevron 12"/>
              <p:cNvSpPr/>
              <p:nvPr userDrawn="1"/>
            </p:nvSpPr>
            <p:spPr>
              <a:xfrm flipH="1">
                <a:off x="8767763" y="6355385"/>
                <a:ext cx="249237" cy="359765"/>
              </a:xfrm>
              <a:prstGeom prst="chevron">
                <a:avLst>
                  <a:gd name="adj" fmla="val 50000"/>
                </a:avLst>
              </a:prstGeom>
              <a:gradFill flip="none" rotWithShape="1">
                <a:gsLst>
                  <a:gs pos="0">
                    <a:schemeClr val="accent1"/>
                  </a:gs>
                  <a:gs pos="100000">
                    <a:schemeClr val="accent1">
                      <a:shade val="75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solidFill>
                    <a:schemeClr val="tx1"/>
                  </a:solidFill>
                </a:endParaRPr>
              </a:p>
            </p:txBody>
          </p:sp>
          <p:sp>
            <p:nvSpPr>
              <p:cNvPr id="14" name="Chevron 13"/>
              <p:cNvSpPr/>
              <p:nvPr userDrawn="1"/>
            </p:nvSpPr>
            <p:spPr>
              <a:xfrm flipH="1">
                <a:off x="8894763" y="6355385"/>
                <a:ext cx="249237" cy="359765"/>
              </a:xfrm>
              <a:prstGeom prst="chevron">
                <a:avLst>
                  <a:gd name="adj" fmla="val 50000"/>
                </a:avLst>
              </a:prstGeom>
              <a:gradFill flip="none" rotWithShape="1">
                <a:gsLst>
                  <a:gs pos="0">
                    <a:schemeClr val="accent1">
                      <a:shade val="75000"/>
                    </a:schemeClr>
                  </a:gs>
                  <a:gs pos="100000">
                    <a:schemeClr val="accent1">
                      <a:shade val="50000"/>
                      <a:shade val="20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solidFill>
                    <a:schemeClr val="tx1"/>
                  </a:solidFill>
                </a:endParaRPr>
              </a:p>
            </p:txBody>
          </p:sp>
        </p:grpSp>
      </p:grpSp>
      <p:sp>
        <p:nvSpPr>
          <p:cNvPr id="2" name="Title Placeholder 1"/>
          <p:cNvSpPr>
            <a:spLocks noGrp="1"/>
          </p:cNvSpPr>
          <p:nvPr>
            <p:ph type="title"/>
          </p:nvPr>
        </p:nvSpPr>
        <p:spPr>
          <a:xfrm>
            <a:off x="457200" y="274638"/>
            <a:ext cx="8229600" cy="1143000"/>
          </a:xfrm>
          <a:prstGeom prst="rect">
            <a:avLst/>
          </a:prstGeom>
        </p:spPr>
        <p:txBody>
          <a:bodyPr vert="horz" rtlCol="0" anchor="ctr">
            <a:normAutofit/>
            <a:scene3d>
              <a:camera prst="orthographicFront"/>
              <a:lightRig rig="threePt" dir="tl">
                <a:rot lat="0" lon="0" rev="7200000"/>
              </a:lightRig>
            </a:scene3d>
            <a:sp3d contourW="6350">
              <a:contourClr>
                <a:schemeClr val="accent1"/>
              </a:contourClr>
            </a:sp3d>
          </a:bodyPr>
          <a:lstStyle/>
          <a:p>
            <a:r>
              <a:rPr lang="en-US" smtClean="0"/>
              <a:t>Click to edit Master title style</a:t>
            </a:r>
            <a:endParaRPr lang="en-US"/>
          </a:p>
        </p:txBody>
      </p:sp>
      <p:sp>
        <p:nvSpPr>
          <p:cNvPr id="1029"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0" y="6570663"/>
            <a:ext cx="1643063" cy="287337"/>
          </a:xfrm>
          <a:prstGeom prst="rect">
            <a:avLst/>
          </a:prstGeom>
        </p:spPr>
        <p:txBody>
          <a:bodyPr vert="horz" rtlCol="0" anchor="ctr"/>
          <a:lstStyle>
            <a:lvl1pPr algn="l" eaLnBrk="1" fontAlgn="auto" latinLnBrk="0" hangingPunct="1">
              <a:spcBef>
                <a:spcPts val="0"/>
              </a:spcBef>
              <a:spcAft>
                <a:spcPts val="0"/>
              </a:spcAft>
              <a:defRPr kumimoji="0" sz="1200">
                <a:solidFill>
                  <a:schemeClr val="tx1">
                    <a:tint val="75000"/>
                  </a:schemeClr>
                </a:solidFill>
                <a:latin typeface="+mn-lt"/>
              </a:defRPr>
            </a:lvl1pPr>
          </a:lstStyle>
          <a:p>
            <a:pPr>
              <a:defRPr/>
            </a:pPr>
            <a:fld id="{D76BFDA8-1AA1-4EE4-88A5-96F5F0FAC8DF}" type="datetimeFigureOut">
              <a:rPr lang="en-US"/>
              <a:pPr>
                <a:defRPr/>
              </a:pPr>
              <a:t>1/15/2019</a:t>
            </a:fld>
            <a:endParaRPr lang="en-US"/>
          </a:p>
        </p:txBody>
      </p:sp>
      <p:sp>
        <p:nvSpPr>
          <p:cNvPr id="5" name="Footer Placeholder 4"/>
          <p:cNvSpPr>
            <a:spLocks noGrp="1"/>
          </p:cNvSpPr>
          <p:nvPr>
            <p:ph type="ftr" sz="quarter" idx="3"/>
          </p:nvPr>
        </p:nvSpPr>
        <p:spPr>
          <a:xfrm>
            <a:off x="1643063" y="6570663"/>
            <a:ext cx="4214812" cy="287337"/>
          </a:xfrm>
          <a:prstGeom prst="rect">
            <a:avLst/>
          </a:prstGeom>
        </p:spPr>
        <p:txBody>
          <a:bodyPr vert="horz" rtlCol="0" anchor="ctr"/>
          <a:lstStyle>
            <a:lvl1pPr algn="l" eaLnBrk="1" fontAlgn="auto" latinLnBrk="0" hangingPunct="1">
              <a:spcBef>
                <a:spcPts val="0"/>
              </a:spcBef>
              <a:spcAft>
                <a:spcPts val="0"/>
              </a:spcAft>
              <a:defRPr kumimoji="0" sz="1200">
                <a:solidFill>
                  <a:schemeClr val="tx1">
                    <a:tint val="8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8572500" y="6570663"/>
            <a:ext cx="571500" cy="287337"/>
          </a:xfrm>
          <a:prstGeom prst="rect">
            <a:avLst/>
          </a:prstGeom>
        </p:spPr>
        <p:txBody>
          <a:bodyPr vert="horz" rtlCol="0" anchor="ctr"/>
          <a:lstStyle>
            <a:lvl1pPr algn="ctr" eaLnBrk="1" fontAlgn="auto" latinLnBrk="0" hangingPunct="1">
              <a:spcBef>
                <a:spcPts val="0"/>
              </a:spcBef>
              <a:spcAft>
                <a:spcPts val="0"/>
              </a:spcAft>
              <a:defRPr kumimoji="0" sz="1200">
                <a:solidFill>
                  <a:schemeClr val="tx1">
                    <a:tint val="95000"/>
                  </a:schemeClr>
                </a:solidFill>
                <a:latin typeface="+mn-lt"/>
              </a:defRPr>
            </a:lvl1pPr>
          </a:lstStyle>
          <a:p>
            <a:pPr>
              <a:defRPr/>
            </a:pPr>
            <a:fld id="{A357A154-115D-440C-8AE8-02002D28C17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94" r:id="rId1"/>
    <p:sldLayoutId id="2147483795" r:id="rId2"/>
    <p:sldLayoutId id="2147483796" r:id="rId3"/>
    <p:sldLayoutId id="2147483797" r:id="rId4"/>
    <p:sldLayoutId id="2147483798" r:id="rId5"/>
    <p:sldLayoutId id="2147483799" r:id="rId6"/>
    <p:sldLayoutId id="2147483791" r:id="rId7"/>
    <p:sldLayoutId id="2147483792" r:id="rId8"/>
    <p:sldLayoutId id="2147483800" r:id="rId9"/>
    <p:sldLayoutId id="2147483801" r:id="rId10"/>
    <p:sldLayoutId id="2147483793" r:id="rId11"/>
  </p:sldLayoutIdLst>
  <p:txStyles>
    <p:titleStyle>
      <a:lvl1pPr algn="ctr" rtl="0" eaLnBrk="0" fontAlgn="base" hangingPunct="0">
        <a:spcBef>
          <a:spcPct val="0"/>
        </a:spcBef>
        <a:spcAft>
          <a:spcPct val="0"/>
        </a:spcAft>
        <a:defRPr lang="zh-CN" altLang="en-US" sz="4400" b="1" kern="1200" dirty="0">
          <a:ln w="11430"/>
          <a:gradFill flip="none" rotWithShape="1">
            <a:gsLst>
              <a:gs pos="0">
                <a:schemeClr val="accent2"/>
              </a:gs>
              <a:gs pos="45000">
                <a:schemeClr val="accent2">
                  <a:tint val="60000"/>
                </a:schemeClr>
              </a:gs>
              <a:gs pos="90000">
                <a:schemeClr val="accent2">
                  <a:tint val="40000"/>
                </a:schemeClr>
              </a:gs>
              <a:gs pos="100000">
                <a:schemeClr val="accent2">
                  <a:tint val="20000"/>
                </a:schemeClr>
              </a:gs>
            </a:gsLst>
            <a:lin ang="5400000" scaled="1"/>
            <a:tileRect/>
          </a:gradFill>
          <a:effectLst>
            <a:outerShdw blurRad="44450" dist="41910" dir="3600000" algn="tl">
              <a:srgbClr val="000000">
                <a:alpha val="50000"/>
              </a:srgbClr>
            </a:outerShdw>
          </a:effectLst>
          <a:latin typeface="+mj-lt"/>
          <a:ea typeface="+mj-ea"/>
          <a:cs typeface="+mj-cs"/>
        </a:defRPr>
      </a:lvl1pPr>
      <a:lvl2pPr algn="ctr" rtl="0" eaLnBrk="0" fontAlgn="base" hangingPunct="0">
        <a:spcBef>
          <a:spcPct val="0"/>
        </a:spcBef>
        <a:spcAft>
          <a:spcPct val="0"/>
        </a:spcAft>
        <a:defRPr sz="4400" b="1">
          <a:solidFill>
            <a:schemeClr val="tx1"/>
          </a:solidFill>
          <a:latin typeface="Book Antiqua" pitchFamily="18" charset="0"/>
        </a:defRPr>
      </a:lvl2pPr>
      <a:lvl3pPr algn="ctr" rtl="0" eaLnBrk="0" fontAlgn="base" hangingPunct="0">
        <a:spcBef>
          <a:spcPct val="0"/>
        </a:spcBef>
        <a:spcAft>
          <a:spcPct val="0"/>
        </a:spcAft>
        <a:defRPr sz="4400" b="1">
          <a:solidFill>
            <a:schemeClr val="tx1"/>
          </a:solidFill>
          <a:latin typeface="Book Antiqua" pitchFamily="18" charset="0"/>
        </a:defRPr>
      </a:lvl3pPr>
      <a:lvl4pPr algn="ctr" rtl="0" eaLnBrk="0" fontAlgn="base" hangingPunct="0">
        <a:spcBef>
          <a:spcPct val="0"/>
        </a:spcBef>
        <a:spcAft>
          <a:spcPct val="0"/>
        </a:spcAft>
        <a:defRPr sz="4400" b="1">
          <a:solidFill>
            <a:schemeClr val="tx1"/>
          </a:solidFill>
          <a:latin typeface="Book Antiqua" pitchFamily="18" charset="0"/>
        </a:defRPr>
      </a:lvl4pPr>
      <a:lvl5pPr algn="ctr" rtl="0" eaLnBrk="0" fontAlgn="base" hangingPunct="0">
        <a:spcBef>
          <a:spcPct val="0"/>
        </a:spcBef>
        <a:spcAft>
          <a:spcPct val="0"/>
        </a:spcAft>
        <a:defRPr sz="4400" b="1">
          <a:solidFill>
            <a:schemeClr val="tx1"/>
          </a:solidFill>
          <a:latin typeface="Book Antiqua" pitchFamily="18" charset="0"/>
        </a:defRPr>
      </a:lvl5pPr>
      <a:lvl6pPr eaLnBrk="1" latinLnBrk="0" hangingPunct="1">
        <a:defRPr kumimoji="0">
          <a:solidFill>
            <a:schemeClr val="tx2"/>
          </a:solidFill>
        </a:defRPr>
      </a:lvl6pPr>
      <a:lvl7pPr eaLnBrk="1" latinLnBrk="0" hangingPunct="1">
        <a:defRPr kumimoji="0">
          <a:solidFill>
            <a:schemeClr val="tx2"/>
          </a:solidFill>
        </a:defRPr>
      </a:lvl7pPr>
      <a:lvl8pPr eaLnBrk="1" latinLnBrk="0" hangingPunct="1">
        <a:defRPr kumimoji="0">
          <a:solidFill>
            <a:schemeClr val="tx2"/>
          </a:solidFill>
        </a:defRPr>
      </a:lvl8pPr>
      <a:lvl9pPr eaLnBrk="1" latinLnBrk="0" hangingPunct="1">
        <a:defRPr kumimoji="0">
          <a:solidFill>
            <a:schemeClr val="tx2"/>
          </a:solidFill>
        </a:defRPr>
      </a:lvl9pPr>
    </p:titleStyle>
    <p:bodyStyle>
      <a:lvl1pPr marL="342900" indent="-342900" algn="l" rtl="0" eaLnBrk="0" fontAlgn="base" hangingPunct="0">
        <a:spcBef>
          <a:spcPct val="20000"/>
        </a:spcBef>
        <a:spcAft>
          <a:spcPct val="0"/>
        </a:spcAft>
        <a:buClr>
          <a:schemeClr val="tx2"/>
        </a:buClr>
        <a:buSzPct val="50000"/>
        <a:buFont typeface="Wingdings 2" pitchFamily="18" charset="2"/>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60000"/>
        <a:buFont typeface="Wingdings 2" pitchFamily="18" charset="2"/>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tx2"/>
        </a:buClr>
        <a:buSzPct val="60000"/>
        <a:buFont typeface="Wingdings 2" pitchFamily="18" charset="2"/>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tx2"/>
        </a:buClr>
        <a:buSzPct val="60000"/>
        <a:buFont typeface="Wingdings 2" pitchFamily="18" charset="2"/>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tx2"/>
        </a:buClr>
        <a:buSzPct val="60000"/>
        <a:buFont typeface="Wingdings 2" pitchFamily="18" charset="2"/>
        <a:buChar char=""/>
        <a:defRPr sz="20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0"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0"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0"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6.xml"/><Relationship Id="rId6" Type="http://schemas.openxmlformats.org/officeDocument/2006/relationships/image" Target="../media/image4.jpeg"/><Relationship Id="rId5" Type="http://schemas.openxmlformats.org/officeDocument/2006/relationships/slide" Target="slide34.xml"/><Relationship Id="rId4" Type="http://schemas.openxmlformats.org/officeDocument/2006/relationships/hyperlink" Target="3.PRIMARY,%20SECONDARY%20TILLAGE%20AND%20LAND%20MODIFICATIONS.pptx#-1,2,Abstract"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1.jpeg"/><Relationship Id="rId1" Type="http://schemas.openxmlformats.org/officeDocument/2006/relationships/slideLayout" Target="../slideLayouts/slideLayout7.xml"/><Relationship Id="rId6" Type="http://schemas.openxmlformats.org/officeDocument/2006/relationships/slide" Target="slide34.xml"/><Relationship Id="rId5" Type="http://schemas.openxmlformats.org/officeDocument/2006/relationships/slide" Target="slide9.xml"/><Relationship Id="rId4" Type="http://schemas.openxmlformats.org/officeDocument/2006/relationships/slide" Target="slide1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2.jpeg"/><Relationship Id="rId1" Type="http://schemas.openxmlformats.org/officeDocument/2006/relationships/slideLayout" Target="../slideLayouts/slideLayout2.xml"/><Relationship Id="rId6" Type="http://schemas.openxmlformats.org/officeDocument/2006/relationships/slide" Target="slide34.xml"/><Relationship Id="rId5" Type="http://schemas.openxmlformats.org/officeDocument/2006/relationships/slide" Target="slide10.xml"/><Relationship Id="rId4" Type="http://schemas.openxmlformats.org/officeDocument/2006/relationships/slide" Target="slide1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3.jpeg"/><Relationship Id="rId1" Type="http://schemas.openxmlformats.org/officeDocument/2006/relationships/slideLayout" Target="../slideLayouts/slideLayout2.xml"/><Relationship Id="rId6" Type="http://schemas.openxmlformats.org/officeDocument/2006/relationships/slide" Target="slide34.xml"/><Relationship Id="rId5" Type="http://schemas.openxmlformats.org/officeDocument/2006/relationships/slide" Target="slide11.xml"/><Relationship Id="rId4" Type="http://schemas.openxmlformats.org/officeDocument/2006/relationships/slide" Target="slide13.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4.jpeg"/><Relationship Id="rId1" Type="http://schemas.openxmlformats.org/officeDocument/2006/relationships/slideLayout" Target="../slideLayouts/slideLayout4.xml"/><Relationship Id="rId6" Type="http://schemas.openxmlformats.org/officeDocument/2006/relationships/slide" Target="slide34.xml"/><Relationship Id="rId5" Type="http://schemas.openxmlformats.org/officeDocument/2006/relationships/slide" Target="slide12.xml"/><Relationship Id="rId4" Type="http://schemas.openxmlformats.org/officeDocument/2006/relationships/slide" Target="slide14.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5.jpeg"/><Relationship Id="rId1" Type="http://schemas.openxmlformats.org/officeDocument/2006/relationships/slideLayout" Target="../slideLayouts/slideLayout2.xml"/><Relationship Id="rId6" Type="http://schemas.openxmlformats.org/officeDocument/2006/relationships/slide" Target="slide34.xml"/><Relationship Id="rId5" Type="http://schemas.openxmlformats.org/officeDocument/2006/relationships/slide" Target="slide13.xml"/><Relationship Id="rId4" Type="http://schemas.openxmlformats.org/officeDocument/2006/relationships/slide" Target="slide15.xml"/></Relationships>
</file>

<file path=ppt/slides/_rels/slide15.xml.rels><?xml version="1.0" encoding="UTF-8" standalone="yes"?>
<Relationships xmlns="http://schemas.openxmlformats.org/package/2006/relationships"><Relationship Id="rId3" Type="http://schemas.openxmlformats.org/officeDocument/2006/relationships/image" Target="../media/image17.jpeg"/><Relationship Id="rId7" Type="http://schemas.openxmlformats.org/officeDocument/2006/relationships/slide" Target="slide34.xml"/><Relationship Id="rId2" Type="http://schemas.openxmlformats.org/officeDocument/2006/relationships/image" Target="../media/image16.jpeg"/><Relationship Id="rId1" Type="http://schemas.openxmlformats.org/officeDocument/2006/relationships/slideLayout" Target="../slideLayouts/slideLayout4.xml"/><Relationship Id="rId6" Type="http://schemas.openxmlformats.org/officeDocument/2006/relationships/slide" Target="slide14.xml"/><Relationship Id="rId5" Type="http://schemas.openxmlformats.org/officeDocument/2006/relationships/slide" Target="slide16.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15.jpeg"/><Relationship Id="rId7" Type="http://schemas.openxmlformats.org/officeDocument/2006/relationships/slide" Target="slide34.xml"/><Relationship Id="rId2" Type="http://schemas.openxmlformats.org/officeDocument/2006/relationships/image" Target="../media/image18.jpeg"/><Relationship Id="rId1" Type="http://schemas.openxmlformats.org/officeDocument/2006/relationships/slideLayout" Target="../slideLayouts/slideLayout4.xml"/><Relationship Id="rId6" Type="http://schemas.openxmlformats.org/officeDocument/2006/relationships/slide" Target="slide15.xml"/><Relationship Id="rId5" Type="http://schemas.openxmlformats.org/officeDocument/2006/relationships/slide" Target="slide17.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9.jpeg"/><Relationship Id="rId1" Type="http://schemas.openxmlformats.org/officeDocument/2006/relationships/slideLayout" Target="../slideLayouts/slideLayout2.xml"/><Relationship Id="rId6" Type="http://schemas.openxmlformats.org/officeDocument/2006/relationships/slide" Target="slide34.xml"/><Relationship Id="rId5" Type="http://schemas.openxmlformats.org/officeDocument/2006/relationships/slide" Target="slide16.xml"/><Relationship Id="rId4" Type="http://schemas.openxmlformats.org/officeDocument/2006/relationships/slide" Target="slide18.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3.jpeg"/><Relationship Id="rId1" Type="http://schemas.openxmlformats.org/officeDocument/2006/relationships/slideLayout" Target="../slideLayouts/slideLayout4.xml"/><Relationship Id="rId6" Type="http://schemas.openxmlformats.org/officeDocument/2006/relationships/slide" Target="slide34.xml"/><Relationship Id="rId5" Type="http://schemas.openxmlformats.org/officeDocument/2006/relationships/slide" Target="slide17.xml"/><Relationship Id="rId4" Type="http://schemas.openxmlformats.org/officeDocument/2006/relationships/slide" Target="slide19.xml"/></Relationships>
</file>

<file path=ppt/slides/_rels/slide19.xml.rels><?xml version="1.0" encoding="UTF-8" standalone="yes"?>
<Relationships xmlns="http://schemas.openxmlformats.org/package/2006/relationships"><Relationship Id="rId3" Type="http://schemas.openxmlformats.org/officeDocument/2006/relationships/image" Target="../media/image21.jpeg"/><Relationship Id="rId7" Type="http://schemas.openxmlformats.org/officeDocument/2006/relationships/slide" Target="slide34.xml"/><Relationship Id="rId2" Type="http://schemas.openxmlformats.org/officeDocument/2006/relationships/image" Target="../media/image20.jpeg"/><Relationship Id="rId1" Type="http://schemas.openxmlformats.org/officeDocument/2006/relationships/slideLayout" Target="../slideLayouts/slideLayout4.xml"/><Relationship Id="rId6" Type="http://schemas.openxmlformats.org/officeDocument/2006/relationships/slide" Target="slide18.xml"/><Relationship Id="rId5" Type="http://schemas.openxmlformats.org/officeDocument/2006/relationships/slide" Target="slide20.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Layout" Target="../slideLayouts/slideLayout2.xml"/><Relationship Id="rId5" Type="http://schemas.openxmlformats.org/officeDocument/2006/relationships/slide" Target="slide34.xml"/><Relationship Id="rId4" Type="http://schemas.openxmlformats.org/officeDocument/2006/relationships/slide" Target="slide3.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2.jpeg"/><Relationship Id="rId1" Type="http://schemas.openxmlformats.org/officeDocument/2006/relationships/slideLayout" Target="../slideLayouts/slideLayout2.xml"/><Relationship Id="rId6" Type="http://schemas.openxmlformats.org/officeDocument/2006/relationships/slide" Target="slide34.xml"/><Relationship Id="rId5" Type="http://schemas.openxmlformats.org/officeDocument/2006/relationships/slide" Target="slide19.xml"/><Relationship Id="rId4" Type="http://schemas.openxmlformats.org/officeDocument/2006/relationships/slide" Target="slide21.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3.jpeg"/><Relationship Id="rId1" Type="http://schemas.openxmlformats.org/officeDocument/2006/relationships/slideLayout" Target="../slideLayouts/slideLayout2.xml"/><Relationship Id="rId6" Type="http://schemas.openxmlformats.org/officeDocument/2006/relationships/slide" Target="slide34.xml"/><Relationship Id="rId5" Type="http://schemas.openxmlformats.org/officeDocument/2006/relationships/slide" Target="slide20.xml"/><Relationship Id="rId4" Type="http://schemas.openxmlformats.org/officeDocument/2006/relationships/slide" Target="slide22.xml"/></Relationships>
</file>

<file path=ppt/slides/_rels/slide22.xml.rels><?xml version="1.0" encoding="UTF-8" standalone="yes"?>
<Relationships xmlns="http://schemas.openxmlformats.org/package/2006/relationships"><Relationship Id="rId3" Type="http://schemas.openxmlformats.org/officeDocument/2006/relationships/image" Target="../media/image25.jpeg"/><Relationship Id="rId7" Type="http://schemas.openxmlformats.org/officeDocument/2006/relationships/slide" Target="slide34.xml"/><Relationship Id="rId2" Type="http://schemas.openxmlformats.org/officeDocument/2006/relationships/image" Target="../media/image24.jpeg"/><Relationship Id="rId1" Type="http://schemas.openxmlformats.org/officeDocument/2006/relationships/slideLayout" Target="../slideLayouts/slideLayout4.xml"/><Relationship Id="rId6" Type="http://schemas.openxmlformats.org/officeDocument/2006/relationships/slide" Target="slide21.xml"/><Relationship Id="rId5" Type="http://schemas.openxmlformats.org/officeDocument/2006/relationships/slide" Target="slide23.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6.jpeg"/><Relationship Id="rId1" Type="http://schemas.openxmlformats.org/officeDocument/2006/relationships/slideLayout" Target="../slideLayouts/slideLayout2.xml"/><Relationship Id="rId6" Type="http://schemas.openxmlformats.org/officeDocument/2006/relationships/slide" Target="slide34.xml"/><Relationship Id="rId5" Type="http://schemas.openxmlformats.org/officeDocument/2006/relationships/slide" Target="slide22.xml"/><Relationship Id="rId4" Type="http://schemas.openxmlformats.org/officeDocument/2006/relationships/slide" Target="slide24.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2.jpeg"/><Relationship Id="rId1" Type="http://schemas.openxmlformats.org/officeDocument/2006/relationships/slideLayout" Target="../slideLayouts/slideLayout2.xml"/><Relationship Id="rId6" Type="http://schemas.openxmlformats.org/officeDocument/2006/relationships/slide" Target="slide34.xml"/><Relationship Id="rId5" Type="http://schemas.openxmlformats.org/officeDocument/2006/relationships/slide" Target="slide23.xml"/><Relationship Id="rId4" Type="http://schemas.openxmlformats.org/officeDocument/2006/relationships/slide" Target="slide25.xml"/></Relationships>
</file>

<file path=ppt/slides/_rels/slide25.xml.rels><?xml version="1.0" encoding="UTF-8" standalone="yes"?>
<Relationships xmlns="http://schemas.openxmlformats.org/package/2006/relationships"><Relationship Id="rId3" Type="http://schemas.openxmlformats.org/officeDocument/2006/relationships/image" Target="../media/image12.jpeg"/><Relationship Id="rId7" Type="http://schemas.openxmlformats.org/officeDocument/2006/relationships/slide" Target="slide34.xml"/><Relationship Id="rId2" Type="http://schemas.openxmlformats.org/officeDocument/2006/relationships/image" Target="../media/image27.gif"/><Relationship Id="rId1" Type="http://schemas.openxmlformats.org/officeDocument/2006/relationships/slideLayout" Target="../slideLayouts/slideLayout4.xml"/><Relationship Id="rId6" Type="http://schemas.openxmlformats.org/officeDocument/2006/relationships/slide" Target="slide24.xml"/><Relationship Id="rId5" Type="http://schemas.openxmlformats.org/officeDocument/2006/relationships/slide" Target="slide26.xml"/><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2.jpeg"/><Relationship Id="rId1" Type="http://schemas.openxmlformats.org/officeDocument/2006/relationships/slideLayout" Target="../slideLayouts/slideLayout2.xml"/><Relationship Id="rId6" Type="http://schemas.openxmlformats.org/officeDocument/2006/relationships/slide" Target="slide34.xml"/><Relationship Id="rId5" Type="http://schemas.openxmlformats.org/officeDocument/2006/relationships/slide" Target="slide25.xml"/><Relationship Id="rId4" Type="http://schemas.openxmlformats.org/officeDocument/2006/relationships/slide" Target="slide27.xml"/></Relationships>
</file>

<file path=ppt/slides/_rels/slide27.xml.rels><?xml version="1.0" encoding="UTF-8" standalone="yes"?>
<Relationships xmlns="http://schemas.openxmlformats.org/package/2006/relationships"><Relationship Id="rId3" Type="http://schemas.openxmlformats.org/officeDocument/2006/relationships/image" Target="../media/image28.jpeg"/><Relationship Id="rId7" Type="http://schemas.openxmlformats.org/officeDocument/2006/relationships/slide" Target="slide34.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slide" Target="slide26.xml"/><Relationship Id="rId5" Type="http://schemas.openxmlformats.org/officeDocument/2006/relationships/slide" Target="slide28.xml"/><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9.jpeg"/><Relationship Id="rId1" Type="http://schemas.openxmlformats.org/officeDocument/2006/relationships/slideLayout" Target="../slideLayouts/slideLayout7.xml"/><Relationship Id="rId6" Type="http://schemas.openxmlformats.org/officeDocument/2006/relationships/slide" Target="slide34.xml"/><Relationship Id="rId5" Type="http://schemas.openxmlformats.org/officeDocument/2006/relationships/slide" Target="slide27.xml"/><Relationship Id="rId4" Type="http://schemas.openxmlformats.org/officeDocument/2006/relationships/slide" Target="slide29.xml"/></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9.jpeg"/><Relationship Id="rId1" Type="http://schemas.openxmlformats.org/officeDocument/2006/relationships/slideLayout" Target="../slideLayouts/slideLayout2.xml"/><Relationship Id="rId6" Type="http://schemas.openxmlformats.org/officeDocument/2006/relationships/slide" Target="slide30.xml"/><Relationship Id="rId5" Type="http://schemas.openxmlformats.org/officeDocument/2006/relationships/slide" Target="slide34.xml"/><Relationship Id="rId4" Type="http://schemas.openxmlformats.org/officeDocument/2006/relationships/slide" Target="slide28.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eg"/><Relationship Id="rId1" Type="http://schemas.openxmlformats.org/officeDocument/2006/relationships/slideLayout" Target="../slideLayouts/slideLayout2.xml"/><Relationship Id="rId6" Type="http://schemas.openxmlformats.org/officeDocument/2006/relationships/slide" Target="slide34.xml"/><Relationship Id="rId5" Type="http://schemas.openxmlformats.org/officeDocument/2006/relationships/slide" Target="slide2.xml"/><Relationship Id="rId4" Type="http://schemas.openxmlformats.org/officeDocument/2006/relationships/slide" Target="slide4.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2.jpeg"/><Relationship Id="rId1" Type="http://schemas.openxmlformats.org/officeDocument/2006/relationships/slideLayout" Target="../slideLayouts/slideLayout2.xml"/><Relationship Id="rId6" Type="http://schemas.openxmlformats.org/officeDocument/2006/relationships/slide" Target="slide31.xml"/><Relationship Id="rId5" Type="http://schemas.openxmlformats.org/officeDocument/2006/relationships/slide" Target="slide34.xml"/><Relationship Id="rId4" Type="http://schemas.openxmlformats.org/officeDocument/2006/relationships/slide" Target="slide29.xml"/></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30.jpeg"/><Relationship Id="rId1" Type="http://schemas.openxmlformats.org/officeDocument/2006/relationships/slideLayout" Target="../slideLayouts/slideLayout7.xml"/><Relationship Id="rId6" Type="http://schemas.openxmlformats.org/officeDocument/2006/relationships/slide" Target="slide32.xml"/><Relationship Id="rId5" Type="http://schemas.openxmlformats.org/officeDocument/2006/relationships/slide" Target="slide34.xml"/><Relationship Id="rId4" Type="http://schemas.openxmlformats.org/officeDocument/2006/relationships/slide" Target="slide30.xml"/></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6.jpeg"/><Relationship Id="rId1" Type="http://schemas.openxmlformats.org/officeDocument/2006/relationships/slideLayout" Target="../slideLayouts/slideLayout2.xml"/><Relationship Id="rId6" Type="http://schemas.openxmlformats.org/officeDocument/2006/relationships/slide" Target="slide33.xml"/><Relationship Id="rId5" Type="http://schemas.openxmlformats.org/officeDocument/2006/relationships/slide" Target="slide34.xml"/><Relationship Id="rId4" Type="http://schemas.openxmlformats.org/officeDocument/2006/relationships/slide" Target="slide31.xml"/></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31.jpeg"/><Relationship Id="rId1" Type="http://schemas.openxmlformats.org/officeDocument/2006/relationships/slideLayout" Target="../slideLayouts/slideLayout7.xml"/><Relationship Id="rId5" Type="http://schemas.openxmlformats.org/officeDocument/2006/relationships/slide" Target="slide34.xml"/><Relationship Id="rId4" Type="http://schemas.openxmlformats.org/officeDocument/2006/relationships/slide" Target="slide32.xml"/></Relationships>
</file>

<file path=ppt/slides/_rels/slide34.xml.rels><?xml version="1.0" encoding="UTF-8" standalone="yes"?>
<Relationships xmlns="http://schemas.openxmlformats.org/package/2006/relationships"><Relationship Id="rId3" Type="http://schemas.openxmlformats.org/officeDocument/2006/relationships/image" Target="../media/image32.jpe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slide" Target="slide34.xml"/><Relationship Id="rId4" Type="http://schemas.openxmlformats.org/officeDocument/2006/relationships/slide" Target="slide3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jpeg"/><Relationship Id="rId1" Type="http://schemas.openxmlformats.org/officeDocument/2006/relationships/slideLayout" Target="../slideLayouts/slideLayout2.xml"/><Relationship Id="rId6" Type="http://schemas.openxmlformats.org/officeDocument/2006/relationships/slide" Target="slide34.xml"/><Relationship Id="rId5" Type="http://schemas.openxmlformats.org/officeDocument/2006/relationships/slide" Target="slide3.xml"/><Relationship Id="rId4" Type="http://schemas.openxmlformats.org/officeDocument/2006/relationships/slide" Target="slide5.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jpeg"/><Relationship Id="rId1" Type="http://schemas.openxmlformats.org/officeDocument/2006/relationships/slideLayout" Target="../slideLayouts/slideLayout2.xml"/><Relationship Id="rId6" Type="http://schemas.openxmlformats.org/officeDocument/2006/relationships/slide" Target="slide34.xml"/><Relationship Id="rId5" Type="http://schemas.openxmlformats.org/officeDocument/2006/relationships/slide" Target="slide4.xml"/><Relationship Id="rId4" Type="http://schemas.openxmlformats.org/officeDocument/2006/relationships/slide" Target="slide6.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9.jpeg"/><Relationship Id="rId1" Type="http://schemas.openxmlformats.org/officeDocument/2006/relationships/slideLayout" Target="../slideLayouts/slideLayout2.xml"/><Relationship Id="rId6" Type="http://schemas.openxmlformats.org/officeDocument/2006/relationships/slide" Target="slide34.xml"/><Relationship Id="rId5" Type="http://schemas.openxmlformats.org/officeDocument/2006/relationships/slide" Target="slide5.xml"/><Relationship Id="rId4" Type="http://schemas.openxmlformats.org/officeDocument/2006/relationships/slide" Target="slide7.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0.jpeg"/><Relationship Id="rId1" Type="http://schemas.openxmlformats.org/officeDocument/2006/relationships/slideLayout" Target="../slideLayouts/slideLayout2.xml"/><Relationship Id="rId6" Type="http://schemas.openxmlformats.org/officeDocument/2006/relationships/slide" Target="slide34.xml"/><Relationship Id="rId5" Type="http://schemas.openxmlformats.org/officeDocument/2006/relationships/slide" Target="slide6.xml"/><Relationship Id="rId4" Type="http://schemas.openxmlformats.org/officeDocument/2006/relationships/slide" Target="slide8.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1.jpeg"/><Relationship Id="rId1" Type="http://schemas.openxmlformats.org/officeDocument/2006/relationships/slideLayout" Target="../slideLayouts/slideLayout2.xml"/><Relationship Id="rId6" Type="http://schemas.openxmlformats.org/officeDocument/2006/relationships/slide" Target="slide34.xml"/><Relationship Id="rId5" Type="http://schemas.openxmlformats.org/officeDocument/2006/relationships/slide" Target="slide7.xml"/><Relationship Id="rId4" Type="http://schemas.openxmlformats.org/officeDocument/2006/relationships/slide" Target="slide9.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9.jpeg"/><Relationship Id="rId1" Type="http://schemas.openxmlformats.org/officeDocument/2006/relationships/slideLayout" Target="../slideLayouts/slideLayout2.xml"/><Relationship Id="rId6" Type="http://schemas.openxmlformats.org/officeDocument/2006/relationships/slide" Target="slide34.xml"/><Relationship Id="rId5" Type="http://schemas.openxmlformats.org/officeDocument/2006/relationships/slide" Target="slide8.xml"/><Relationship Id="rId4" Type="http://schemas.openxmlformats.org/officeDocument/2006/relationships/slide" Target="slide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0" y="1143000"/>
            <a:ext cx="4648200" cy="4038600"/>
          </a:xfrm>
        </p:spPr>
        <p:txBody>
          <a:bodyPr>
            <a:noAutofit/>
          </a:bodyPr>
          <a:lstStyle/>
          <a:p>
            <a:pPr eaLnBrk="1" fontAlgn="auto" hangingPunct="1">
              <a:spcAft>
                <a:spcPts val="0"/>
              </a:spcAft>
              <a:defRPr/>
            </a:pPr>
            <a:r>
              <a:rPr lang="en-US" smtClean="0">
                <a:solidFill>
                  <a:schemeClr val="tx2"/>
                </a:solidFill>
                <a:latin typeface="Arial" pitchFamily="34" charset="0"/>
                <a:cs typeface="Arial" pitchFamily="34" charset="0"/>
              </a:rPr>
              <a:t>PRIMARY, SECONDARY TILLAGE AND LAND MODIFICATIONS</a:t>
            </a:r>
            <a:endParaRPr lang="en-US">
              <a:solidFill>
                <a:schemeClr val="tx2"/>
              </a:solidFill>
              <a:latin typeface="Arial" pitchFamily="34" charset="0"/>
              <a:cs typeface="Arial" pitchFamily="34" charset="0"/>
            </a:endParaRPr>
          </a:p>
        </p:txBody>
      </p:sp>
      <p:pic>
        <p:nvPicPr>
          <p:cNvPr id="10243" name="Picture 2" descr="C:\Documents and Settings\DODL\Desktop\TNAU color Emble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58200" y="6218238"/>
            <a:ext cx="685800" cy="639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221413"/>
            <a:ext cx="685800" cy="636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a:spLocks noChangeArrowheads="1"/>
          </p:cNvSpPr>
          <p:nvPr/>
        </p:nvSpPr>
        <p:spPr bwMode="auto">
          <a:xfrm>
            <a:off x="1600200" y="6488113"/>
            <a:ext cx="6413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4" action="ppaction://hlinkpres?slideindex=2&amp;slidetitle=Abstract"/>
              </a:rPr>
              <a:t>Next</a:t>
            </a:r>
            <a:endParaRPr lang="en-US">
              <a:latin typeface="Cambria" pitchFamily="18" charset="0"/>
            </a:endParaRPr>
          </a:p>
        </p:txBody>
      </p:sp>
      <p:sp>
        <p:nvSpPr>
          <p:cNvPr id="7" name="Rectangle 6"/>
          <p:cNvSpPr>
            <a:spLocks noChangeArrowheads="1"/>
          </p:cNvSpPr>
          <p:nvPr/>
        </p:nvSpPr>
        <p:spPr bwMode="auto">
          <a:xfrm>
            <a:off x="5334000" y="6488113"/>
            <a:ext cx="6858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atin typeface="Cambria" pitchFamily="18" charset="0"/>
                <a:hlinkClick r:id="rId5" action="ppaction://hlinksldjump"/>
              </a:rPr>
              <a:t>End</a:t>
            </a:r>
            <a:endParaRPr lang="en-US">
              <a:latin typeface="Cambria" pitchFamily="18" charset="0"/>
            </a:endParaRPr>
          </a:p>
        </p:txBody>
      </p:sp>
      <p:pic>
        <p:nvPicPr>
          <p:cNvPr id="1026" name="Picture 2" descr="C:\Documents and Settings\NAIP\Desktop\8 img\index.jpeg"/>
          <p:cNvPicPr>
            <a:picLocks noChangeAspect="1" noChangeArrowheads="1"/>
          </p:cNvPicPr>
          <p:nvPr/>
        </p:nvPicPr>
        <p:blipFill>
          <a:blip r:embed="rId6"/>
          <a:srcRect/>
          <a:stretch>
            <a:fillRect/>
          </a:stretch>
        </p:blipFill>
        <p:spPr bwMode="auto">
          <a:xfrm>
            <a:off x="4876800" y="685800"/>
            <a:ext cx="3962400" cy="3886200"/>
          </a:xfrm>
          <a:prstGeom prst="round2DiagRect">
            <a:avLst/>
          </a:prstGeom>
          <a:noFill/>
          <a:ln>
            <a:solidFill>
              <a:schemeClr val="accent1">
                <a:lumMod val="60000"/>
                <a:lumOff val="40000"/>
              </a:schemeClr>
            </a:solidFill>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ssolve">
                                      <p:cBhvr>
                                        <p:cTn id="7" dur="500"/>
                                        <p:tgtEl>
                                          <p:spTgt spid="8"/>
                                        </p:tgtEl>
                                      </p:cBhvr>
                                    </p:animEffect>
                                  </p:childTnLst>
                                </p:cTn>
                              </p:par>
                            </p:childTnLst>
                          </p:cTn>
                        </p:par>
                        <p:par>
                          <p:cTn id="8" fill="hold" nodeType="afterGroup">
                            <p:stCondLst>
                              <p:cond delay="500"/>
                            </p:stCondLst>
                            <p:childTnLst>
                              <p:par>
                                <p:cTn id="9" presetID="22" presetClass="entr" presetSubtype="2" fill="hold" nodeType="afterEffect">
                                  <p:stCondLst>
                                    <p:cond delay="0"/>
                                  </p:stCondLst>
                                  <p:childTnLst>
                                    <p:set>
                                      <p:cBhvr>
                                        <p:cTn id="10" dur="1" fill="hold">
                                          <p:stCondLst>
                                            <p:cond delay="0"/>
                                          </p:stCondLst>
                                        </p:cTn>
                                        <p:tgtEl>
                                          <p:spTgt spid="1026"/>
                                        </p:tgtEl>
                                        <p:attrNameLst>
                                          <p:attrName>style.visibility</p:attrName>
                                        </p:attrNameLst>
                                      </p:cBhvr>
                                      <p:to>
                                        <p:strVal val="visible"/>
                                      </p:to>
                                    </p:set>
                                    <p:animEffect transition="in" filter="wipe(right)">
                                      <p:cBhvr>
                                        <p:cTn id="11" dur="500"/>
                                        <p:tgtEl>
                                          <p:spTgt spid="1026"/>
                                        </p:tgtEl>
                                      </p:cBhvr>
                                    </p:animEffect>
                                  </p:childTnLst>
                                </p:cTn>
                              </p:par>
                            </p:childTnLst>
                          </p:cTn>
                        </p:par>
                        <p:par>
                          <p:cTn id="12" fill="hold" nodeType="afterGroup">
                            <p:stCondLst>
                              <p:cond delay="1000"/>
                            </p:stCondLst>
                            <p:childTnLst>
                              <p:par>
                                <p:cTn id="13" presetID="29" presetClass="entr" presetSubtype="0" fill="hold" nodeType="after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anim calcmode="lin" valueType="num">
                                      <p:cBhvr>
                                        <p:cTn id="15" dur="1000" fill="hold"/>
                                        <p:tgtEl>
                                          <p:spTgt spid="5">
                                            <p:txEl>
                                              <p:pRg st="0" end="0"/>
                                            </p:txEl>
                                          </p:spTgt>
                                        </p:tgtEl>
                                        <p:attrNameLst>
                                          <p:attrName>ppt_x</p:attrName>
                                        </p:attrNameLst>
                                      </p:cBhvr>
                                      <p:tavLst>
                                        <p:tav tm="0">
                                          <p:val>
                                            <p:strVal val="#ppt_x-.2"/>
                                          </p:val>
                                        </p:tav>
                                        <p:tav tm="100000">
                                          <p:val>
                                            <p:strVal val="#ppt_x"/>
                                          </p:val>
                                        </p:tav>
                                      </p:tavLst>
                                    </p:anim>
                                    <p:anim calcmode="lin" valueType="num">
                                      <p:cBhvr>
                                        <p:cTn id="16" dur="1000" fill="hold"/>
                                        <p:tgtEl>
                                          <p:spTgt spid="5">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7" dur="1000"/>
                                        <p:tgtEl>
                                          <p:spTgt spid="5">
                                            <p:txEl>
                                              <p:pRg st="0" end="0"/>
                                            </p:txEl>
                                          </p:spTgt>
                                        </p:tgtEl>
                                      </p:cBhvr>
                                    </p:animEffect>
                                  </p:childTnLst>
                                </p:cTn>
                              </p:par>
                            </p:childTnLst>
                          </p:cTn>
                        </p:par>
                        <p:par>
                          <p:cTn id="18" fill="hold" nodeType="afterGroup">
                            <p:stCondLst>
                              <p:cond delay="2000"/>
                            </p:stCondLst>
                            <p:childTnLst>
                              <p:par>
                                <p:cTn id="19" presetID="29" presetClass="entr" presetSubtype="0" fill="hold" nodeType="afterEffect">
                                  <p:stCondLst>
                                    <p:cond delay="0"/>
                                  </p:stCondLst>
                                  <p:childTnLst>
                                    <p:set>
                                      <p:cBhvr>
                                        <p:cTn id="20" dur="1" fill="hold">
                                          <p:stCondLst>
                                            <p:cond delay="0"/>
                                          </p:stCondLst>
                                        </p:cTn>
                                        <p:tgtEl>
                                          <p:spTgt spid="7">
                                            <p:txEl>
                                              <p:pRg st="0" end="0"/>
                                            </p:txEl>
                                          </p:spTgt>
                                        </p:tgtEl>
                                        <p:attrNameLst>
                                          <p:attrName>style.visibility</p:attrName>
                                        </p:attrNameLst>
                                      </p:cBhvr>
                                      <p:to>
                                        <p:strVal val="visible"/>
                                      </p:to>
                                    </p:set>
                                    <p:anim calcmode="lin" valueType="num">
                                      <p:cBhvr>
                                        <p:cTn id="21" dur="1000" fill="hold"/>
                                        <p:tgtEl>
                                          <p:spTgt spid="7">
                                            <p:txEl>
                                              <p:pRg st="0" end="0"/>
                                            </p:txEl>
                                          </p:spTgt>
                                        </p:tgtEl>
                                        <p:attrNameLst>
                                          <p:attrName>ppt_x</p:attrName>
                                        </p:attrNameLst>
                                      </p:cBhvr>
                                      <p:tavLst>
                                        <p:tav tm="0">
                                          <p:val>
                                            <p:strVal val="#ppt_x-.2"/>
                                          </p:val>
                                        </p:tav>
                                        <p:tav tm="100000">
                                          <p:val>
                                            <p:strVal val="#ppt_x"/>
                                          </p:val>
                                        </p:tav>
                                      </p:tavLst>
                                    </p:anim>
                                    <p:anim calcmode="lin" valueType="num">
                                      <p:cBhvr>
                                        <p:cTn id="22" dur="1000" fill="hold"/>
                                        <p:tgtEl>
                                          <p:spTgt spid="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304800" y="304800"/>
            <a:ext cx="8839200" cy="526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50838" indent="-350838">
              <a:buSzPct val="121000"/>
              <a:buFont typeface="Wingdings" pitchFamily="2" charset="2"/>
              <a:buChar char="§"/>
            </a:pPr>
            <a:r>
              <a:rPr lang="en-US" sz="2400" b="1">
                <a:cs typeface="Arial" pitchFamily="34" charset="0"/>
              </a:rPr>
              <a:t>These clods crumble due to alternate heating and cooling and also due to occasional summer showers and process of gradual disintegration of clods improves soil structure. </a:t>
            </a:r>
          </a:p>
          <a:p>
            <a:pPr marL="350838" indent="-350838">
              <a:buSzPct val="121000"/>
              <a:buFont typeface="Wingdings" pitchFamily="2" charset="2"/>
              <a:buChar char="§"/>
            </a:pPr>
            <a:r>
              <a:rPr lang="en-US" sz="2400" b="1">
                <a:cs typeface="Arial" pitchFamily="34" charset="0"/>
              </a:rPr>
              <a:t> The rhizomes and tubers of perennial weeds viz., </a:t>
            </a:r>
            <a:r>
              <a:rPr lang="en-US" sz="2400" b="1" i="1">
                <a:cs typeface="Arial" pitchFamily="34" charset="0"/>
              </a:rPr>
              <a:t>Cynodon dactylon </a:t>
            </a:r>
            <a:r>
              <a:rPr lang="en-US" sz="2400" b="1">
                <a:cs typeface="Arial" pitchFamily="34" charset="0"/>
              </a:rPr>
              <a:t>and</a:t>
            </a:r>
            <a:r>
              <a:rPr lang="en-US" sz="2400" b="1" i="1">
                <a:cs typeface="Arial" pitchFamily="34" charset="0"/>
              </a:rPr>
              <a:t> Cyperus rotundus </a:t>
            </a:r>
            <a:r>
              <a:rPr lang="en-US" sz="2400" b="1">
                <a:cs typeface="Arial" pitchFamily="34" charset="0"/>
              </a:rPr>
              <a:t>die due to exposure to hot sun. </a:t>
            </a:r>
          </a:p>
          <a:p>
            <a:pPr marL="350838" indent="-350838">
              <a:buSzPct val="121000"/>
              <a:buFont typeface="Wingdings" pitchFamily="2" charset="2"/>
              <a:buChar char="§"/>
            </a:pPr>
            <a:r>
              <a:rPr lang="en-US" sz="2400" b="1">
                <a:cs typeface="Arial" pitchFamily="34" charset="0"/>
              </a:rPr>
              <a:t> Summer ploughing reduces pest incidences by exposing pupae to hot sun. </a:t>
            </a:r>
          </a:p>
          <a:p>
            <a:pPr marL="350838" indent="-350838">
              <a:buSzPct val="121000"/>
              <a:buFont typeface="Wingdings" pitchFamily="2" charset="2"/>
              <a:buChar char="§"/>
            </a:pPr>
            <a:r>
              <a:rPr lang="en-US" sz="2400" b="1">
                <a:cs typeface="Arial" pitchFamily="34" charset="0"/>
              </a:rPr>
              <a:t> Deep tillage also improves soil moisture content by retaining more moisture during rainy period. </a:t>
            </a:r>
          </a:p>
          <a:p>
            <a:pPr marL="350838" indent="-350838">
              <a:buSzPct val="121000"/>
              <a:buFont typeface="Wingdings" pitchFamily="2" charset="2"/>
              <a:buChar char="§"/>
            </a:pPr>
            <a:r>
              <a:rPr lang="en-US" sz="2400" b="1">
                <a:cs typeface="Arial" pitchFamily="34" charset="0"/>
              </a:rPr>
              <a:t> However, the advantage of deep tillage in dry farming areas may not be assured and depends on rainfall pattern and crop. </a:t>
            </a:r>
          </a:p>
        </p:txBody>
      </p:sp>
      <p:pic>
        <p:nvPicPr>
          <p:cNvPr id="19459" name="Picture 2" descr="C:\Documents and Settings\DODL\Desktop\TNAU color Emble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58200" y="6218238"/>
            <a:ext cx="685800" cy="639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221413"/>
            <a:ext cx="685800" cy="636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p:nvSpPr>
        <p:spPr bwMode="auto">
          <a:xfrm>
            <a:off x="3276600" y="6488113"/>
            <a:ext cx="6413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4" action="ppaction://hlinksldjump"/>
              </a:rPr>
              <a:t>Next</a:t>
            </a:r>
            <a:endParaRPr lang="en-US">
              <a:latin typeface="Cambria" pitchFamily="18" charset="0"/>
            </a:endParaRPr>
          </a:p>
        </p:txBody>
      </p:sp>
      <p:sp>
        <p:nvSpPr>
          <p:cNvPr id="7" name="Rectangle 6"/>
          <p:cNvSpPr>
            <a:spLocks noChangeArrowheads="1"/>
          </p:cNvSpPr>
          <p:nvPr/>
        </p:nvSpPr>
        <p:spPr bwMode="auto">
          <a:xfrm>
            <a:off x="4343400" y="6488113"/>
            <a:ext cx="10493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5" action="ppaction://hlinksldjump"/>
              </a:rPr>
              <a:t>Previous</a:t>
            </a:r>
            <a:endParaRPr lang="en-US">
              <a:latin typeface="Cambria" pitchFamily="18" charset="0"/>
            </a:endParaRPr>
          </a:p>
        </p:txBody>
      </p:sp>
      <p:sp>
        <p:nvSpPr>
          <p:cNvPr id="8" name="Rectangle 7"/>
          <p:cNvSpPr>
            <a:spLocks noChangeArrowheads="1"/>
          </p:cNvSpPr>
          <p:nvPr/>
        </p:nvSpPr>
        <p:spPr bwMode="auto">
          <a:xfrm>
            <a:off x="6172200" y="6488113"/>
            <a:ext cx="5746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6" action="ppaction://hlinksldjump"/>
              </a:rPr>
              <a:t>End</a:t>
            </a:r>
            <a:endParaRPr lang="en-US">
              <a:latin typeface="Cambr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par>
                          <p:cTn id="8" fill="hold" nodeType="afterGroup">
                            <p:stCondLst>
                              <p:cond delay="2000"/>
                            </p:stCondLst>
                            <p:childTnLst>
                              <p:par>
                                <p:cTn id="9" presetID="10" presetClass="entr" presetSubtype="0" fill="hold" nodeType="after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Effect transition="in" filter="fade">
                                      <p:cBhvr>
                                        <p:cTn id="11" dur="2000"/>
                                        <p:tgtEl>
                                          <p:spTgt spid="4">
                                            <p:txEl>
                                              <p:pRg st="1" end="1"/>
                                            </p:txEl>
                                          </p:spTgt>
                                        </p:tgtEl>
                                      </p:cBhvr>
                                    </p:animEffect>
                                  </p:childTnLst>
                                </p:cTn>
                              </p:par>
                            </p:childTnLst>
                          </p:cTn>
                        </p:par>
                        <p:par>
                          <p:cTn id="12" fill="hold" nodeType="afterGroup">
                            <p:stCondLst>
                              <p:cond delay="4000"/>
                            </p:stCondLst>
                            <p:childTnLst>
                              <p:par>
                                <p:cTn id="13" presetID="10" presetClass="entr" presetSubtype="0" fill="hold" nodeType="after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Effect transition="in" filter="fade">
                                      <p:cBhvr>
                                        <p:cTn id="15" dur="2000"/>
                                        <p:tgtEl>
                                          <p:spTgt spid="4">
                                            <p:txEl>
                                              <p:pRg st="2" end="2"/>
                                            </p:txEl>
                                          </p:spTgt>
                                        </p:tgtEl>
                                      </p:cBhvr>
                                    </p:animEffect>
                                  </p:childTnLst>
                                </p:cTn>
                              </p:par>
                            </p:childTnLst>
                          </p:cTn>
                        </p:par>
                        <p:par>
                          <p:cTn id="16" fill="hold" nodeType="afterGroup">
                            <p:stCondLst>
                              <p:cond delay="6000"/>
                            </p:stCondLst>
                            <p:childTnLst>
                              <p:par>
                                <p:cTn id="17" presetID="10" presetClass="entr" presetSubtype="0" fill="hold" nodeType="after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Effect transition="in" filter="fade">
                                      <p:cBhvr>
                                        <p:cTn id="19" dur="2000"/>
                                        <p:tgtEl>
                                          <p:spTgt spid="4">
                                            <p:txEl>
                                              <p:pRg st="3" end="3"/>
                                            </p:txEl>
                                          </p:spTgt>
                                        </p:tgtEl>
                                      </p:cBhvr>
                                    </p:animEffect>
                                  </p:childTnLst>
                                </p:cTn>
                              </p:par>
                            </p:childTnLst>
                          </p:cTn>
                        </p:par>
                        <p:par>
                          <p:cTn id="20" fill="hold" nodeType="afterGroup">
                            <p:stCondLst>
                              <p:cond delay="8000"/>
                            </p:stCondLst>
                            <p:childTnLst>
                              <p:par>
                                <p:cTn id="21" presetID="10" presetClass="entr" presetSubtype="0" fill="hold" nodeType="after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Effect transition="in" filter="fade">
                                      <p:cBhvr>
                                        <p:cTn id="23" dur="2000"/>
                                        <p:tgtEl>
                                          <p:spTgt spid="4">
                                            <p:txEl>
                                              <p:pRg st="4" end="4"/>
                                            </p:txEl>
                                          </p:spTgt>
                                        </p:tgtEl>
                                      </p:cBhvr>
                                    </p:animEffect>
                                  </p:childTnLst>
                                </p:cTn>
                              </p:par>
                            </p:childTnLst>
                          </p:cTn>
                        </p:par>
                        <p:par>
                          <p:cTn id="24" fill="hold" nodeType="afterGroup">
                            <p:stCondLst>
                              <p:cond delay="10000"/>
                            </p:stCondLst>
                            <p:childTnLst>
                              <p:par>
                                <p:cTn id="25" presetID="29" presetClass="entr" presetSubtype="0" fill="hold" nodeType="afterEffect">
                                  <p:stCondLst>
                                    <p:cond delay="0"/>
                                  </p:stCondLst>
                                  <p:childTnLst>
                                    <p:set>
                                      <p:cBhvr>
                                        <p:cTn id="26" dur="1" fill="hold">
                                          <p:stCondLst>
                                            <p:cond delay="0"/>
                                          </p:stCondLst>
                                        </p:cTn>
                                        <p:tgtEl>
                                          <p:spTgt spid="6">
                                            <p:txEl>
                                              <p:pRg st="0" end="0"/>
                                            </p:txEl>
                                          </p:spTgt>
                                        </p:tgtEl>
                                        <p:attrNameLst>
                                          <p:attrName>style.visibility</p:attrName>
                                        </p:attrNameLst>
                                      </p:cBhvr>
                                      <p:to>
                                        <p:strVal val="visible"/>
                                      </p:to>
                                    </p:set>
                                    <p:anim calcmode="lin" valueType="num">
                                      <p:cBhvr>
                                        <p:cTn id="27" dur="1000" fill="hold"/>
                                        <p:tgtEl>
                                          <p:spTgt spid="6">
                                            <p:txEl>
                                              <p:pRg st="0" end="0"/>
                                            </p:txEl>
                                          </p:spTgt>
                                        </p:tgtEl>
                                        <p:attrNameLst>
                                          <p:attrName>ppt_x</p:attrName>
                                        </p:attrNameLst>
                                      </p:cBhvr>
                                      <p:tavLst>
                                        <p:tav tm="0">
                                          <p:val>
                                            <p:strVal val="#ppt_x-.2"/>
                                          </p:val>
                                        </p:tav>
                                        <p:tav tm="100000">
                                          <p:val>
                                            <p:strVal val="#ppt_x"/>
                                          </p:val>
                                        </p:tav>
                                      </p:tavLst>
                                    </p:anim>
                                    <p:anim calcmode="lin" valueType="num">
                                      <p:cBhvr>
                                        <p:cTn id="28" dur="1000" fill="hold"/>
                                        <p:tgtEl>
                                          <p:spTgt spid="6">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9" dur="1000"/>
                                        <p:tgtEl>
                                          <p:spTgt spid="6">
                                            <p:txEl>
                                              <p:pRg st="0" end="0"/>
                                            </p:txEl>
                                          </p:spTgt>
                                        </p:tgtEl>
                                      </p:cBhvr>
                                    </p:animEffect>
                                  </p:childTnLst>
                                </p:cTn>
                              </p:par>
                            </p:childTnLst>
                          </p:cTn>
                        </p:par>
                        <p:par>
                          <p:cTn id="30" fill="hold" nodeType="afterGroup">
                            <p:stCondLst>
                              <p:cond delay="11000"/>
                            </p:stCondLst>
                            <p:childTnLst>
                              <p:par>
                                <p:cTn id="31" presetID="29" presetClass="entr" presetSubtype="0" fill="hold" nodeType="afterEffect">
                                  <p:stCondLst>
                                    <p:cond delay="0"/>
                                  </p:stCondLst>
                                  <p:childTnLst>
                                    <p:set>
                                      <p:cBhvr>
                                        <p:cTn id="32" dur="1" fill="hold">
                                          <p:stCondLst>
                                            <p:cond delay="0"/>
                                          </p:stCondLst>
                                        </p:cTn>
                                        <p:tgtEl>
                                          <p:spTgt spid="7">
                                            <p:txEl>
                                              <p:pRg st="0" end="0"/>
                                            </p:txEl>
                                          </p:spTgt>
                                        </p:tgtEl>
                                        <p:attrNameLst>
                                          <p:attrName>style.visibility</p:attrName>
                                        </p:attrNameLst>
                                      </p:cBhvr>
                                      <p:to>
                                        <p:strVal val="visible"/>
                                      </p:to>
                                    </p:set>
                                    <p:anim calcmode="lin" valueType="num">
                                      <p:cBhvr>
                                        <p:cTn id="33" dur="1000" fill="hold"/>
                                        <p:tgtEl>
                                          <p:spTgt spid="7">
                                            <p:txEl>
                                              <p:pRg st="0" end="0"/>
                                            </p:txEl>
                                          </p:spTgt>
                                        </p:tgtEl>
                                        <p:attrNameLst>
                                          <p:attrName>ppt_x</p:attrName>
                                        </p:attrNameLst>
                                      </p:cBhvr>
                                      <p:tavLst>
                                        <p:tav tm="0">
                                          <p:val>
                                            <p:strVal val="#ppt_x-.2"/>
                                          </p:val>
                                        </p:tav>
                                        <p:tav tm="100000">
                                          <p:val>
                                            <p:strVal val="#ppt_x"/>
                                          </p:val>
                                        </p:tav>
                                      </p:tavLst>
                                    </p:anim>
                                    <p:anim calcmode="lin" valueType="num">
                                      <p:cBhvr>
                                        <p:cTn id="34" dur="1000" fill="hold"/>
                                        <p:tgtEl>
                                          <p:spTgt spid="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35" dur="1000"/>
                                        <p:tgtEl>
                                          <p:spTgt spid="7">
                                            <p:txEl>
                                              <p:pRg st="0" end="0"/>
                                            </p:txEl>
                                          </p:spTgt>
                                        </p:tgtEl>
                                      </p:cBhvr>
                                    </p:animEffect>
                                  </p:childTnLst>
                                </p:cTn>
                              </p:par>
                            </p:childTnLst>
                          </p:cTn>
                        </p:par>
                        <p:par>
                          <p:cTn id="36" fill="hold" nodeType="afterGroup">
                            <p:stCondLst>
                              <p:cond delay="12000"/>
                            </p:stCondLst>
                            <p:childTnLst>
                              <p:par>
                                <p:cTn id="37" presetID="29" presetClass="entr" presetSubtype="0" fill="hold" nodeType="afterEffect">
                                  <p:stCondLst>
                                    <p:cond delay="0"/>
                                  </p:stCondLst>
                                  <p:childTnLst>
                                    <p:set>
                                      <p:cBhvr>
                                        <p:cTn id="38" dur="1" fill="hold">
                                          <p:stCondLst>
                                            <p:cond delay="0"/>
                                          </p:stCondLst>
                                        </p:cTn>
                                        <p:tgtEl>
                                          <p:spTgt spid="8">
                                            <p:txEl>
                                              <p:pRg st="0" end="0"/>
                                            </p:txEl>
                                          </p:spTgt>
                                        </p:tgtEl>
                                        <p:attrNameLst>
                                          <p:attrName>style.visibility</p:attrName>
                                        </p:attrNameLst>
                                      </p:cBhvr>
                                      <p:to>
                                        <p:strVal val="visible"/>
                                      </p:to>
                                    </p:set>
                                    <p:anim calcmode="lin" valueType="num">
                                      <p:cBhvr>
                                        <p:cTn id="39" dur="1000" fill="hold"/>
                                        <p:tgtEl>
                                          <p:spTgt spid="8">
                                            <p:txEl>
                                              <p:pRg st="0" end="0"/>
                                            </p:txEl>
                                          </p:spTgt>
                                        </p:tgtEl>
                                        <p:attrNameLst>
                                          <p:attrName>ppt_x</p:attrName>
                                        </p:attrNameLst>
                                      </p:cBhvr>
                                      <p:tavLst>
                                        <p:tav tm="0">
                                          <p:val>
                                            <p:strVal val="#ppt_x-.2"/>
                                          </p:val>
                                        </p:tav>
                                        <p:tav tm="100000">
                                          <p:val>
                                            <p:strVal val="#ppt_x"/>
                                          </p:val>
                                        </p:tav>
                                      </p:tavLst>
                                    </p:anim>
                                    <p:anim calcmode="lin" valueType="num">
                                      <p:cBhvr>
                                        <p:cTn id="40" dur="1000" fill="hold"/>
                                        <p:tgtEl>
                                          <p:spTgt spid="8">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41" dur="10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1143000"/>
          </a:xfrm>
        </p:spPr>
        <p:txBody>
          <a:bodyPr>
            <a:normAutofit fontScale="90000"/>
          </a:bodyPr>
          <a:lstStyle/>
          <a:p>
            <a:pPr algn="l" eaLnBrk="1" fontAlgn="auto" hangingPunct="1">
              <a:spcAft>
                <a:spcPts val="0"/>
              </a:spcAft>
              <a:defRPr/>
            </a:pPr>
            <a:r>
              <a:rPr lang="en-US" i="1" smtClean="0">
                <a:latin typeface="Arial" pitchFamily="34" charset="0"/>
                <a:cs typeface="Arial" pitchFamily="34" charset="0"/>
              </a:rPr>
              <a:t>Year-round tillage </a:t>
            </a:r>
            <a:r>
              <a:rPr lang="en-US" smtClean="0">
                <a:latin typeface="Arial" pitchFamily="34" charset="0"/>
                <a:cs typeface="Arial" pitchFamily="34" charset="0"/>
              </a:rPr>
              <a:t/>
            </a:r>
            <a:br>
              <a:rPr lang="en-US" smtClean="0">
                <a:latin typeface="Arial" pitchFamily="34" charset="0"/>
                <a:cs typeface="Arial" pitchFamily="34" charset="0"/>
              </a:rPr>
            </a:br>
            <a:endParaRPr lang="en-US">
              <a:latin typeface="Arial" pitchFamily="34" charset="0"/>
              <a:cs typeface="Arial" pitchFamily="34" charset="0"/>
            </a:endParaRPr>
          </a:p>
        </p:txBody>
      </p:sp>
      <p:sp>
        <p:nvSpPr>
          <p:cNvPr id="3" name="Content Placeholder 2"/>
          <p:cNvSpPr>
            <a:spLocks noGrp="1"/>
          </p:cNvSpPr>
          <p:nvPr>
            <p:ph idx="1"/>
          </p:nvPr>
        </p:nvSpPr>
        <p:spPr>
          <a:xfrm>
            <a:off x="304800" y="1295400"/>
            <a:ext cx="8458200" cy="5029200"/>
          </a:xfrm>
        </p:spPr>
        <p:txBody>
          <a:bodyPr rtlCol="0">
            <a:normAutofit fontScale="92500"/>
          </a:bodyPr>
          <a:lstStyle/>
          <a:p>
            <a:pPr eaLnBrk="1" fontAlgn="auto" hangingPunct="1">
              <a:spcAft>
                <a:spcPts val="0"/>
              </a:spcAft>
              <a:buSzPct val="121000"/>
              <a:buFont typeface="Wingdings" pitchFamily="2" charset="2"/>
              <a:buChar char="§"/>
              <a:defRPr/>
            </a:pPr>
            <a:r>
              <a:rPr lang="en-US" b="1" dirty="0" smtClean="0">
                <a:latin typeface="Arial" pitchFamily="34" charset="0"/>
                <a:cs typeface="Arial" pitchFamily="34" charset="0"/>
              </a:rPr>
              <a:t>Tillage operations carried out throughout the year are known as year–round tillage. </a:t>
            </a:r>
          </a:p>
          <a:p>
            <a:pPr eaLnBrk="1" fontAlgn="auto" hangingPunct="1">
              <a:spcAft>
                <a:spcPts val="0"/>
              </a:spcAft>
              <a:buSzPct val="121000"/>
              <a:buFont typeface="Wingdings" pitchFamily="2" charset="2"/>
              <a:buChar char="§"/>
              <a:defRPr/>
            </a:pPr>
            <a:r>
              <a:rPr lang="en-US" b="1" dirty="0" smtClean="0">
                <a:latin typeface="Arial" pitchFamily="34" charset="0"/>
                <a:cs typeface="Arial" pitchFamily="34" charset="0"/>
              </a:rPr>
              <a:t>In dry farming regions, field preparation is initiated with the help of summer showers. </a:t>
            </a:r>
          </a:p>
          <a:p>
            <a:pPr eaLnBrk="1" fontAlgn="auto" hangingPunct="1">
              <a:spcAft>
                <a:spcPts val="0"/>
              </a:spcAft>
              <a:buSzPct val="121000"/>
              <a:buFont typeface="Wingdings" pitchFamily="2" charset="2"/>
              <a:buChar char="§"/>
              <a:defRPr/>
            </a:pPr>
            <a:r>
              <a:rPr lang="en-US" b="1" dirty="0" smtClean="0">
                <a:latin typeface="Arial" pitchFamily="34" charset="0"/>
                <a:cs typeface="Arial" pitchFamily="34" charset="0"/>
              </a:rPr>
              <a:t>Repeated tillage operations are carried out until sowing of the crop.</a:t>
            </a:r>
          </a:p>
          <a:p>
            <a:pPr eaLnBrk="1" fontAlgn="auto" hangingPunct="1">
              <a:spcAft>
                <a:spcPts val="0"/>
              </a:spcAft>
              <a:buSzPct val="121000"/>
              <a:buFont typeface="Wingdings" pitchFamily="2" charset="2"/>
              <a:buChar char="§"/>
              <a:defRPr/>
            </a:pPr>
            <a:r>
              <a:rPr lang="en-US" b="1" dirty="0" smtClean="0">
                <a:latin typeface="Arial" pitchFamily="34" charset="0"/>
                <a:cs typeface="Arial" pitchFamily="34" charset="0"/>
              </a:rPr>
              <a:t> Even after harvest of the crop, the field is repeatedly ploughed or harrowed to avoid weed growth during the off–season.</a:t>
            </a:r>
            <a:r>
              <a:rPr lang="en-US" dirty="0" smtClean="0">
                <a:latin typeface="Arial" pitchFamily="34" charset="0"/>
                <a:cs typeface="Arial" pitchFamily="34" charset="0"/>
              </a:rPr>
              <a:t> </a:t>
            </a:r>
          </a:p>
          <a:p>
            <a:pPr eaLnBrk="1" fontAlgn="auto" hangingPunct="1">
              <a:spcAft>
                <a:spcPts val="0"/>
              </a:spcAft>
              <a:buFont typeface="Wingdings 2"/>
              <a:buChar char=""/>
              <a:defRPr/>
            </a:pPr>
            <a:endParaRPr lang="en-US" dirty="0"/>
          </a:p>
        </p:txBody>
      </p:sp>
      <p:pic>
        <p:nvPicPr>
          <p:cNvPr id="20484" name="Picture 2" descr="C:\Documents and Settings\DODL\Desktop\TNAU color Emble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01000" y="5791200"/>
            <a:ext cx="11430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938838"/>
            <a:ext cx="990600" cy="919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p:nvSpPr>
        <p:spPr bwMode="auto">
          <a:xfrm>
            <a:off x="2895600" y="6488113"/>
            <a:ext cx="6413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4" action="ppaction://hlinksldjump"/>
              </a:rPr>
              <a:t>Next</a:t>
            </a:r>
            <a:endParaRPr lang="en-US">
              <a:latin typeface="Cambria" pitchFamily="18" charset="0"/>
            </a:endParaRPr>
          </a:p>
        </p:txBody>
      </p:sp>
      <p:sp>
        <p:nvSpPr>
          <p:cNvPr id="7" name="Rectangle 6"/>
          <p:cNvSpPr>
            <a:spLocks noChangeArrowheads="1"/>
          </p:cNvSpPr>
          <p:nvPr/>
        </p:nvSpPr>
        <p:spPr bwMode="auto">
          <a:xfrm>
            <a:off x="4038600" y="6488113"/>
            <a:ext cx="10493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5" action="ppaction://hlinksldjump"/>
              </a:rPr>
              <a:t>Previous</a:t>
            </a:r>
            <a:endParaRPr lang="en-US">
              <a:latin typeface="Cambria" pitchFamily="18" charset="0"/>
            </a:endParaRPr>
          </a:p>
        </p:txBody>
      </p:sp>
      <p:sp>
        <p:nvSpPr>
          <p:cNvPr id="8" name="Rectangle 7"/>
          <p:cNvSpPr>
            <a:spLocks noChangeArrowheads="1"/>
          </p:cNvSpPr>
          <p:nvPr/>
        </p:nvSpPr>
        <p:spPr bwMode="auto">
          <a:xfrm>
            <a:off x="5334000" y="6488113"/>
            <a:ext cx="5746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6" action="ppaction://hlinksldjump"/>
              </a:rPr>
              <a:t>End</a:t>
            </a:r>
            <a:endParaRPr lang="en-US">
              <a:latin typeface="Cambr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par>
                          <p:cTn id="8" fill="hold" nodeType="afterGroup">
                            <p:stCondLst>
                              <p:cond delay="500"/>
                            </p:stCondLst>
                            <p:childTnLst>
                              <p:par>
                                <p:cTn id="9" presetID="10"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2000"/>
                                        <p:tgtEl>
                                          <p:spTgt spid="3">
                                            <p:txEl>
                                              <p:pRg st="0" end="0"/>
                                            </p:txEl>
                                          </p:spTgt>
                                        </p:tgtEl>
                                      </p:cBhvr>
                                    </p:animEffect>
                                  </p:childTnLst>
                                </p:cTn>
                              </p:par>
                            </p:childTnLst>
                          </p:cTn>
                        </p:par>
                        <p:par>
                          <p:cTn id="12" fill="hold" nodeType="afterGroup">
                            <p:stCondLst>
                              <p:cond delay="2500"/>
                            </p:stCondLst>
                            <p:childTnLst>
                              <p:par>
                                <p:cTn id="13" presetID="10" presetClass="entr" presetSubtype="0" fill="hold"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2000"/>
                                        <p:tgtEl>
                                          <p:spTgt spid="3">
                                            <p:txEl>
                                              <p:pRg st="1" end="1"/>
                                            </p:txEl>
                                          </p:spTgt>
                                        </p:tgtEl>
                                      </p:cBhvr>
                                    </p:animEffect>
                                  </p:childTnLst>
                                </p:cTn>
                              </p:par>
                            </p:childTnLst>
                          </p:cTn>
                        </p:par>
                        <p:par>
                          <p:cTn id="16" fill="hold" nodeType="afterGroup">
                            <p:stCondLst>
                              <p:cond delay="4500"/>
                            </p:stCondLst>
                            <p:childTnLst>
                              <p:par>
                                <p:cTn id="17" presetID="10" presetClass="entr" presetSubtype="0" fill="hold"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2000"/>
                                        <p:tgtEl>
                                          <p:spTgt spid="3">
                                            <p:txEl>
                                              <p:pRg st="2" end="2"/>
                                            </p:txEl>
                                          </p:spTgt>
                                        </p:tgtEl>
                                      </p:cBhvr>
                                    </p:animEffect>
                                  </p:childTnLst>
                                </p:cTn>
                              </p:par>
                            </p:childTnLst>
                          </p:cTn>
                        </p:par>
                        <p:par>
                          <p:cTn id="20" fill="hold" nodeType="afterGroup">
                            <p:stCondLst>
                              <p:cond delay="6500"/>
                            </p:stCondLst>
                            <p:childTnLst>
                              <p:par>
                                <p:cTn id="21" presetID="10" presetClass="entr" presetSubtype="0" fill="hold" nodeType="after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2000"/>
                                        <p:tgtEl>
                                          <p:spTgt spid="3">
                                            <p:txEl>
                                              <p:pRg st="3" end="3"/>
                                            </p:txEl>
                                          </p:spTgt>
                                        </p:tgtEl>
                                      </p:cBhvr>
                                    </p:animEffect>
                                  </p:childTnLst>
                                </p:cTn>
                              </p:par>
                            </p:childTnLst>
                          </p:cTn>
                        </p:par>
                        <p:par>
                          <p:cTn id="24" fill="hold" nodeType="afterGroup">
                            <p:stCondLst>
                              <p:cond delay="8500"/>
                            </p:stCondLst>
                            <p:childTnLst>
                              <p:par>
                                <p:cTn id="25" presetID="29" presetClass="entr" presetSubtype="0" fill="hold" nodeType="afterEffect">
                                  <p:stCondLst>
                                    <p:cond delay="0"/>
                                  </p:stCondLst>
                                  <p:childTnLst>
                                    <p:set>
                                      <p:cBhvr>
                                        <p:cTn id="26" dur="1" fill="hold">
                                          <p:stCondLst>
                                            <p:cond delay="0"/>
                                          </p:stCondLst>
                                        </p:cTn>
                                        <p:tgtEl>
                                          <p:spTgt spid="6">
                                            <p:txEl>
                                              <p:pRg st="0" end="0"/>
                                            </p:txEl>
                                          </p:spTgt>
                                        </p:tgtEl>
                                        <p:attrNameLst>
                                          <p:attrName>style.visibility</p:attrName>
                                        </p:attrNameLst>
                                      </p:cBhvr>
                                      <p:to>
                                        <p:strVal val="visible"/>
                                      </p:to>
                                    </p:set>
                                    <p:anim calcmode="lin" valueType="num">
                                      <p:cBhvr>
                                        <p:cTn id="27" dur="1000" fill="hold"/>
                                        <p:tgtEl>
                                          <p:spTgt spid="6">
                                            <p:txEl>
                                              <p:pRg st="0" end="0"/>
                                            </p:txEl>
                                          </p:spTgt>
                                        </p:tgtEl>
                                        <p:attrNameLst>
                                          <p:attrName>ppt_x</p:attrName>
                                        </p:attrNameLst>
                                      </p:cBhvr>
                                      <p:tavLst>
                                        <p:tav tm="0">
                                          <p:val>
                                            <p:strVal val="#ppt_x-.2"/>
                                          </p:val>
                                        </p:tav>
                                        <p:tav tm="100000">
                                          <p:val>
                                            <p:strVal val="#ppt_x"/>
                                          </p:val>
                                        </p:tav>
                                      </p:tavLst>
                                    </p:anim>
                                    <p:anim calcmode="lin" valueType="num">
                                      <p:cBhvr>
                                        <p:cTn id="28" dur="1000" fill="hold"/>
                                        <p:tgtEl>
                                          <p:spTgt spid="6">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9" dur="1000"/>
                                        <p:tgtEl>
                                          <p:spTgt spid="6">
                                            <p:txEl>
                                              <p:pRg st="0" end="0"/>
                                            </p:txEl>
                                          </p:spTgt>
                                        </p:tgtEl>
                                      </p:cBhvr>
                                    </p:animEffect>
                                  </p:childTnLst>
                                </p:cTn>
                              </p:par>
                            </p:childTnLst>
                          </p:cTn>
                        </p:par>
                        <p:par>
                          <p:cTn id="30" fill="hold" nodeType="afterGroup">
                            <p:stCondLst>
                              <p:cond delay="9500"/>
                            </p:stCondLst>
                            <p:childTnLst>
                              <p:par>
                                <p:cTn id="31" presetID="29" presetClass="entr" presetSubtype="0" fill="hold" nodeType="afterEffect">
                                  <p:stCondLst>
                                    <p:cond delay="0"/>
                                  </p:stCondLst>
                                  <p:childTnLst>
                                    <p:set>
                                      <p:cBhvr>
                                        <p:cTn id="32" dur="1" fill="hold">
                                          <p:stCondLst>
                                            <p:cond delay="0"/>
                                          </p:stCondLst>
                                        </p:cTn>
                                        <p:tgtEl>
                                          <p:spTgt spid="7">
                                            <p:txEl>
                                              <p:pRg st="0" end="0"/>
                                            </p:txEl>
                                          </p:spTgt>
                                        </p:tgtEl>
                                        <p:attrNameLst>
                                          <p:attrName>style.visibility</p:attrName>
                                        </p:attrNameLst>
                                      </p:cBhvr>
                                      <p:to>
                                        <p:strVal val="visible"/>
                                      </p:to>
                                    </p:set>
                                    <p:anim calcmode="lin" valueType="num">
                                      <p:cBhvr>
                                        <p:cTn id="33" dur="1000" fill="hold"/>
                                        <p:tgtEl>
                                          <p:spTgt spid="7">
                                            <p:txEl>
                                              <p:pRg st="0" end="0"/>
                                            </p:txEl>
                                          </p:spTgt>
                                        </p:tgtEl>
                                        <p:attrNameLst>
                                          <p:attrName>ppt_x</p:attrName>
                                        </p:attrNameLst>
                                      </p:cBhvr>
                                      <p:tavLst>
                                        <p:tav tm="0">
                                          <p:val>
                                            <p:strVal val="#ppt_x-.2"/>
                                          </p:val>
                                        </p:tav>
                                        <p:tav tm="100000">
                                          <p:val>
                                            <p:strVal val="#ppt_x"/>
                                          </p:val>
                                        </p:tav>
                                      </p:tavLst>
                                    </p:anim>
                                    <p:anim calcmode="lin" valueType="num">
                                      <p:cBhvr>
                                        <p:cTn id="34" dur="1000" fill="hold"/>
                                        <p:tgtEl>
                                          <p:spTgt spid="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35" dur="1000"/>
                                        <p:tgtEl>
                                          <p:spTgt spid="7">
                                            <p:txEl>
                                              <p:pRg st="0" end="0"/>
                                            </p:txEl>
                                          </p:spTgt>
                                        </p:tgtEl>
                                      </p:cBhvr>
                                    </p:animEffect>
                                  </p:childTnLst>
                                </p:cTn>
                              </p:par>
                            </p:childTnLst>
                          </p:cTn>
                        </p:par>
                        <p:par>
                          <p:cTn id="36" fill="hold" nodeType="afterGroup">
                            <p:stCondLst>
                              <p:cond delay="10500"/>
                            </p:stCondLst>
                            <p:childTnLst>
                              <p:par>
                                <p:cTn id="37" presetID="29" presetClass="entr" presetSubtype="0" fill="hold" nodeType="afterEffect">
                                  <p:stCondLst>
                                    <p:cond delay="0"/>
                                  </p:stCondLst>
                                  <p:childTnLst>
                                    <p:set>
                                      <p:cBhvr>
                                        <p:cTn id="38" dur="1" fill="hold">
                                          <p:stCondLst>
                                            <p:cond delay="0"/>
                                          </p:stCondLst>
                                        </p:cTn>
                                        <p:tgtEl>
                                          <p:spTgt spid="8">
                                            <p:txEl>
                                              <p:pRg st="0" end="0"/>
                                            </p:txEl>
                                          </p:spTgt>
                                        </p:tgtEl>
                                        <p:attrNameLst>
                                          <p:attrName>style.visibility</p:attrName>
                                        </p:attrNameLst>
                                      </p:cBhvr>
                                      <p:to>
                                        <p:strVal val="visible"/>
                                      </p:to>
                                    </p:set>
                                    <p:anim calcmode="lin" valueType="num">
                                      <p:cBhvr>
                                        <p:cTn id="39" dur="1000" fill="hold"/>
                                        <p:tgtEl>
                                          <p:spTgt spid="8">
                                            <p:txEl>
                                              <p:pRg st="0" end="0"/>
                                            </p:txEl>
                                          </p:spTgt>
                                        </p:tgtEl>
                                        <p:attrNameLst>
                                          <p:attrName>ppt_x</p:attrName>
                                        </p:attrNameLst>
                                      </p:cBhvr>
                                      <p:tavLst>
                                        <p:tav tm="0">
                                          <p:val>
                                            <p:strVal val="#ppt_x-.2"/>
                                          </p:val>
                                        </p:tav>
                                        <p:tav tm="100000">
                                          <p:val>
                                            <p:strVal val="#ppt_x"/>
                                          </p:val>
                                        </p:tav>
                                      </p:tavLst>
                                    </p:anim>
                                    <p:anim calcmode="lin" valueType="num">
                                      <p:cBhvr>
                                        <p:cTn id="40" dur="1000" fill="hold"/>
                                        <p:tgtEl>
                                          <p:spTgt spid="8">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41" dur="10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1143000"/>
          </a:xfrm>
        </p:spPr>
        <p:txBody>
          <a:bodyPr>
            <a:normAutofit fontScale="90000"/>
          </a:bodyPr>
          <a:lstStyle/>
          <a:p>
            <a:pPr algn="l" eaLnBrk="1" fontAlgn="auto" hangingPunct="1">
              <a:spcAft>
                <a:spcPts val="0"/>
              </a:spcAft>
              <a:defRPr/>
            </a:pPr>
            <a:r>
              <a:rPr lang="en-US" sz="4900" smtClean="0">
                <a:latin typeface="Arial" pitchFamily="34" charset="0"/>
                <a:cs typeface="Arial" pitchFamily="34" charset="0"/>
              </a:rPr>
              <a:t>Primary tillage implements </a:t>
            </a:r>
            <a:r>
              <a:rPr lang="en-US" smtClean="0"/>
              <a:t/>
            </a:r>
            <a:br>
              <a:rPr lang="en-US" smtClean="0"/>
            </a:br>
            <a:endParaRPr lang="en-US"/>
          </a:p>
        </p:txBody>
      </p:sp>
      <p:sp>
        <p:nvSpPr>
          <p:cNvPr id="3" name="Content Placeholder 2"/>
          <p:cNvSpPr>
            <a:spLocks noGrp="1"/>
          </p:cNvSpPr>
          <p:nvPr>
            <p:ph idx="1"/>
          </p:nvPr>
        </p:nvSpPr>
        <p:spPr>
          <a:xfrm>
            <a:off x="228600" y="990600"/>
            <a:ext cx="8458200" cy="5135563"/>
          </a:xfrm>
        </p:spPr>
        <p:txBody>
          <a:bodyPr rtlCol="0">
            <a:normAutofit/>
          </a:bodyPr>
          <a:lstStyle/>
          <a:p>
            <a:pPr eaLnBrk="1" fontAlgn="auto" hangingPunct="1">
              <a:spcAft>
                <a:spcPts val="0"/>
              </a:spcAft>
              <a:buSzPct val="121000"/>
              <a:buFont typeface="Wingdings" pitchFamily="2" charset="2"/>
              <a:buChar char="§"/>
              <a:defRPr/>
            </a:pPr>
            <a:r>
              <a:rPr lang="en-US" b="1" dirty="0" smtClean="0">
                <a:latin typeface="Arial" pitchFamily="34" charset="0"/>
                <a:cs typeface="Arial" pitchFamily="34" charset="0"/>
              </a:rPr>
              <a:t>Ploughs are commonly used for primary tillage. </a:t>
            </a:r>
          </a:p>
          <a:p>
            <a:pPr marL="350838" indent="-350838" eaLnBrk="1" fontAlgn="auto" hangingPunct="1">
              <a:spcAft>
                <a:spcPts val="0"/>
              </a:spcAft>
              <a:buSzPct val="121000"/>
              <a:buFont typeface="Wingdings" pitchFamily="2" charset="2"/>
              <a:buChar char="§"/>
              <a:defRPr/>
            </a:pPr>
            <a:r>
              <a:rPr lang="en-US" b="1" dirty="0" smtClean="0">
                <a:latin typeface="Arial" pitchFamily="34" charset="0"/>
                <a:cs typeface="Arial" pitchFamily="34" charset="0"/>
              </a:rPr>
              <a:t>Implements used for opening and       loosening of the soil are known as   ploughs.</a:t>
            </a:r>
          </a:p>
          <a:p>
            <a:pPr eaLnBrk="1" fontAlgn="auto" hangingPunct="1">
              <a:spcAft>
                <a:spcPts val="0"/>
              </a:spcAft>
              <a:buSzPct val="121000"/>
              <a:buFont typeface="Wingdings" pitchFamily="2" charset="2"/>
              <a:buChar char="§"/>
              <a:defRPr/>
            </a:pPr>
            <a:r>
              <a:rPr lang="en-US" b="1" dirty="0" smtClean="0">
                <a:latin typeface="Arial" pitchFamily="34" charset="0"/>
                <a:cs typeface="Arial" pitchFamily="34" charset="0"/>
              </a:rPr>
              <a:t> Ploughs are of three types:</a:t>
            </a:r>
          </a:p>
          <a:p>
            <a:pPr marL="1136650" indent="571500" eaLnBrk="1" fontAlgn="auto" hangingPunct="1">
              <a:spcAft>
                <a:spcPts val="0"/>
              </a:spcAft>
              <a:buSzPct val="121000"/>
              <a:buFont typeface="Wingdings" pitchFamily="2" charset="2"/>
              <a:buChar char="Ø"/>
              <a:defRPr/>
            </a:pPr>
            <a:r>
              <a:rPr lang="en-US" b="1" dirty="0" smtClean="0">
                <a:latin typeface="Arial" pitchFamily="34" charset="0"/>
                <a:cs typeface="Arial" pitchFamily="34" charset="0"/>
              </a:rPr>
              <a:t>Wooden ploughs</a:t>
            </a:r>
          </a:p>
          <a:p>
            <a:pPr marL="1143000" indent="0" eaLnBrk="1" fontAlgn="auto" hangingPunct="1">
              <a:spcAft>
                <a:spcPts val="0"/>
              </a:spcAft>
              <a:buSzPct val="121000"/>
              <a:buFont typeface="Wingdings" pitchFamily="2" charset="2"/>
              <a:buChar char="Ø"/>
              <a:defRPr/>
            </a:pPr>
            <a:r>
              <a:rPr lang="en-US" b="1" dirty="0" smtClean="0">
                <a:latin typeface="Arial" pitchFamily="34" charset="0"/>
                <a:cs typeface="Arial" pitchFamily="34" charset="0"/>
              </a:rPr>
              <a:t>  Iron or inversion ploughs and </a:t>
            </a:r>
          </a:p>
          <a:p>
            <a:pPr marL="1143000" indent="0" eaLnBrk="1" fontAlgn="auto" hangingPunct="1">
              <a:spcAft>
                <a:spcPts val="0"/>
              </a:spcAft>
              <a:buSzPct val="121000"/>
              <a:buFont typeface="Wingdings" pitchFamily="2" charset="2"/>
              <a:buChar char="Ø"/>
              <a:defRPr/>
            </a:pPr>
            <a:r>
              <a:rPr lang="en-US" b="1" dirty="0" smtClean="0">
                <a:latin typeface="Arial" pitchFamily="34" charset="0"/>
                <a:cs typeface="Arial" pitchFamily="34" charset="0"/>
              </a:rPr>
              <a:t>  Special purpose ploughs. </a:t>
            </a:r>
          </a:p>
          <a:p>
            <a:pPr eaLnBrk="1" fontAlgn="auto" hangingPunct="1">
              <a:spcAft>
                <a:spcPts val="0"/>
              </a:spcAft>
              <a:buFont typeface="Wingdings 2"/>
              <a:buChar char=""/>
              <a:defRPr/>
            </a:pPr>
            <a:endParaRPr lang="en-US" dirty="0"/>
          </a:p>
        </p:txBody>
      </p:sp>
      <p:pic>
        <p:nvPicPr>
          <p:cNvPr id="21508" name="Picture 2" descr="C:\Documents and Settings\DODL\Desktop\TNAU color Emble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72500" y="6324600"/>
            <a:ext cx="5715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09"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291263"/>
            <a:ext cx="609600" cy="566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p:nvSpPr>
        <p:spPr bwMode="auto">
          <a:xfrm>
            <a:off x="2895600" y="6488113"/>
            <a:ext cx="6413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4" action="ppaction://hlinksldjump"/>
              </a:rPr>
              <a:t>Next</a:t>
            </a:r>
            <a:endParaRPr lang="en-US">
              <a:latin typeface="Cambria" pitchFamily="18" charset="0"/>
            </a:endParaRPr>
          </a:p>
        </p:txBody>
      </p:sp>
      <p:sp>
        <p:nvSpPr>
          <p:cNvPr id="7" name="Rectangle 6"/>
          <p:cNvSpPr>
            <a:spLocks noChangeArrowheads="1"/>
          </p:cNvSpPr>
          <p:nvPr/>
        </p:nvSpPr>
        <p:spPr bwMode="auto">
          <a:xfrm>
            <a:off x="4419600" y="6488113"/>
            <a:ext cx="10493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5" action="ppaction://hlinksldjump"/>
              </a:rPr>
              <a:t>Previous</a:t>
            </a:r>
            <a:endParaRPr lang="en-US">
              <a:latin typeface="Cambria" pitchFamily="18" charset="0"/>
            </a:endParaRPr>
          </a:p>
        </p:txBody>
      </p:sp>
      <p:sp>
        <p:nvSpPr>
          <p:cNvPr id="8" name="Rectangle 7"/>
          <p:cNvSpPr>
            <a:spLocks noChangeArrowheads="1"/>
          </p:cNvSpPr>
          <p:nvPr/>
        </p:nvSpPr>
        <p:spPr bwMode="auto">
          <a:xfrm>
            <a:off x="6019800" y="6488113"/>
            <a:ext cx="5746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6" action="ppaction://hlinksldjump"/>
              </a:rPr>
              <a:t>End</a:t>
            </a:r>
            <a:endParaRPr lang="en-US">
              <a:latin typeface="Cambr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par>
                          <p:cTn id="8" fill="hold" nodeType="afterGroup">
                            <p:stCondLst>
                              <p:cond delay="500"/>
                            </p:stCondLst>
                            <p:childTnLst>
                              <p:par>
                                <p:cTn id="9" presetID="10"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2000"/>
                                        <p:tgtEl>
                                          <p:spTgt spid="3">
                                            <p:txEl>
                                              <p:pRg st="0" end="0"/>
                                            </p:txEl>
                                          </p:spTgt>
                                        </p:tgtEl>
                                      </p:cBhvr>
                                    </p:animEffect>
                                  </p:childTnLst>
                                </p:cTn>
                              </p:par>
                            </p:childTnLst>
                          </p:cTn>
                        </p:par>
                        <p:par>
                          <p:cTn id="12" fill="hold" nodeType="afterGroup">
                            <p:stCondLst>
                              <p:cond delay="2500"/>
                            </p:stCondLst>
                            <p:childTnLst>
                              <p:par>
                                <p:cTn id="13" presetID="10" presetClass="entr" presetSubtype="0" fill="hold"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2000"/>
                                        <p:tgtEl>
                                          <p:spTgt spid="3">
                                            <p:txEl>
                                              <p:pRg st="1" end="1"/>
                                            </p:txEl>
                                          </p:spTgt>
                                        </p:tgtEl>
                                      </p:cBhvr>
                                    </p:animEffect>
                                  </p:childTnLst>
                                </p:cTn>
                              </p:par>
                            </p:childTnLst>
                          </p:cTn>
                        </p:par>
                        <p:par>
                          <p:cTn id="16" fill="hold" nodeType="afterGroup">
                            <p:stCondLst>
                              <p:cond delay="4500"/>
                            </p:stCondLst>
                            <p:childTnLst>
                              <p:par>
                                <p:cTn id="17" presetID="10" presetClass="entr" presetSubtype="0" fill="hold"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2000"/>
                                        <p:tgtEl>
                                          <p:spTgt spid="3">
                                            <p:txEl>
                                              <p:pRg st="2" end="2"/>
                                            </p:txEl>
                                          </p:spTgt>
                                        </p:tgtEl>
                                      </p:cBhvr>
                                    </p:animEffect>
                                  </p:childTnLst>
                                </p:cTn>
                              </p:par>
                            </p:childTnLst>
                          </p:cTn>
                        </p:par>
                        <p:par>
                          <p:cTn id="20" fill="hold" nodeType="afterGroup">
                            <p:stCondLst>
                              <p:cond delay="6500"/>
                            </p:stCondLst>
                            <p:childTnLst>
                              <p:par>
                                <p:cTn id="21" presetID="10" presetClass="entr" presetSubtype="0" fill="hold" nodeType="after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2000"/>
                                        <p:tgtEl>
                                          <p:spTgt spid="3">
                                            <p:txEl>
                                              <p:pRg st="3" end="3"/>
                                            </p:txEl>
                                          </p:spTgt>
                                        </p:tgtEl>
                                      </p:cBhvr>
                                    </p:animEffect>
                                  </p:childTnLst>
                                </p:cTn>
                              </p:par>
                            </p:childTnLst>
                          </p:cTn>
                        </p:par>
                        <p:par>
                          <p:cTn id="24" fill="hold" nodeType="afterGroup">
                            <p:stCondLst>
                              <p:cond delay="8500"/>
                            </p:stCondLst>
                            <p:childTnLst>
                              <p:par>
                                <p:cTn id="25" presetID="10" presetClass="entr" presetSubtype="0" fill="hold" nodeType="after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par>
                          <p:cTn id="28" fill="hold" nodeType="afterGroup">
                            <p:stCondLst>
                              <p:cond delay="10500"/>
                            </p:stCondLst>
                            <p:childTnLst>
                              <p:par>
                                <p:cTn id="29" presetID="10" presetClass="entr" presetSubtype="0" fill="hold" nodeType="after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2000"/>
                                        <p:tgtEl>
                                          <p:spTgt spid="3">
                                            <p:txEl>
                                              <p:pRg st="5" end="5"/>
                                            </p:txEl>
                                          </p:spTgt>
                                        </p:tgtEl>
                                      </p:cBhvr>
                                    </p:animEffect>
                                  </p:childTnLst>
                                </p:cTn>
                              </p:par>
                            </p:childTnLst>
                          </p:cTn>
                        </p:par>
                        <p:par>
                          <p:cTn id="32" fill="hold" nodeType="afterGroup">
                            <p:stCondLst>
                              <p:cond delay="12500"/>
                            </p:stCondLst>
                            <p:childTnLst>
                              <p:par>
                                <p:cTn id="33" presetID="29" presetClass="entr" presetSubtype="0" fill="hold" nodeType="afterEffect">
                                  <p:stCondLst>
                                    <p:cond delay="0"/>
                                  </p:stCondLst>
                                  <p:childTnLst>
                                    <p:set>
                                      <p:cBhvr>
                                        <p:cTn id="34" dur="1" fill="hold">
                                          <p:stCondLst>
                                            <p:cond delay="0"/>
                                          </p:stCondLst>
                                        </p:cTn>
                                        <p:tgtEl>
                                          <p:spTgt spid="6">
                                            <p:txEl>
                                              <p:pRg st="0" end="0"/>
                                            </p:txEl>
                                          </p:spTgt>
                                        </p:tgtEl>
                                        <p:attrNameLst>
                                          <p:attrName>style.visibility</p:attrName>
                                        </p:attrNameLst>
                                      </p:cBhvr>
                                      <p:to>
                                        <p:strVal val="visible"/>
                                      </p:to>
                                    </p:set>
                                    <p:anim calcmode="lin" valueType="num">
                                      <p:cBhvr>
                                        <p:cTn id="35" dur="1000" fill="hold"/>
                                        <p:tgtEl>
                                          <p:spTgt spid="6">
                                            <p:txEl>
                                              <p:pRg st="0" end="0"/>
                                            </p:txEl>
                                          </p:spTgt>
                                        </p:tgtEl>
                                        <p:attrNameLst>
                                          <p:attrName>ppt_x</p:attrName>
                                        </p:attrNameLst>
                                      </p:cBhvr>
                                      <p:tavLst>
                                        <p:tav tm="0">
                                          <p:val>
                                            <p:strVal val="#ppt_x-.2"/>
                                          </p:val>
                                        </p:tav>
                                        <p:tav tm="100000">
                                          <p:val>
                                            <p:strVal val="#ppt_x"/>
                                          </p:val>
                                        </p:tav>
                                      </p:tavLst>
                                    </p:anim>
                                    <p:anim calcmode="lin" valueType="num">
                                      <p:cBhvr>
                                        <p:cTn id="36" dur="1000" fill="hold"/>
                                        <p:tgtEl>
                                          <p:spTgt spid="6">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6">
                                            <p:txEl>
                                              <p:pRg st="0" end="0"/>
                                            </p:txEl>
                                          </p:spTgt>
                                        </p:tgtEl>
                                      </p:cBhvr>
                                    </p:animEffect>
                                  </p:childTnLst>
                                </p:cTn>
                              </p:par>
                            </p:childTnLst>
                          </p:cTn>
                        </p:par>
                        <p:par>
                          <p:cTn id="38" fill="hold" nodeType="afterGroup">
                            <p:stCondLst>
                              <p:cond delay="13500"/>
                            </p:stCondLst>
                            <p:childTnLst>
                              <p:par>
                                <p:cTn id="39" presetID="29" presetClass="entr" presetSubtype="0" fill="hold" nodeType="afterEffect">
                                  <p:stCondLst>
                                    <p:cond delay="0"/>
                                  </p:stCondLst>
                                  <p:childTnLst>
                                    <p:set>
                                      <p:cBhvr>
                                        <p:cTn id="40" dur="1" fill="hold">
                                          <p:stCondLst>
                                            <p:cond delay="0"/>
                                          </p:stCondLst>
                                        </p:cTn>
                                        <p:tgtEl>
                                          <p:spTgt spid="7">
                                            <p:txEl>
                                              <p:pRg st="0" end="0"/>
                                            </p:txEl>
                                          </p:spTgt>
                                        </p:tgtEl>
                                        <p:attrNameLst>
                                          <p:attrName>style.visibility</p:attrName>
                                        </p:attrNameLst>
                                      </p:cBhvr>
                                      <p:to>
                                        <p:strVal val="visible"/>
                                      </p:to>
                                    </p:set>
                                    <p:anim calcmode="lin" valueType="num">
                                      <p:cBhvr>
                                        <p:cTn id="41" dur="1000" fill="hold"/>
                                        <p:tgtEl>
                                          <p:spTgt spid="7">
                                            <p:txEl>
                                              <p:pRg st="0" end="0"/>
                                            </p:txEl>
                                          </p:spTgt>
                                        </p:tgtEl>
                                        <p:attrNameLst>
                                          <p:attrName>ppt_x</p:attrName>
                                        </p:attrNameLst>
                                      </p:cBhvr>
                                      <p:tavLst>
                                        <p:tav tm="0">
                                          <p:val>
                                            <p:strVal val="#ppt_x-.2"/>
                                          </p:val>
                                        </p:tav>
                                        <p:tav tm="100000">
                                          <p:val>
                                            <p:strVal val="#ppt_x"/>
                                          </p:val>
                                        </p:tav>
                                      </p:tavLst>
                                    </p:anim>
                                    <p:anim calcmode="lin" valueType="num">
                                      <p:cBhvr>
                                        <p:cTn id="42" dur="1000" fill="hold"/>
                                        <p:tgtEl>
                                          <p:spTgt spid="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43" dur="1000"/>
                                        <p:tgtEl>
                                          <p:spTgt spid="7">
                                            <p:txEl>
                                              <p:pRg st="0" end="0"/>
                                            </p:txEl>
                                          </p:spTgt>
                                        </p:tgtEl>
                                      </p:cBhvr>
                                    </p:animEffect>
                                  </p:childTnLst>
                                </p:cTn>
                              </p:par>
                            </p:childTnLst>
                          </p:cTn>
                        </p:par>
                        <p:par>
                          <p:cTn id="44" fill="hold" nodeType="afterGroup">
                            <p:stCondLst>
                              <p:cond delay="14500"/>
                            </p:stCondLst>
                            <p:childTnLst>
                              <p:par>
                                <p:cTn id="45" presetID="29" presetClass="entr" presetSubtype="0" fill="hold" nodeType="afterEffect">
                                  <p:stCondLst>
                                    <p:cond delay="0"/>
                                  </p:stCondLst>
                                  <p:childTnLst>
                                    <p:set>
                                      <p:cBhvr>
                                        <p:cTn id="46" dur="1" fill="hold">
                                          <p:stCondLst>
                                            <p:cond delay="0"/>
                                          </p:stCondLst>
                                        </p:cTn>
                                        <p:tgtEl>
                                          <p:spTgt spid="8">
                                            <p:txEl>
                                              <p:pRg st="0" end="0"/>
                                            </p:txEl>
                                          </p:spTgt>
                                        </p:tgtEl>
                                        <p:attrNameLst>
                                          <p:attrName>style.visibility</p:attrName>
                                        </p:attrNameLst>
                                      </p:cBhvr>
                                      <p:to>
                                        <p:strVal val="visible"/>
                                      </p:to>
                                    </p:set>
                                    <p:anim calcmode="lin" valueType="num">
                                      <p:cBhvr>
                                        <p:cTn id="47" dur="1000" fill="hold"/>
                                        <p:tgtEl>
                                          <p:spTgt spid="8">
                                            <p:txEl>
                                              <p:pRg st="0" end="0"/>
                                            </p:txEl>
                                          </p:spTgt>
                                        </p:tgtEl>
                                        <p:attrNameLst>
                                          <p:attrName>ppt_x</p:attrName>
                                        </p:attrNameLst>
                                      </p:cBhvr>
                                      <p:tavLst>
                                        <p:tav tm="0">
                                          <p:val>
                                            <p:strVal val="#ppt_x-.2"/>
                                          </p:val>
                                        </p:tav>
                                        <p:tav tm="100000">
                                          <p:val>
                                            <p:strVal val="#ppt_x"/>
                                          </p:val>
                                        </p:tav>
                                      </p:tavLst>
                                    </p:anim>
                                    <p:anim calcmode="lin" valueType="num">
                                      <p:cBhvr>
                                        <p:cTn id="48" dur="1000" fill="hold"/>
                                        <p:tgtEl>
                                          <p:spTgt spid="8">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49" dur="10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4800600" cy="838200"/>
          </a:xfrm>
        </p:spPr>
        <p:txBody>
          <a:bodyPr/>
          <a:lstStyle/>
          <a:p>
            <a:pPr algn="l" eaLnBrk="1" fontAlgn="auto" hangingPunct="1">
              <a:spcAft>
                <a:spcPts val="0"/>
              </a:spcAft>
              <a:defRPr/>
            </a:pPr>
            <a:r>
              <a:rPr lang="en-US" sz="4000" smtClean="0">
                <a:latin typeface="Arial" pitchFamily="34" charset="0"/>
                <a:cs typeface="Arial" pitchFamily="34" charset="0"/>
              </a:rPr>
              <a:t>Wooden plough </a:t>
            </a:r>
            <a:endParaRPr lang="en-US" sz="4000">
              <a:latin typeface="Arial" pitchFamily="34" charset="0"/>
              <a:cs typeface="Arial" pitchFamily="34" charset="0"/>
            </a:endParaRPr>
          </a:p>
        </p:txBody>
      </p:sp>
      <p:sp>
        <p:nvSpPr>
          <p:cNvPr id="8" name="Content Placeholder 7"/>
          <p:cNvSpPr>
            <a:spLocks noGrp="1"/>
          </p:cNvSpPr>
          <p:nvPr>
            <p:ph sz="half" idx="1"/>
          </p:nvPr>
        </p:nvSpPr>
        <p:spPr>
          <a:xfrm>
            <a:off x="0" y="914400"/>
            <a:ext cx="5715000" cy="5257800"/>
          </a:xfrm>
        </p:spPr>
        <p:txBody>
          <a:bodyPr/>
          <a:lstStyle/>
          <a:p>
            <a:pPr eaLnBrk="1" hangingPunct="1">
              <a:buSzPct val="121000"/>
              <a:buFont typeface="Wingdings" pitchFamily="2" charset="2"/>
              <a:buChar char="§"/>
            </a:pPr>
            <a:r>
              <a:rPr lang="en-US" sz="2400" b="1" smtClean="0">
                <a:latin typeface="Arial" pitchFamily="34" charset="0"/>
                <a:cs typeface="Arial" pitchFamily="34" charset="0"/>
              </a:rPr>
              <a:t>Wooden or Indigenous plough is an implement which is made of wood with an iron share point. </a:t>
            </a:r>
          </a:p>
          <a:p>
            <a:pPr eaLnBrk="1" hangingPunct="1">
              <a:buSzPct val="121000"/>
              <a:buFont typeface="Wingdings" pitchFamily="2" charset="2"/>
              <a:buChar char="§"/>
            </a:pPr>
            <a:r>
              <a:rPr lang="en-US" sz="2400" b="1" smtClean="0">
                <a:latin typeface="Arial" pitchFamily="34" charset="0"/>
                <a:cs typeface="Arial" pitchFamily="34" charset="0"/>
              </a:rPr>
              <a:t>It is drawn only with bullocks.</a:t>
            </a:r>
          </a:p>
          <a:p>
            <a:pPr eaLnBrk="1" hangingPunct="1">
              <a:buSzPct val="121000"/>
              <a:buFont typeface="Wingdings" pitchFamily="2" charset="2"/>
              <a:buChar char="§"/>
            </a:pPr>
            <a:r>
              <a:rPr lang="en-US" sz="2400" b="1" smtClean="0">
                <a:latin typeface="Arial" pitchFamily="34" charset="0"/>
                <a:cs typeface="Arial" pitchFamily="34" charset="0"/>
              </a:rPr>
              <a:t> It cuts a ‘V’ shaped furrow and opens the soil, but no inversion is made due to country ploughs. </a:t>
            </a:r>
          </a:p>
          <a:p>
            <a:pPr eaLnBrk="1" hangingPunct="1">
              <a:buSzPct val="121000"/>
              <a:buFont typeface="Wingdings" pitchFamily="2" charset="2"/>
              <a:buChar char="§"/>
            </a:pPr>
            <a:r>
              <a:rPr lang="en-US" sz="2400" b="1" smtClean="0">
                <a:latin typeface="Arial" pitchFamily="34" charset="0"/>
                <a:cs typeface="Arial" pitchFamily="34" charset="0"/>
              </a:rPr>
              <a:t>Ploughing operation is also not perfect because some un-ploughed strip (of inverted shape) is always left between furrows. </a:t>
            </a:r>
          </a:p>
          <a:p>
            <a:pPr eaLnBrk="1" hangingPunct="1">
              <a:buSzPct val="121000"/>
              <a:buFont typeface="Wingdings" pitchFamily="2" charset="2"/>
              <a:buChar char="§"/>
            </a:pPr>
            <a:r>
              <a:rPr lang="en-US" sz="2400" b="1" smtClean="0">
                <a:latin typeface="Arial" pitchFamily="34" charset="0"/>
                <a:cs typeface="Arial" pitchFamily="34" charset="0"/>
              </a:rPr>
              <a:t>This can be reduced by cross ploughing, but even then, small squares remain un-ploughed. </a:t>
            </a:r>
          </a:p>
          <a:p>
            <a:pPr eaLnBrk="1" hangingPunct="1"/>
            <a:endParaRPr lang="en-US" sz="2400" smtClean="0"/>
          </a:p>
        </p:txBody>
      </p:sp>
      <p:sp>
        <p:nvSpPr>
          <p:cNvPr id="22532" name="Rectangle 10"/>
          <p:cNvSpPr>
            <a:spLocks noChangeArrowheads="1"/>
          </p:cNvSpPr>
          <p:nvPr/>
        </p:nvSpPr>
        <p:spPr bwMode="auto">
          <a:xfrm>
            <a:off x="6324600" y="6019800"/>
            <a:ext cx="1219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b="1">
                <a:cs typeface="Arial" pitchFamily="34" charset="0"/>
              </a:rPr>
              <a:t>(Cont)..</a:t>
            </a:r>
          </a:p>
        </p:txBody>
      </p:sp>
      <p:pic>
        <p:nvPicPr>
          <p:cNvPr id="22533" name="Picture 2" descr="C:\Documents and Settings\DODL\Desktop\TNAU color Emble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58200" y="6343650"/>
            <a:ext cx="685800"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4"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400800"/>
            <a:ext cx="685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a:spLocks noChangeArrowheads="1"/>
          </p:cNvSpPr>
          <p:nvPr/>
        </p:nvSpPr>
        <p:spPr bwMode="auto">
          <a:xfrm>
            <a:off x="1447800" y="6488113"/>
            <a:ext cx="7016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atin typeface="Cambria" pitchFamily="18" charset="0"/>
                <a:hlinkClick r:id="rId4" action="ppaction://hlinksldjump"/>
              </a:rPr>
              <a:t>Next</a:t>
            </a:r>
            <a:endParaRPr lang="en-US">
              <a:latin typeface="Cambria" pitchFamily="18" charset="0"/>
            </a:endParaRPr>
          </a:p>
        </p:txBody>
      </p:sp>
      <p:sp>
        <p:nvSpPr>
          <p:cNvPr id="10" name="Rectangle 9"/>
          <p:cNvSpPr>
            <a:spLocks noChangeArrowheads="1"/>
          </p:cNvSpPr>
          <p:nvPr/>
        </p:nvSpPr>
        <p:spPr bwMode="auto">
          <a:xfrm>
            <a:off x="3962400" y="6488113"/>
            <a:ext cx="10493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5" action="ppaction://hlinksldjump"/>
              </a:rPr>
              <a:t>Previous</a:t>
            </a:r>
            <a:endParaRPr lang="en-US">
              <a:latin typeface="Cambria" pitchFamily="18" charset="0"/>
            </a:endParaRPr>
          </a:p>
        </p:txBody>
      </p:sp>
      <p:sp>
        <p:nvSpPr>
          <p:cNvPr id="12" name="Rectangle 11"/>
          <p:cNvSpPr>
            <a:spLocks noChangeArrowheads="1"/>
          </p:cNvSpPr>
          <p:nvPr/>
        </p:nvSpPr>
        <p:spPr bwMode="auto">
          <a:xfrm>
            <a:off x="6324600" y="6488113"/>
            <a:ext cx="5746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6" action="ppaction://hlinksldjump"/>
              </a:rPr>
              <a:t>End</a:t>
            </a:r>
            <a:endParaRPr lang="en-US">
              <a:latin typeface="Cambr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par>
                          <p:cTn id="8" fill="hold" nodeType="afterGroup">
                            <p:stCondLst>
                              <p:cond delay="500"/>
                            </p:stCondLst>
                            <p:childTnLst>
                              <p:par>
                                <p:cTn id="9" presetID="1" presetClass="entr" presetSubtype="0" fill="hold" grpId="0" nodeType="afterEffect">
                                  <p:stCondLst>
                                    <p:cond delay="0"/>
                                  </p:stCondLst>
                                  <p:childTnLst>
                                    <p:set>
                                      <p:cBhvr>
                                        <p:cTn id="10" dur="1" fill="hold">
                                          <p:stCondLst>
                                            <p:cond delay="499"/>
                                          </p:stCondLst>
                                        </p:cTn>
                                        <p:tgtEl>
                                          <p:spTgt spid="8"/>
                                        </p:tgtEl>
                                        <p:attrNameLst>
                                          <p:attrName>style.visibility</p:attrName>
                                        </p:attrNameLst>
                                      </p:cBhvr>
                                      <p:to>
                                        <p:strVal val="visible"/>
                                      </p:to>
                                    </p:set>
                                  </p:childTnLst>
                                </p:cTn>
                              </p:par>
                            </p:childTnLst>
                          </p:cTn>
                        </p:par>
                        <p:par>
                          <p:cTn id="11" fill="hold" nodeType="afterGroup">
                            <p:stCondLst>
                              <p:cond delay="1000"/>
                            </p:stCondLst>
                            <p:childTnLst>
                              <p:par>
                                <p:cTn id="12" presetID="1" presetClass="entr" presetSubtype="0" fill="hold" grpId="0" nodeType="afterEffect">
                                  <p:stCondLst>
                                    <p:cond delay="0"/>
                                  </p:stCondLst>
                                  <p:childTnLst>
                                    <p:set>
                                      <p:cBhvr>
                                        <p:cTn id="13" dur="1" fill="hold">
                                          <p:stCondLst>
                                            <p:cond delay="499"/>
                                          </p:stCondLst>
                                        </p:cTn>
                                        <p:tgtEl>
                                          <p:spTgt spid="9"/>
                                        </p:tgtEl>
                                        <p:attrNameLst>
                                          <p:attrName>style.visibility</p:attrName>
                                        </p:attrNameLst>
                                      </p:cBhvr>
                                      <p:to>
                                        <p:strVal val="visible"/>
                                      </p:to>
                                    </p:set>
                                  </p:childTnLst>
                                </p:cTn>
                              </p:par>
                            </p:childTnLst>
                          </p:cTn>
                        </p:par>
                        <p:par>
                          <p:cTn id="14" fill="hold" nodeType="afterGroup">
                            <p:stCondLst>
                              <p:cond delay="1500"/>
                            </p:stCondLst>
                            <p:childTnLst>
                              <p:par>
                                <p:cTn id="15" presetID="1" presetClass="entr" presetSubtype="0" fill="hold" grpId="0" nodeType="afterEffect">
                                  <p:stCondLst>
                                    <p:cond delay="0"/>
                                  </p:stCondLst>
                                  <p:childTnLst>
                                    <p:set>
                                      <p:cBhvr>
                                        <p:cTn id="16" dur="1" fill="hold">
                                          <p:stCondLst>
                                            <p:cond delay="499"/>
                                          </p:stCondLst>
                                        </p:cTn>
                                        <p:tgtEl>
                                          <p:spTgt spid="10"/>
                                        </p:tgtEl>
                                        <p:attrNameLst>
                                          <p:attrName>style.visibility</p:attrName>
                                        </p:attrNameLst>
                                      </p:cBhvr>
                                      <p:to>
                                        <p:strVal val="visible"/>
                                      </p:to>
                                    </p:set>
                                  </p:childTnLst>
                                </p:cTn>
                              </p:par>
                            </p:childTnLst>
                          </p:cTn>
                        </p:par>
                        <p:par>
                          <p:cTn id="17" fill="hold" nodeType="afterGroup">
                            <p:stCondLst>
                              <p:cond delay="2000"/>
                            </p:stCondLst>
                            <p:childTnLst>
                              <p:par>
                                <p:cTn id="18" presetID="1" presetClass="entr" presetSubtype="0" fill="hold" grpId="0" nodeType="afterEffect">
                                  <p:stCondLst>
                                    <p:cond delay="0"/>
                                  </p:stCondLst>
                                  <p:childTnLst>
                                    <p:set>
                                      <p:cBhvr>
                                        <p:cTn id="19" dur="1" fill="hold">
                                          <p:stCondLst>
                                            <p:cond delay="499"/>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utoUpdateAnimBg="0"/>
      <p:bldP spid="9" grpId="0" autoUpdateAnimBg="0"/>
      <p:bldP spid="10" grpId="0" autoUpdateAnimBg="0"/>
      <p:bldP spid="12"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274638"/>
            <a:ext cx="8686800" cy="1143000"/>
          </a:xfrm>
        </p:spPr>
        <p:txBody>
          <a:bodyPr>
            <a:normAutofit fontScale="90000"/>
          </a:bodyPr>
          <a:lstStyle/>
          <a:p>
            <a:pPr algn="l" eaLnBrk="1" fontAlgn="auto" hangingPunct="1">
              <a:spcAft>
                <a:spcPts val="0"/>
              </a:spcAft>
              <a:defRPr/>
            </a:pPr>
            <a:r>
              <a:rPr lang="en-US" i="1" smtClean="0">
                <a:latin typeface="Arial" pitchFamily="34" charset="0"/>
                <a:cs typeface="Arial" pitchFamily="34" charset="0"/>
              </a:rPr>
              <a:t>Types of wooden ploughs</a:t>
            </a:r>
            <a:r>
              <a:rPr lang="en-US" smtClean="0"/>
              <a:t/>
            </a:r>
            <a:br>
              <a:rPr lang="en-US" smtClean="0"/>
            </a:br>
            <a:endParaRPr lang="en-US"/>
          </a:p>
        </p:txBody>
      </p:sp>
      <p:sp>
        <p:nvSpPr>
          <p:cNvPr id="6" name="Content Placeholder 5"/>
          <p:cNvSpPr>
            <a:spLocks noGrp="1"/>
          </p:cNvSpPr>
          <p:nvPr>
            <p:ph idx="1"/>
          </p:nvPr>
        </p:nvSpPr>
        <p:spPr>
          <a:xfrm>
            <a:off x="152400" y="990600"/>
            <a:ext cx="8686800" cy="5486400"/>
          </a:xfrm>
        </p:spPr>
        <p:txBody>
          <a:bodyPr rtlCol="0">
            <a:normAutofit lnSpcReduction="10000"/>
          </a:bodyPr>
          <a:lstStyle/>
          <a:p>
            <a:pPr eaLnBrk="1" fontAlgn="auto" hangingPunct="1">
              <a:spcAft>
                <a:spcPts val="0"/>
              </a:spcAft>
              <a:buSzPct val="121000"/>
              <a:buFont typeface="Wingdings" pitchFamily="2" charset="2"/>
              <a:buChar char="§"/>
              <a:defRPr/>
            </a:pPr>
            <a:r>
              <a:rPr lang="en-US" sz="2400" b="1" dirty="0" smtClean="0">
                <a:latin typeface="Arial" pitchFamily="34" charset="0"/>
                <a:cs typeface="Arial" pitchFamily="34" charset="0"/>
              </a:rPr>
              <a:t>Depending on the size and purpose, three types of wooden ploughs are distinguished. </a:t>
            </a:r>
          </a:p>
          <a:p>
            <a:pPr eaLnBrk="1" fontAlgn="auto" hangingPunct="1">
              <a:spcAft>
                <a:spcPts val="0"/>
              </a:spcAft>
              <a:buSzPct val="121000"/>
              <a:buFont typeface="Wingdings" pitchFamily="2" charset="2"/>
              <a:buChar char="§"/>
              <a:defRPr/>
            </a:pPr>
            <a:r>
              <a:rPr lang="en-US" sz="2400" b="1" dirty="0" smtClean="0">
                <a:latin typeface="Arial" pitchFamily="34" charset="0"/>
                <a:cs typeface="Arial" pitchFamily="34" charset="0"/>
              </a:rPr>
              <a:t>Heavy plough disturbs soil to a depth of 15 to 20 cm and is drawn by 3 to 4 pairs of cattle. </a:t>
            </a:r>
          </a:p>
          <a:p>
            <a:pPr eaLnBrk="1" fontAlgn="auto" hangingPunct="1">
              <a:spcAft>
                <a:spcPts val="0"/>
              </a:spcAft>
              <a:buSzPct val="121000"/>
              <a:buFont typeface="Wingdings" pitchFamily="2" charset="2"/>
              <a:buChar char="§"/>
              <a:defRPr/>
            </a:pPr>
            <a:r>
              <a:rPr lang="en-US" sz="2400" b="1" dirty="0" smtClean="0">
                <a:latin typeface="Arial" pitchFamily="34" charset="0"/>
                <a:cs typeface="Arial" pitchFamily="34" charset="0"/>
              </a:rPr>
              <a:t>They are also called as black soil ploughs and cover 0.10 to 0.15 ha in a day.</a:t>
            </a:r>
          </a:p>
          <a:p>
            <a:pPr eaLnBrk="1" fontAlgn="auto" hangingPunct="1">
              <a:spcAft>
                <a:spcPts val="0"/>
              </a:spcAft>
              <a:buSzPct val="121000"/>
              <a:buFont typeface="Wingdings" pitchFamily="2" charset="2"/>
              <a:buChar char="§"/>
              <a:defRPr/>
            </a:pP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Dryland</a:t>
            </a:r>
            <a:r>
              <a:rPr lang="en-US" sz="2400" b="1" dirty="0" smtClean="0">
                <a:latin typeface="Arial" pitchFamily="34" charset="0"/>
                <a:cs typeface="Arial" pitchFamily="34" charset="0"/>
              </a:rPr>
              <a:t> plough is smaller than heavy plough and varies in size with the soil type.</a:t>
            </a:r>
          </a:p>
          <a:p>
            <a:pPr eaLnBrk="1" fontAlgn="auto" hangingPunct="1">
              <a:spcAft>
                <a:spcPts val="0"/>
              </a:spcAft>
              <a:buSzPct val="121000"/>
              <a:buFont typeface="Wingdings" pitchFamily="2" charset="2"/>
              <a:buChar char="§"/>
              <a:defRPr/>
            </a:pPr>
            <a:r>
              <a:rPr lang="en-US" sz="2400" b="1" dirty="0" smtClean="0">
                <a:latin typeface="Arial" pitchFamily="34" charset="0"/>
                <a:cs typeface="Arial" pitchFamily="34" charset="0"/>
              </a:rPr>
              <a:t> It covers an area of 0.15 to 0.25 ha in a day. Wetland plough is the smallest of the wooden ploughs. </a:t>
            </a:r>
          </a:p>
          <a:p>
            <a:pPr eaLnBrk="1" fontAlgn="auto" hangingPunct="1">
              <a:spcAft>
                <a:spcPts val="0"/>
              </a:spcAft>
              <a:buSzPct val="121000"/>
              <a:buFont typeface="Wingdings" pitchFamily="2" charset="2"/>
              <a:buChar char="§"/>
              <a:defRPr/>
            </a:pPr>
            <a:r>
              <a:rPr lang="en-US" sz="2400" b="1" dirty="0" smtClean="0">
                <a:latin typeface="Arial" pitchFamily="34" charset="0"/>
                <a:cs typeface="Arial" pitchFamily="34" charset="0"/>
              </a:rPr>
              <a:t>A worn-out dry land plough is used as a wetland plough.</a:t>
            </a:r>
          </a:p>
          <a:p>
            <a:pPr eaLnBrk="1" fontAlgn="auto" hangingPunct="1">
              <a:spcAft>
                <a:spcPts val="0"/>
              </a:spcAft>
              <a:buSzPct val="121000"/>
              <a:buFont typeface="Wingdings" pitchFamily="2" charset="2"/>
              <a:buChar char="§"/>
              <a:defRPr/>
            </a:pPr>
            <a:r>
              <a:rPr lang="en-US" sz="2400" b="1" dirty="0" smtClean="0">
                <a:latin typeface="Arial" pitchFamily="34" charset="0"/>
                <a:cs typeface="Arial" pitchFamily="34" charset="0"/>
              </a:rPr>
              <a:t> It ordinarily covers about 0.1 ha in a day for the first </a:t>
            </a:r>
            <a:r>
              <a:rPr lang="en-US" sz="2400" b="1" dirty="0" err="1" smtClean="0">
                <a:latin typeface="Arial" pitchFamily="34" charset="0"/>
                <a:cs typeface="Arial" pitchFamily="34" charset="0"/>
              </a:rPr>
              <a:t>puddling</a:t>
            </a:r>
            <a:r>
              <a:rPr lang="en-US" sz="2400" b="1" dirty="0" smtClean="0">
                <a:latin typeface="Arial" pitchFamily="34" charset="0"/>
                <a:cs typeface="Arial" pitchFamily="34" charset="0"/>
              </a:rPr>
              <a:t> and about 0.25 ha at further </a:t>
            </a:r>
            <a:r>
              <a:rPr lang="en-US" sz="2400" b="1" dirty="0" err="1" smtClean="0">
                <a:latin typeface="Arial" pitchFamily="34" charset="0"/>
                <a:cs typeface="Arial" pitchFamily="34" charset="0"/>
              </a:rPr>
              <a:t>puddling</a:t>
            </a:r>
            <a:r>
              <a:rPr lang="en-US" sz="2400" b="1" dirty="0" smtClean="0">
                <a:latin typeface="Arial" pitchFamily="34" charset="0"/>
                <a:cs typeface="Arial" pitchFamily="34" charset="0"/>
              </a:rPr>
              <a:t>. </a:t>
            </a:r>
            <a:endParaRPr lang="en-US" sz="2400" b="1" dirty="0">
              <a:latin typeface="Arial" pitchFamily="34" charset="0"/>
              <a:cs typeface="Arial" pitchFamily="34" charset="0"/>
            </a:endParaRPr>
          </a:p>
        </p:txBody>
      </p:sp>
      <p:pic>
        <p:nvPicPr>
          <p:cNvPr id="23556" name="Picture 2" descr="C:\Documents and Settings\DODL\Desktop\TNAU color Emble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58200" y="6218238"/>
            <a:ext cx="685800" cy="639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7"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221413"/>
            <a:ext cx="685800" cy="636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p:cNvSpPr>
            <a:spLocks noChangeArrowheads="1"/>
          </p:cNvSpPr>
          <p:nvPr/>
        </p:nvSpPr>
        <p:spPr bwMode="auto">
          <a:xfrm>
            <a:off x="3352800" y="6488113"/>
            <a:ext cx="6413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4" action="ppaction://hlinksldjump"/>
              </a:rPr>
              <a:t>Next</a:t>
            </a:r>
            <a:endParaRPr lang="en-US">
              <a:latin typeface="Cambria" pitchFamily="18" charset="0"/>
            </a:endParaRPr>
          </a:p>
        </p:txBody>
      </p:sp>
      <p:sp>
        <p:nvSpPr>
          <p:cNvPr id="9" name="Rectangle 8"/>
          <p:cNvSpPr>
            <a:spLocks noChangeArrowheads="1"/>
          </p:cNvSpPr>
          <p:nvPr/>
        </p:nvSpPr>
        <p:spPr bwMode="auto">
          <a:xfrm>
            <a:off x="4572000" y="6488113"/>
            <a:ext cx="10493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5" action="ppaction://hlinksldjump"/>
              </a:rPr>
              <a:t>Previous</a:t>
            </a:r>
            <a:endParaRPr lang="en-US">
              <a:latin typeface="Cambria" pitchFamily="18" charset="0"/>
            </a:endParaRPr>
          </a:p>
        </p:txBody>
      </p:sp>
      <p:sp>
        <p:nvSpPr>
          <p:cNvPr id="10" name="Rectangle 9"/>
          <p:cNvSpPr>
            <a:spLocks noChangeArrowheads="1"/>
          </p:cNvSpPr>
          <p:nvPr/>
        </p:nvSpPr>
        <p:spPr bwMode="auto">
          <a:xfrm>
            <a:off x="6172200" y="6488113"/>
            <a:ext cx="5746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6" action="ppaction://hlinksldjump"/>
              </a:rPr>
              <a:t>End</a:t>
            </a:r>
            <a:endParaRPr lang="en-US">
              <a:latin typeface="Cambr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par>
                          <p:cTn id="8" fill="hold" nodeType="afterGroup">
                            <p:stCondLst>
                              <p:cond delay="500"/>
                            </p:stCondLst>
                            <p:childTnLst>
                              <p:par>
                                <p:cTn id="9" presetID="10" presetClass="entr" presetSubtype="0" fill="hold" nodeType="after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animEffect transition="in" filter="fade">
                                      <p:cBhvr>
                                        <p:cTn id="11" dur="2000"/>
                                        <p:tgtEl>
                                          <p:spTgt spid="6">
                                            <p:txEl>
                                              <p:pRg st="0" end="0"/>
                                            </p:txEl>
                                          </p:spTgt>
                                        </p:tgtEl>
                                      </p:cBhvr>
                                    </p:animEffect>
                                  </p:childTnLst>
                                </p:cTn>
                              </p:par>
                            </p:childTnLst>
                          </p:cTn>
                        </p:par>
                        <p:par>
                          <p:cTn id="12" fill="hold" nodeType="afterGroup">
                            <p:stCondLst>
                              <p:cond delay="2500"/>
                            </p:stCondLst>
                            <p:childTnLst>
                              <p:par>
                                <p:cTn id="13" presetID="10" presetClass="entr" presetSubtype="0" fill="hold" nodeType="after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animEffect transition="in" filter="fade">
                                      <p:cBhvr>
                                        <p:cTn id="15" dur="2000"/>
                                        <p:tgtEl>
                                          <p:spTgt spid="6">
                                            <p:txEl>
                                              <p:pRg st="1" end="1"/>
                                            </p:txEl>
                                          </p:spTgt>
                                        </p:tgtEl>
                                      </p:cBhvr>
                                    </p:animEffect>
                                  </p:childTnLst>
                                </p:cTn>
                              </p:par>
                            </p:childTnLst>
                          </p:cTn>
                        </p:par>
                        <p:par>
                          <p:cTn id="16" fill="hold" nodeType="afterGroup">
                            <p:stCondLst>
                              <p:cond delay="4500"/>
                            </p:stCondLst>
                            <p:childTnLst>
                              <p:par>
                                <p:cTn id="17" presetID="10" presetClass="entr" presetSubtype="0" fill="hold" nodeType="after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Effect transition="in" filter="fade">
                                      <p:cBhvr>
                                        <p:cTn id="19" dur="2000"/>
                                        <p:tgtEl>
                                          <p:spTgt spid="6">
                                            <p:txEl>
                                              <p:pRg st="2" end="2"/>
                                            </p:txEl>
                                          </p:spTgt>
                                        </p:tgtEl>
                                      </p:cBhvr>
                                    </p:animEffect>
                                  </p:childTnLst>
                                </p:cTn>
                              </p:par>
                            </p:childTnLst>
                          </p:cTn>
                        </p:par>
                        <p:par>
                          <p:cTn id="20" fill="hold" nodeType="afterGroup">
                            <p:stCondLst>
                              <p:cond delay="6500"/>
                            </p:stCondLst>
                            <p:childTnLst>
                              <p:par>
                                <p:cTn id="21" presetID="10" presetClass="entr" presetSubtype="0" fill="hold" nodeType="afterEffect">
                                  <p:stCondLst>
                                    <p:cond delay="0"/>
                                  </p:stCondLst>
                                  <p:childTnLst>
                                    <p:set>
                                      <p:cBhvr>
                                        <p:cTn id="22" dur="1" fill="hold">
                                          <p:stCondLst>
                                            <p:cond delay="0"/>
                                          </p:stCondLst>
                                        </p:cTn>
                                        <p:tgtEl>
                                          <p:spTgt spid="6">
                                            <p:txEl>
                                              <p:pRg st="3" end="3"/>
                                            </p:txEl>
                                          </p:spTgt>
                                        </p:tgtEl>
                                        <p:attrNameLst>
                                          <p:attrName>style.visibility</p:attrName>
                                        </p:attrNameLst>
                                      </p:cBhvr>
                                      <p:to>
                                        <p:strVal val="visible"/>
                                      </p:to>
                                    </p:set>
                                    <p:animEffect transition="in" filter="fade">
                                      <p:cBhvr>
                                        <p:cTn id="23" dur="2000"/>
                                        <p:tgtEl>
                                          <p:spTgt spid="6">
                                            <p:txEl>
                                              <p:pRg st="3" end="3"/>
                                            </p:txEl>
                                          </p:spTgt>
                                        </p:tgtEl>
                                      </p:cBhvr>
                                    </p:animEffect>
                                  </p:childTnLst>
                                </p:cTn>
                              </p:par>
                            </p:childTnLst>
                          </p:cTn>
                        </p:par>
                        <p:par>
                          <p:cTn id="24" fill="hold" nodeType="afterGroup">
                            <p:stCondLst>
                              <p:cond delay="8500"/>
                            </p:stCondLst>
                            <p:childTnLst>
                              <p:par>
                                <p:cTn id="25" presetID="10" presetClass="entr" presetSubtype="0" fill="hold" nodeType="after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fade">
                                      <p:cBhvr>
                                        <p:cTn id="27" dur="2000"/>
                                        <p:tgtEl>
                                          <p:spTgt spid="6">
                                            <p:txEl>
                                              <p:pRg st="4" end="4"/>
                                            </p:txEl>
                                          </p:spTgt>
                                        </p:tgtEl>
                                      </p:cBhvr>
                                    </p:animEffect>
                                  </p:childTnLst>
                                </p:cTn>
                              </p:par>
                            </p:childTnLst>
                          </p:cTn>
                        </p:par>
                        <p:par>
                          <p:cTn id="28" fill="hold" nodeType="afterGroup">
                            <p:stCondLst>
                              <p:cond delay="10500"/>
                            </p:stCondLst>
                            <p:childTnLst>
                              <p:par>
                                <p:cTn id="29" presetID="10" presetClass="entr" presetSubtype="0" fill="hold" nodeType="afterEffect">
                                  <p:stCondLst>
                                    <p:cond delay="0"/>
                                  </p:stCondLst>
                                  <p:childTnLst>
                                    <p:set>
                                      <p:cBhvr>
                                        <p:cTn id="30" dur="1" fill="hold">
                                          <p:stCondLst>
                                            <p:cond delay="0"/>
                                          </p:stCondLst>
                                        </p:cTn>
                                        <p:tgtEl>
                                          <p:spTgt spid="6">
                                            <p:txEl>
                                              <p:pRg st="5" end="5"/>
                                            </p:txEl>
                                          </p:spTgt>
                                        </p:tgtEl>
                                        <p:attrNameLst>
                                          <p:attrName>style.visibility</p:attrName>
                                        </p:attrNameLst>
                                      </p:cBhvr>
                                      <p:to>
                                        <p:strVal val="visible"/>
                                      </p:to>
                                    </p:set>
                                    <p:animEffect transition="in" filter="fade">
                                      <p:cBhvr>
                                        <p:cTn id="31" dur="2000"/>
                                        <p:tgtEl>
                                          <p:spTgt spid="6">
                                            <p:txEl>
                                              <p:pRg st="5" end="5"/>
                                            </p:txEl>
                                          </p:spTgt>
                                        </p:tgtEl>
                                      </p:cBhvr>
                                    </p:animEffect>
                                  </p:childTnLst>
                                </p:cTn>
                              </p:par>
                            </p:childTnLst>
                          </p:cTn>
                        </p:par>
                        <p:par>
                          <p:cTn id="32" fill="hold" nodeType="afterGroup">
                            <p:stCondLst>
                              <p:cond delay="12500"/>
                            </p:stCondLst>
                            <p:childTnLst>
                              <p:par>
                                <p:cTn id="33" presetID="10" presetClass="entr" presetSubtype="0" fill="hold" nodeType="afterEffect">
                                  <p:stCondLst>
                                    <p:cond delay="0"/>
                                  </p:stCondLst>
                                  <p:childTnLst>
                                    <p:set>
                                      <p:cBhvr>
                                        <p:cTn id="34" dur="1" fill="hold">
                                          <p:stCondLst>
                                            <p:cond delay="0"/>
                                          </p:stCondLst>
                                        </p:cTn>
                                        <p:tgtEl>
                                          <p:spTgt spid="6">
                                            <p:txEl>
                                              <p:pRg st="6" end="6"/>
                                            </p:txEl>
                                          </p:spTgt>
                                        </p:tgtEl>
                                        <p:attrNameLst>
                                          <p:attrName>style.visibility</p:attrName>
                                        </p:attrNameLst>
                                      </p:cBhvr>
                                      <p:to>
                                        <p:strVal val="visible"/>
                                      </p:to>
                                    </p:set>
                                    <p:animEffect transition="in" filter="fade">
                                      <p:cBhvr>
                                        <p:cTn id="35" dur="2000"/>
                                        <p:tgtEl>
                                          <p:spTgt spid="6">
                                            <p:txEl>
                                              <p:pRg st="6" end="6"/>
                                            </p:txEl>
                                          </p:spTgt>
                                        </p:tgtEl>
                                      </p:cBhvr>
                                    </p:animEffect>
                                  </p:childTnLst>
                                </p:cTn>
                              </p:par>
                            </p:childTnLst>
                          </p:cTn>
                        </p:par>
                        <p:par>
                          <p:cTn id="36" fill="hold" nodeType="afterGroup">
                            <p:stCondLst>
                              <p:cond delay="14500"/>
                            </p:stCondLst>
                            <p:childTnLst>
                              <p:par>
                                <p:cTn id="37" presetID="29" presetClass="entr" presetSubtype="0" fill="hold" nodeType="afterEffect">
                                  <p:stCondLst>
                                    <p:cond delay="0"/>
                                  </p:stCondLst>
                                  <p:childTnLst>
                                    <p:set>
                                      <p:cBhvr>
                                        <p:cTn id="38" dur="1" fill="hold">
                                          <p:stCondLst>
                                            <p:cond delay="0"/>
                                          </p:stCondLst>
                                        </p:cTn>
                                        <p:tgtEl>
                                          <p:spTgt spid="8">
                                            <p:txEl>
                                              <p:pRg st="0" end="0"/>
                                            </p:txEl>
                                          </p:spTgt>
                                        </p:tgtEl>
                                        <p:attrNameLst>
                                          <p:attrName>style.visibility</p:attrName>
                                        </p:attrNameLst>
                                      </p:cBhvr>
                                      <p:to>
                                        <p:strVal val="visible"/>
                                      </p:to>
                                    </p:set>
                                    <p:anim calcmode="lin" valueType="num">
                                      <p:cBhvr>
                                        <p:cTn id="39" dur="1000" fill="hold"/>
                                        <p:tgtEl>
                                          <p:spTgt spid="8">
                                            <p:txEl>
                                              <p:pRg st="0" end="0"/>
                                            </p:txEl>
                                          </p:spTgt>
                                        </p:tgtEl>
                                        <p:attrNameLst>
                                          <p:attrName>ppt_x</p:attrName>
                                        </p:attrNameLst>
                                      </p:cBhvr>
                                      <p:tavLst>
                                        <p:tav tm="0">
                                          <p:val>
                                            <p:strVal val="#ppt_x-.2"/>
                                          </p:val>
                                        </p:tav>
                                        <p:tav tm="100000">
                                          <p:val>
                                            <p:strVal val="#ppt_x"/>
                                          </p:val>
                                        </p:tav>
                                      </p:tavLst>
                                    </p:anim>
                                    <p:anim calcmode="lin" valueType="num">
                                      <p:cBhvr>
                                        <p:cTn id="40" dur="1000" fill="hold"/>
                                        <p:tgtEl>
                                          <p:spTgt spid="8">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41" dur="1000"/>
                                        <p:tgtEl>
                                          <p:spTgt spid="8">
                                            <p:txEl>
                                              <p:pRg st="0" end="0"/>
                                            </p:txEl>
                                          </p:spTgt>
                                        </p:tgtEl>
                                      </p:cBhvr>
                                    </p:animEffect>
                                  </p:childTnLst>
                                </p:cTn>
                              </p:par>
                            </p:childTnLst>
                          </p:cTn>
                        </p:par>
                        <p:par>
                          <p:cTn id="42" fill="hold" nodeType="afterGroup">
                            <p:stCondLst>
                              <p:cond delay="15500"/>
                            </p:stCondLst>
                            <p:childTnLst>
                              <p:par>
                                <p:cTn id="43" presetID="29" presetClass="entr" presetSubtype="0" fill="hold" nodeType="afterEffect">
                                  <p:stCondLst>
                                    <p:cond delay="0"/>
                                  </p:stCondLst>
                                  <p:childTnLst>
                                    <p:set>
                                      <p:cBhvr>
                                        <p:cTn id="44" dur="1" fill="hold">
                                          <p:stCondLst>
                                            <p:cond delay="0"/>
                                          </p:stCondLst>
                                        </p:cTn>
                                        <p:tgtEl>
                                          <p:spTgt spid="9">
                                            <p:txEl>
                                              <p:pRg st="0" end="0"/>
                                            </p:txEl>
                                          </p:spTgt>
                                        </p:tgtEl>
                                        <p:attrNameLst>
                                          <p:attrName>style.visibility</p:attrName>
                                        </p:attrNameLst>
                                      </p:cBhvr>
                                      <p:to>
                                        <p:strVal val="visible"/>
                                      </p:to>
                                    </p:set>
                                    <p:anim calcmode="lin" valueType="num">
                                      <p:cBhvr>
                                        <p:cTn id="45" dur="1000" fill="hold"/>
                                        <p:tgtEl>
                                          <p:spTgt spid="9">
                                            <p:txEl>
                                              <p:pRg st="0" end="0"/>
                                            </p:txEl>
                                          </p:spTgt>
                                        </p:tgtEl>
                                        <p:attrNameLst>
                                          <p:attrName>ppt_x</p:attrName>
                                        </p:attrNameLst>
                                      </p:cBhvr>
                                      <p:tavLst>
                                        <p:tav tm="0">
                                          <p:val>
                                            <p:strVal val="#ppt_x-.2"/>
                                          </p:val>
                                        </p:tav>
                                        <p:tav tm="100000">
                                          <p:val>
                                            <p:strVal val="#ppt_x"/>
                                          </p:val>
                                        </p:tav>
                                      </p:tavLst>
                                    </p:anim>
                                    <p:anim calcmode="lin" valueType="num">
                                      <p:cBhvr>
                                        <p:cTn id="46" dur="1000" fill="hold"/>
                                        <p:tgtEl>
                                          <p:spTgt spid="9">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47" dur="1000"/>
                                        <p:tgtEl>
                                          <p:spTgt spid="9">
                                            <p:txEl>
                                              <p:pRg st="0" end="0"/>
                                            </p:txEl>
                                          </p:spTgt>
                                        </p:tgtEl>
                                      </p:cBhvr>
                                    </p:animEffect>
                                  </p:childTnLst>
                                </p:cTn>
                              </p:par>
                            </p:childTnLst>
                          </p:cTn>
                        </p:par>
                        <p:par>
                          <p:cTn id="48" fill="hold" nodeType="afterGroup">
                            <p:stCondLst>
                              <p:cond delay="16500"/>
                            </p:stCondLst>
                            <p:childTnLst>
                              <p:par>
                                <p:cTn id="49" presetID="29" presetClass="entr" presetSubtype="0" fill="hold" nodeType="afterEffect">
                                  <p:stCondLst>
                                    <p:cond delay="0"/>
                                  </p:stCondLst>
                                  <p:childTnLst>
                                    <p:set>
                                      <p:cBhvr>
                                        <p:cTn id="50" dur="1" fill="hold">
                                          <p:stCondLst>
                                            <p:cond delay="0"/>
                                          </p:stCondLst>
                                        </p:cTn>
                                        <p:tgtEl>
                                          <p:spTgt spid="10">
                                            <p:txEl>
                                              <p:pRg st="0" end="0"/>
                                            </p:txEl>
                                          </p:spTgt>
                                        </p:tgtEl>
                                        <p:attrNameLst>
                                          <p:attrName>style.visibility</p:attrName>
                                        </p:attrNameLst>
                                      </p:cBhvr>
                                      <p:to>
                                        <p:strVal val="visible"/>
                                      </p:to>
                                    </p:set>
                                    <p:anim calcmode="lin" valueType="num">
                                      <p:cBhvr>
                                        <p:cTn id="51" dur="1000" fill="hold"/>
                                        <p:tgtEl>
                                          <p:spTgt spid="10">
                                            <p:txEl>
                                              <p:pRg st="0" end="0"/>
                                            </p:txEl>
                                          </p:spTgt>
                                        </p:tgtEl>
                                        <p:attrNameLst>
                                          <p:attrName>ppt_x</p:attrName>
                                        </p:attrNameLst>
                                      </p:cBhvr>
                                      <p:tavLst>
                                        <p:tav tm="0">
                                          <p:val>
                                            <p:strVal val="#ppt_x-.2"/>
                                          </p:val>
                                        </p:tav>
                                        <p:tav tm="100000">
                                          <p:val>
                                            <p:strVal val="#ppt_x"/>
                                          </p:val>
                                        </p:tav>
                                      </p:tavLst>
                                    </p:anim>
                                    <p:anim calcmode="lin" valueType="num">
                                      <p:cBhvr>
                                        <p:cTn id="52" dur="1000" fill="hold"/>
                                        <p:tgtEl>
                                          <p:spTgt spid="10">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53" dur="10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5715000" cy="1066800"/>
          </a:xfrm>
        </p:spPr>
        <p:txBody>
          <a:bodyPr/>
          <a:lstStyle/>
          <a:p>
            <a:pPr algn="l" eaLnBrk="1" fontAlgn="auto" hangingPunct="1">
              <a:spcAft>
                <a:spcPts val="0"/>
              </a:spcAft>
              <a:defRPr/>
            </a:pPr>
            <a:r>
              <a:rPr lang="en-US" sz="4000" smtClean="0">
                <a:latin typeface="Arial" pitchFamily="34" charset="0"/>
                <a:cs typeface="Arial" pitchFamily="34" charset="0"/>
              </a:rPr>
              <a:t>Soil inversion ploughs</a:t>
            </a:r>
            <a:endParaRPr lang="en-US" sz="4000">
              <a:latin typeface="Arial" pitchFamily="34" charset="0"/>
              <a:cs typeface="Arial" pitchFamily="34" charset="0"/>
            </a:endParaRPr>
          </a:p>
        </p:txBody>
      </p:sp>
      <p:sp>
        <p:nvSpPr>
          <p:cNvPr id="5" name="Content Placeholder 4"/>
          <p:cNvSpPr>
            <a:spLocks noGrp="1"/>
          </p:cNvSpPr>
          <p:nvPr>
            <p:ph sz="half" idx="1"/>
          </p:nvPr>
        </p:nvSpPr>
        <p:spPr>
          <a:xfrm>
            <a:off x="228600" y="990600"/>
            <a:ext cx="5334000" cy="5867400"/>
          </a:xfrm>
        </p:spPr>
        <p:txBody>
          <a:bodyPr rtlCol="0">
            <a:normAutofit fontScale="85000" lnSpcReduction="10000"/>
          </a:bodyPr>
          <a:lstStyle/>
          <a:p>
            <a:pPr eaLnBrk="1" fontAlgn="auto" hangingPunct="1">
              <a:spcAft>
                <a:spcPts val="0"/>
              </a:spcAft>
              <a:buSzPct val="121000"/>
              <a:buFont typeface="Wingdings" pitchFamily="2" charset="2"/>
              <a:buChar char="§"/>
              <a:defRPr/>
            </a:pPr>
            <a:r>
              <a:rPr lang="en-US" sz="2400" b="1" dirty="0" smtClean="0">
                <a:latin typeface="Arial" pitchFamily="34" charset="0"/>
                <a:cs typeface="Arial" pitchFamily="34" charset="0"/>
              </a:rPr>
              <a:t>Soil inversion or turning ploughs are made of iron and drawn by a pair or two pairs of bullocks depending on the type of soil. </a:t>
            </a:r>
          </a:p>
          <a:p>
            <a:pPr eaLnBrk="1" fontAlgn="auto" hangingPunct="1">
              <a:spcAft>
                <a:spcPts val="0"/>
              </a:spcAft>
              <a:buSzPct val="121000"/>
              <a:buFont typeface="Wingdings" pitchFamily="2" charset="2"/>
              <a:buChar char="§"/>
              <a:defRPr/>
            </a:pPr>
            <a:r>
              <a:rPr lang="en-US" sz="2400" b="1" dirty="0" smtClean="0">
                <a:latin typeface="Arial" pitchFamily="34" charset="0"/>
                <a:cs typeface="Arial" pitchFamily="34" charset="0"/>
              </a:rPr>
              <a:t>These are also drawn by tractors. </a:t>
            </a:r>
          </a:p>
          <a:p>
            <a:pPr eaLnBrk="1" fontAlgn="auto" hangingPunct="1">
              <a:spcAft>
                <a:spcPts val="0"/>
              </a:spcAft>
              <a:buFont typeface="Wingdings 2"/>
              <a:buNone/>
              <a:defRPr/>
            </a:pPr>
            <a:r>
              <a:rPr lang="en-US" sz="3300" b="1" i="1" dirty="0" smtClean="0">
                <a:solidFill>
                  <a:schemeClr val="accent2"/>
                </a:solidFill>
                <a:latin typeface="Arial" pitchFamily="34" charset="0"/>
                <a:cs typeface="Arial" pitchFamily="34" charset="0"/>
              </a:rPr>
              <a:t>Mould board plough</a:t>
            </a:r>
            <a:endParaRPr lang="en-US" sz="3300" b="1" dirty="0" smtClean="0">
              <a:solidFill>
                <a:schemeClr val="accent2"/>
              </a:solidFill>
              <a:latin typeface="Arial" pitchFamily="34" charset="0"/>
              <a:cs typeface="Arial" pitchFamily="34" charset="0"/>
            </a:endParaRPr>
          </a:p>
          <a:p>
            <a:pPr eaLnBrk="1" fontAlgn="auto" hangingPunct="1">
              <a:spcAft>
                <a:spcPts val="0"/>
              </a:spcAft>
              <a:buSzPct val="121000"/>
              <a:buFont typeface="Wingdings" pitchFamily="2" charset="2"/>
              <a:buChar char="§"/>
              <a:defRPr/>
            </a:pPr>
            <a:r>
              <a:rPr lang="en-US" sz="2400" b="1" dirty="0" smtClean="0">
                <a:latin typeface="Arial" pitchFamily="34" charset="0"/>
                <a:cs typeface="Arial" pitchFamily="34" charset="0"/>
              </a:rPr>
              <a:t>This type of plough leaves no un-ploughed land as the furrow slices, cuts clean and inverted to one side resulting in better pulverization. </a:t>
            </a:r>
          </a:p>
          <a:p>
            <a:pPr eaLnBrk="1" fontAlgn="auto" hangingPunct="1">
              <a:spcAft>
                <a:spcPts val="0"/>
              </a:spcAft>
              <a:buSzPct val="121000"/>
              <a:buFont typeface="Wingdings" pitchFamily="2" charset="2"/>
              <a:buChar char="§"/>
              <a:defRPr/>
            </a:pPr>
            <a:r>
              <a:rPr lang="en-US" sz="2400" b="1" dirty="0" smtClean="0">
                <a:latin typeface="Arial" pitchFamily="34" charset="0"/>
                <a:cs typeface="Arial" pitchFamily="34" charset="0"/>
              </a:rPr>
              <a:t>The animal drawn mould board plough is small, plough to a depth of 15 cm. </a:t>
            </a:r>
          </a:p>
          <a:p>
            <a:pPr eaLnBrk="1" fontAlgn="auto" hangingPunct="1">
              <a:spcAft>
                <a:spcPts val="0"/>
              </a:spcAft>
              <a:buSzPct val="121000"/>
              <a:buFont typeface="Wingdings" pitchFamily="2" charset="2"/>
              <a:buChar char="§"/>
              <a:defRPr/>
            </a:pPr>
            <a:r>
              <a:rPr lang="en-US" sz="2400" b="1" dirty="0" smtClean="0">
                <a:latin typeface="Arial" pitchFamily="34" charset="0"/>
                <a:cs typeface="Arial" pitchFamily="34" charset="0"/>
              </a:rPr>
              <a:t>Victory plough is an animal drawn mould board plough with a short shaft</a:t>
            </a:r>
            <a:r>
              <a:rPr lang="en-US" sz="2400" dirty="0" smtClean="0">
                <a:latin typeface="Arial" pitchFamily="34" charset="0"/>
                <a:cs typeface="Arial" pitchFamily="34" charset="0"/>
              </a:rPr>
              <a:t>. </a:t>
            </a:r>
          </a:p>
          <a:p>
            <a:pPr eaLnBrk="1" fontAlgn="auto" hangingPunct="1">
              <a:spcAft>
                <a:spcPts val="0"/>
              </a:spcAft>
              <a:buSzPct val="121000"/>
              <a:buFont typeface="Wingdings" pitchFamily="2" charset="2"/>
              <a:buChar char="§"/>
              <a:defRPr/>
            </a:pPr>
            <a:r>
              <a:rPr lang="en-US" sz="2400" b="1" dirty="0" smtClean="0">
                <a:latin typeface="Arial" pitchFamily="34" charset="0"/>
                <a:cs typeface="Arial" pitchFamily="34" charset="0"/>
              </a:rPr>
              <a:t>Two mould board ploughs of bigger in size are attached to the tractor and ploughed to a depth of 25 to 30 cm. </a:t>
            </a:r>
          </a:p>
          <a:p>
            <a:pPr eaLnBrk="1" fontAlgn="auto" hangingPunct="1">
              <a:spcAft>
                <a:spcPts val="0"/>
              </a:spcAft>
              <a:buSzPct val="121000"/>
              <a:buFont typeface="Wingdings" pitchFamily="2" charset="2"/>
              <a:buChar char="§"/>
              <a:defRPr/>
            </a:pPr>
            <a:r>
              <a:rPr lang="en-US" sz="2400" b="1" dirty="0" smtClean="0">
                <a:latin typeface="Arial" pitchFamily="34" charset="0"/>
                <a:cs typeface="Arial" pitchFamily="34" charset="0"/>
              </a:rPr>
              <a:t>Mould board ploughs are used for soil inversion. </a:t>
            </a:r>
            <a:endParaRPr lang="en-US" sz="2400" b="1" dirty="0">
              <a:latin typeface="Arial" pitchFamily="34" charset="0"/>
              <a:cs typeface="Arial" pitchFamily="34" charset="0"/>
            </a:endParaRPr>
          </a:p>
        </p:txBody>
      </p:sp>
      <p:pic>
        <p:nvPicPr>
          <p:cNvPr id="2050" name="Picture 2" descr="C:\Documents and Settings\DODL\Desktop\clip_image002.jpg"/>
          <p:cNvPicPr>
            <a:picLocks noGrp="1" noChangeAspect="1" noChangeArrowheads="1"/>
          </p:cNvPicPr>
          <p:nvPr>
            <p:ph sz="half" idx="2"/>
          </p:nvPr>
        </p:nvPicPr>
        <p:blipFill>
          <a:blip r:embed="rId2" cstate="print"/>
          <a:srcRect/>
          <a:stretch>
            <a:fillRect/>
          </a:stretch>
        </p:blipFill>
        <p:spPr>
          <a:xfrm>
            <a:off x="5562600" y="0"/>
            <a:ext cx="3581400" cy="4724400"/>
          </a:xfrm>
          <a:prstGeom prst="roundRect">
            <a:avLst>
              <a:gd name="adj" fmla="val 16667"/>
            </a:avLst>
          </a:prstGeom>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24581" name="Picture 2" descr="C:\Documents and Settings\DODL\Desktop\TNAU color Emblem.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34400" y="6289675"/>
            <a:ext cx="609600" cy="56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2"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477000"/>
            <a:ext cx="40957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a:spLocks noChangeArrowheads="1"/>
          </p:cNvSpPr>
          <p:nvPr/>
        </p:nvSpPr>
        <p:spPr bwMode="auto">
          <a:xfrm>
            <a:off x="2743200" y="6488113"/>
            <a:ext cx="7016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atin typeface="Cambria" pitchFamily="18" charset="0"/>
                <a:hlinkClick r:id="rId5" action="ppaction://hlinksldjump"/>
              </a:rPr>
              <a:t>Next</a:t>
            </a:r>
            <a:endParaRPr lang="en-US">
              <a:latin typeface="Cambria" pitchFamily="18" charset="0"/>
            </a:endParaRPr>
          </a:p>
        </p:txBody>
      </p:sp>
      <p:sp>
        <p:nvSpPr>
          <p:cNvPr id="10" name="Rectangle 9"/>
          <p:cNvSpPr>
            <a:spLocks noChangeArrowheads="1"/>
          </p:cNvSpPr>
          <p:nvPr/>
        </p:nvSpPr>
        <p:spPr bwMode="auto">
          <a:xfrm>
            <a:off x="4495800" y="6488113"/>
            <a:ext cx="10493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6" action="ppaction://hlinksldjump"/>
              </a:rPr>
              <a:t>Previous</a:t>
            </a:r>
            <a:endParaRPr lang="en-US">
              <a:latin typeface="Cambria" pitchFamily="18" charset="0"/>
            </a:endParaRPr>
          </a:p>
        </p:txBody>
      </p:sp>
      <p:sp>
        <p:nvSpPr>
          <p:cNvPr id="11" name="Rectangle 10"/>
          <p:cNvSpPr>
            <a:spLocks noChangeArrowheads="1"/>
          </p:cNvSpPr>
          <p:nvPr/>
        </p:nvSpPr>
        <p:spPr bwMode="auto">
          <a:xfrm>
            <a:off x="7010400" y="6488113"/>
            <a:ext cx="5746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7" action="ppaction://hlinksldjump"/>
              </a:rPr>
              <a:t>End</a:t>
            </a:r>
            <a:endParaRPr lang="en-US">
              <a:latin typeface="Cambr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par>
                          <p:cTn id="8" fill="hold" nodeType="afterGroup">
                            <p:stCondLst>
                              <p:cond delay="500"/>
                            </p:stCondLst>
                            <p:childTnLst>
                              <p:par>
                                <p:cTn id="9" presetID="22" presetClass="entr" presetSubtype="2" fill="hold" nodeType="afterEffect">
                                  <p:stCondLst>
                                    <p:cond delay="0"/>
                                  </p:stCondLst>
                                  <p:childTnLst>
                                    <p:set>
                                      <p:cBhvr>
                                        <p:cTn id="10" dur="1" fill="hold">
                                          <p:stCondLst>
                                            <p:cond delay="0"/>
                                          </p:stCondLst>
                                        </p:cTn>
                                        <p:tgtEl>
                                          <p:spTgt spid="2050"/>
                                        </p:tgtEl>
                                        <p:attrNameLst>
                                          <p:attrName>style.visibility</p:attrName>
                                        </p:attrNameLst>
                                      </p:cBhvr>
                                      <p:to>
                                        <p:strVal val="visible"/>
                                      </p:to>
                                    </p:set>
                                    <p:animEffect transition="in" filter="wipe(right)">
                                      <p:cBhvr>
                                        <p:cTn id="11" dur="500"/>
                                        <p:tgtEl>
                                          <p:spTgt spid="2050"/>
                                        </p:tgtEl>
                                      </p:cBhvr>
                                    </p:animEffect>
                                  </p:childTnLst>
                                </p:cTn>
                              </p:par>
                            </p:childTnLst>
                          </p:cTn>
                        </p:par>
                        <p:par>
                          <p:cTn id="12" fill="hold" nodeType="afterGroup">
                            <p:stCondLst>
                              <p:cond delay="1000"/>
                            </p:stCondLst>
                            <p:childTnLst>
                              <p:par>
                                <p:cTn id="13" presetID="10" presetClass="entr" presetSubtype="0" fill="hold" nodeType="after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animEffect transition="in" filter="fade">
                                      <p:cBhvr>
                                        <p:cTn id="15" dur="2000"/>
                                        <p:tgtEl>
                                          <p:spTgt spid="5">
                                            <p:txEl>
                                              <p:pRg st="0" end="0"/>
                                            </p:txEl>
                                          </p:spTgt>
                                        </p:tgtEl>
                                      </p:cBhvr>
                                    </p:animEffect>
                                  </p:childTnLst>
                                </p:cTn>
                              </p:par>
                            </p:childTnLst>
                          </p:cTn>
                        </p:par>
                        <p:par>
                          <p:cTn id="16" fill="hold" nodeType="afterGroup">
                            <p:stCondLst>
                              <p:cond delay="3000"/>
                            </p:stCondLst>
                            <p:childTnLst>
                              <p:par>
                                <p:cTn id="17" presetID="10" presetClass="entr" presetSubtype="0" fill="hold" nodeType="after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animEffect transition="in" filter="fade">
                                      <p:cBhvr>
                                        <p:cTn id="19" dur="2000"/>
                                        <p:tgtEl>
                                          <p:spTgt spid="5">
                                            <p:txEl>
                                              <p:pRg st="1" end="1"/>
                                            </p:txEl>
                                          </p:spTgt>
                                        </p:tgtEl>
                                      </p:cBhvr>
                                    </p:animEffect>
                                  </p:childTnLst>
                                </p:cTn>
                              </p:par>
                            </p:childTnLst>
                          </p:cTn>
                        </p:par>
                        <p:par>
                          <p:cTn id="20" fill="hold" nodeType="afterGroup">
                            <p:stCondLst>
                              <p:cond delay="5000"/>
                            </p:stCondLst>
                            <p:childTnLst>
                              <p:par>
                                <p:cTn id="21" presetID="10" presetClass="entr" presetSubtype="0" fill="hold" nodeType="afterEffect">
                                  <p:stCondLst>
                                    <p:cond delay="0"/>
                                  </p:stCondLst>
                                  <p:childTnLst>
                                    <p:set>
                                      <p:cBhvr>
                                        <p:cTn id="22" dur="1" fill="hold">
                                          <p:stCondLst>
                                            <p:cond delay="0"/>
                                          </p:stCondLst>
                                        </p:cTn>
                                        <p:tgtEl>
                                          <p:spTgt spid="5">
                                            <p:txEl>
                                              <p:pRg st="2" end="2"/>
                                            </p:txEl>
                                          </p:spTgt>
                                        </p:tgtEl>
                                        <p:attrNameLst>
                                          <p:attrName>style.visibility</p:attrName>
                                        </p:attrNameLst>
                                      </p:cBhvr>
                                      <p:to>
                                        <p:strVal val="visible"/>
                                      </p:to>
                                    </p:set>
                                    <p:animEffect transition="in" filter="fade">
                                      <p:cBhvr>
                                        <p:cTn id="23" dur="2000"/>
                                        <p:tgtEl>
                                          <p:spTgt spid="5">
                                            <p:txEl>
                                              <p:pRg st="2" end="2"/>
                                            </p:txEl>
                                          </p:spTgt>
                                        </p:tgtEl>
                                      </p:cBhvr>
                                    </p:animEffect>
                                  </p:childTnLst>
                                </p:cTn>
                              </p:par>
                            </p:childTnLst>
                          </p:cTn>
                        </p:par>
                        <p:par>
                          <p:cTn id="24" fill="hold" nodeType="afterGroup">
                            <p:stCondLst>
                              <p:cond delay="7000"/>
                            </p:stCondLst>
                            <p:childTnLst>
                              <p:par>
                                <p:cTn id="25" presetID="10" presetClass="entr" presetSubtype="0" fill="hold" nodeType="after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2000"/>
                                        <p:tgtEl>
                                          <p:spTgt spid="5">
                                            <p:txEl>
                                              <p:pRg st="3" end="3"/>
                                            </p:txEl>
                                          </p:spTgt>
                                        </p:tgtEl>
                                      </p:cBhvr>
                                    </p:animEffect>
                                  </p:childTnLst>
                                </p:cTn>
                              </p:par>
                            </p:childTnLst>
                          </p:cTn>
                        </p:par>
                        <p:par>
                          <p:cTn id="28" fill="hold" nodeType="afterGroup">
                            <p:stCondLst>
                              <p:cond delay="9000"/>
                            </p:stCondLst>
                            <p:childTnLst>
                              <p:par>
                                <p:cTn id="29" presetID="10" presetClass="entr" presetSubtype="0" fill="hold" nodeType="after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Effect transition="in" filter="fade">
                                      <p:cBhvr>
                                        <p:cTn id="31" dur="2000"/>
                                        <p:tgtEl>
                                          <p:spTgt spid="5">
                                            <p:txEl>
                                              <p:pRg st="4" end="4"/>
                                            </p:txEl>
                                          </p:spTgt>
                                        </p:tgtEl>
                                      </p:cBhvr>
                                    </p:animEffect>
                                  </p:childTnLst>
                                </p:cTn>
                              </p:par>
                            </p:childTnLst>
                          </p:cTn>
                        </p:par>
                        <p:par>
                          <p:cTn id="32" fill="hold" nodeType="afterGroup">
                            <p:stCondLst>
                              <p:cond delay="11000"/>
                            </p:stCondLst>
                            <p:childTnLst>
                              <p:par>
                                <p:cTn id="33" presetID="10" presetClass="entr" presetSubtype="0" fill="hold" nodeType="after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Effect transition="in" filter="fade">
                                      <p:cBhvr>
                                        <p:cTn id="35" dur="2000"/>
                                        <p:tgtEl>
                                          <p:spTgt spid="5">
                                            <p:txEl>
                                              <p:pRg st="5" end="5"/>
                                            </p:txEl>
                                          </p:spTgt>
                                        </p:tgtEl>
                                      </p:cBhvr>
                                    </p:animEffect>
                                  </p:childTnLst>
                                </p:cTn>
                              </p:par>
                            </p:childTnLst>
                          </p:cTn>
                        </p:par>
                        <p:par>
                          <p:cTn id="36" fill="hold" nodeType="afterGroup">
                            <p:stCondLst>
                              <p:cond delay="13000"/>
                            </p:stCondLst>
                            <p:childTnLst>
                              <p:par>
                                <p:cTn id="37" presetID="10" presetClass="entr" presetSubtype="0" fill="hold" nodeType="afterEffect">
                                  <p:stCondLst>
                                    <p:cond delay="0"/>
                                  </p:stCondLst>
                                  <p:childTnLst>
                                    <p:set>
                                      <p:cBhvr>
                                        <p:cTn id="38" dur="1" fill="hold">
                                          <p:stCondLst>
                                            <p:cond delay="0"/>
                                          </p:stCondLst>
                                        </p:cTn>
                                        <p:tgtEl>
                                          <p:spTgt spid="5">
                                            <p:txEl>
                                              <p:pRg st="6" end="6"/>
                                            </p:txEl>
                                          </p:spTgt>
                                        </p:tgtEl>
                                        <p:attrNameLst>
                                          <p:attrName>style.visibility</p:attrName>
                                        </p:attrNameLst>
                                      </p:cBhvr>
                                      <p:to>
                                        <p:strVal val="visible"/>
                                      </p:to>
                                    </p:set>
                                    <p:animEffect transition="in" filter="fade">
                                      <p:cBhvr>
                                        <p:cTn id="39" dur="2000"/>
                                        <p:tgtEl>
                                          <p:spTgt spid="5">
                                            <p:txEl>
                                              <p:pRg st="6" end="6"/>
                                            </p:txEl>
                                          </p:spTgt>
                                        </p:tgtEl>
                                      </p:cBhvr>
                                    </p:animEffect>
                                  </p:childTnLst>
                                </p:cTn>
                              </p:par>
                            </p:childTnLst>
                          </p:cTn>
                        </p:par>
                        <p:par>
                          <p:cTn id="40" fill="hold" nodeType="afterGroup">
                            <p:stCondLst>
                              <p:cond delay="15000"/>
                            </p:stCondLst>
                            <p:childTnLst>
                              <p:par>
                                <p:cTn id="41" presetID="10" presetClass="entr" presetSubtype="0" fill="hold" nodeType="afterEffect">
                                  <p:stCondLst>
                                    <p:cond delay="0"/>
                                  </p:stCondLst>
                                  <p:childTnLst>
                                    <p:set>
                                      <p:cBhvr>
                                        <p:cTn id="42" dur="1" fill="hold">
                                          <p:stCondLst>
                                            <p:cond delay="0"/>
                                          </p:stCondLst>
                                        </p:cTn>
                                        <p:tgtEl>
                                          <p:spTgt spid="5">
                                            <p:txEl>
                                              <p:pRg st="7" end="7"/>
                                            </p:txEl>
                                          </p:spTgt>
                                        </p:tgtEl>
                                        <p:attrNameLst>
                                          <p:attrName>style.visibility</p:attrName>
                                        </p:attrNameLst>
                                      </p:cBhvr>
                                      <p:to>
                                        <p:strVal val="visible"/>
                                      </p:to>
                                    </p:set>
                                    <p:animEffect transition="in" filter="fade">
                                      <p:cBhvr>
                                        <p:cTn id="43" dur="2000"/>
                                        <p:tgtEl>
                                          <p:spTgt spid="5">
                                            <p:txEl>
                                              <p:pRg st="7" end="7"/>
                                            </p:txEl>
                                          </p:spTgt>
                                        </p:tgtEl>
                                      </p:cBhvr>
                                    </p:animEffect>
                                  </p:childTnLst>
                                </p:cTn>
                              </p:par>
                            </p:childTnLst>
                          </p:cTn>
                        </p:par>
                        <p:par>
                          <p:cTn id="44" fill="hold" nodeType="afterGroup">
                            <p:stCondLst>
                              <p:cond delay="17000"/>
                            </p:stCondLst>
                            <p:childTnLst>
                              <p:par>
                                <p:cTn id="45" presetID="29" presetClass="entr" presetSubtype="0" fill="hold" nodeType="afterEffect">
                                  <p:stCondLst>
                                    <p:cond delay="0"/>
                                  </p:stCondLst>
                                  <p:childTnLst>
                                    <p:set>
                                      <p:cBhvr>
                                        <p:cTn id="46" dur="1" fill="hold">
                                          <p:stCondLst>
                                            <p:cond delay="0"/>
                                          </p:stCondLst>
                                        </p:cTn>
                                        <p:tgtEl>
                                          <p:spTgt spid="9">
                                            <p:txEl>
                                              <p:pRg st="0" end="0"/>
                                            </p:txEl>
                                          </p:spTgt>
                                        </p:tgtEl>
                                        <p:attrNameLst>
                                          <p:attrName>style.visibility</p:attrName>
                                        </p:attrNameLst>
                                      </p:cBhvr>
                                      <p:to>
                                        <p:strVal val="visible"/>
                                      </p:to>
                                    </p:set>
                                    <p:anim calcmode="lin" valueType="num">
                                      <p:cBhvr>
                                        <p:cTn id="47" dur="1000" fill="hold"/>
                                        <p:tgtEl>
                                          <p:spTgt spid="9">
                                            <p:txEl>
                                              <p:pRg st="0" end="0"/>
                                            </p:txEl>
                                          </p:spTgt>
                                        </p:tgtEl>
                                        <p:attrNameLst>
                                          <p:attrName>ppt_x</p:attrName>
                                        </p:attrNameLst>
                                      </p:cBhvr>
                                      <p:tavLst>
                                        <p:tav tm="0">
                                          <p:val>
                                            <p:strVal val="#ppt_x-.2"/>
                                          </p:val>
                                        </p:tav>
                                        <p:tav tm="100000">
                                          <p:val>
                                            <p:strVal val="#ppt_x"/>
                                          </p:val>
                                        </p:tav>
                                      </p:tavLst>
                                    </p:anim>
                                    <p:anim calcmode="lin" valueType="num">
                                      <p:cBhvr>
                                        <p:cTn id="48" dur="1000" fill="hold"/>
                                        <p:tgtEl>
                                          <p:spTgt spid="9">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49" dur="1000"/>
                                        <p:tgtEl>
                                          <p:spTgt spid="9">
                                            <p:txEl>
                                              <p:pRg st="0" end="0"/>
                                            </p:txEl>
                                          </p:spTgt>
                                        </p:tgtEl>
                                      </p:cBhvr>
                                    </p:animEffect>
                                  </p:childTnLst>
                                </p:cTn>
                              </p:par>
                            </p:childTnLst>
                          </p:cTn>
                        </p:par>
                        <p:par>
                          <p:cTn id="50" fill="hold" nodeType="afterGroup">
                            <p:stCondLst>
                              <p:cond delay="18000"/>
                            </p:stCondLst>
                            <p:childTnLst>
                              <p:par>
                                <p:cTn id="51" presetID="29" presetClass="entr" presetSubtype="0" fill="hold" nodeType="afterEffect">
                                  <p:stCondLst>
                                    <p:cond delay="0"/>
                                  </p:stCondLst>
                                  <p:childTnLst>
                                    <p:set>
                                      <p:cBhvr>
                                        <p:cTn id="52" dur="1" fill="hold">
                                          <p:stCondLst>
                                            <p:cond delay="0"/>
                                          </p:stCondLst>
                                        </p:cTn>
                                        <p:tgtEl>
                                          <p:spTgt spid="10">
                                            <p:txEl>
                                              <p:pRg st="0" end="0"/>
                                            </p:txEl>
                                          </p:spTgt>
                                        </p:tgtEl>
                                        <p:attrNameLst>
                                          <p:attrName>style.visibility</p:attrName>
                                        </p:attrNameLst>
                                      </p:cBhvr>
                                      <p:to>
                                        <p:strVal val="visible"/>
                                      </p:to>
                                    </p:set>
                                    <p:anim calcmode="lin" valueType="num">
                                      <p:cBhvr>
                                        <p:cTn id="53" dur="1000" fill="hold"/>
                                        <p:tgtEl>
                                          <p:spTgt spid="10">
                                            <p:txEl>
                                              <p:pRg st="0" end="0"/>
                                            </p:txEl>
                                          </p:spTgt>
                                        </p:tgtEl>
                                        <p:attrNameLst>
                                          <p:attrName>ppt_x</p:attrName>
                                        </p:attrNameLst>
                                      </p:cBhvr>
                                      <p:tavLst>
                                        <p:tav tm="0">
                                          <p:val>
                                            <p:strVal val="#ppt_x-.2"/>
                                          </p:val>
                                        </p:tav>
                                        <p:tav tm="100000">
                                          <p:val>
                                            <p:strVal val="#ppt_x"/>
                                          </p:val>
                                        </p:tav>
                                      </p:tavLst>
                                    </p:anim>
                                    <p:anim calcmode="lin" valueType="num">
                                      <p:cBhvr>
                                        <p:cTn id="54" dur="1000" fill="hold"/>
                                        <p:tgtEl>
                                          <p:spTgt spid="10">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55" dur="1000"/>
                                        <p:tgtEl>
                                          <p:spTgt spid="10">
                                            <p:txEl>
                                              <p:pRg st="0" end="0"/>
                                            </p:txEl>
                                          </p:spTgt>
                                        </p:tgtEl>
                                      </p:cBhvr>
                                    </p:animEffect>
                                  </p:childTnLst>
                                </p:cTn>
                              </p:par>
                            </p:childTnLst>
                          </p:cTn>
                        </p:par>
                        <p:par>
                          <p:cTn id="56" fill="hold" nodeType="afterGroup">
                            <p:stCondLst>
                              <p:cond delay="19000"/>
                            </p:stCondLst>
                            <p:childTnLst>
                              <p:par>
                                <p:cTn id="57" presetID="29" presetClass="entr" presetSubtype="0" fill="hold" nodeType="afterEffect">
                                  <p:stCondLst>
                                    <p:cond delay="0"/>
                                  </p:stCondLst>
                                  <p:childTnLst>
                                    <p:set>
                                      <p:cBhvr>
                                        <p:cTn id="58" dur="1" fill="hold">
                                          <p:stCondLst>
                                            <p:cond delay="0"/>
                                          </p:stCondLst>
                                        </p:cTn>
                                        <p:tgtEl>
                                          <p:spTgt spid="11">
                                            <p:txEl>
                                              <p:pRg st="0" end="0"/>
                                            </p:txEl>
                                          </p:spTgt>
                                        </p:tgtEl>
                                        <p:attrNameLst>
                                          <p:attrName>style.visibility</p:attrName>
                                        </p:attrNameLst>
                                      </p:cBhvr>
                                      <p:to>
                                        <p:strVal val="visible"/>
                                      </p:to>
                                    </p:set>
                                    <p:anim calcmode="lin" valueType="num">
                                      <p:cBhvr>
                                        <p:cTn id="59" dur="1000" fill="hold"/>
                                        <p:tgtEl>
                                          <p:spTgt spid="11">
                                            <p:txEl>
                                              <p:pRg st="0" end="0"/>
                                            </p:txEl>
                                          </p:spTgt>
                                        </p:tgtEl>
                                        <p:attrNameLst>
                                          <p:attrName>ppt_x</p:attrName>
                                        </p:attrNameLst>
                                      </p:cBhvr>
                                      <p:tavLst>
                                        <p:tav tm="0">
                                          <p:val>
                                            <p:strVal val="#ppt_x-.2"/>
                                          </p:val>
                                        </p:tav>
                                        <p:tav tm="100000">
                                          <p:val>
                                            <p:strVal val="#ppt_x"/>
                                          </p:val>
                                        </p:tav>
                                      </p:tavLst>
                                    </p:anim>
                                    <p:anim calcmode="lin" valueType="num">
                                      <p:cBhvr>
                                        <p:cTn id="60" dur="1000" fill="hold"/>
                                        <p:tgtEl>
                                          <p:spTgt spid="11">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61" dur="1000"/>
                                        <p:tgtEl>
                                          <p:spTgt spid="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1417638"/>
          </a:xfrm>
        </p:spPr>
        <p:txBody>
          <a:bodyPr/>
          <a:lstStyle/>
          <a:p>
            <a:pPr algn="l" eaLnBrk="1" fontAlgn="auto" hangingPunct="1">
              <a:spcAft>
                <a:spcPts val="0"/>
              </a:spcAft>
              <a:defRPr/>
            </a:pPr>
            <a:r>
              <a:rPr lang="en-US" sz="4000" smtClean="0">
                <a:latin typeface="Arial" pitchFamily="34" charset="0"/>
                <a:cs typeface="Arial" pitchFamily="34" charset="0"/>
              </a:rPr>
              <a:t>Disc plough</a:t>
            </a:r>
            <a:r>
              <a:rPr lang="en-US" smtClean="0">
                <a:latin typeface="Arial" pitchFamily="34" charset="0"/>
                <a:cs typeface="Arial" pitchFamily="34" charset="0"/>
              </a:rPr>
              <a:t/>
            </a:r>
            <a:br>
              <a:rPr lang="en-US" smtClean="0">
                <a:latin typeface="Arial" pitchFamily="34" charset="0"/>
                <a:cs typeface="Arial" pitchFamily="34" charset="0"/>
              </a:rPr>
            </a:br>
            <a:endParaRPr lang="en-US">
              <a:latin typeface="Arial" pitchFamily="34" charset="0"/>
              <a:cs typeface="Arial" pitchFamily="34" charset="0"/>
            </a:endParaRPr>
          </a:p>
        </p:txBody>
      </p:sp>
      <p:sp>
        <p:nvSpPr>
          <p:cNvPr id="3" name="Content Placeholder 2"/>
          <p:cNvSpPr>
            <a:spLocks noGrp="1"/>
          </p:cNvSpPr>
          <p:nvPr>
            <p:ph sz="half" idx="1"/>
          </p:nvPr>
        </p:nvSpPr>
        <p:spPr>
          <a:xfrm>
            <a:off x="0" y="609600"/>
            <a:ext cx="6553200" cy="5715000"/>
          </a:xfrm>
        </p:spPr>
        <p:txBody>
          <a:bodyPr/>
          <a:lstStyle/>
          <a:p>
            <a:pPr eaLnBrk="1" hangingPunct="1">
              <a:buSzPct val="121000"/>
              <a:buFont typeface="Wingdings" pitchFamily="2" charset="2"/>
              <a:buChar char="§"/>
            </a:pPr>
            <a:r>
              <a:rPr lang="en-US" sz="2400" b="1" smtClean="0">
                <a:latin typeface="Arial" pitchFamily="34" charset="0"/>
                <a:cs typeface="Arial" pitchFamily="34" charset="0"/>
              </a:rPr>
              <a:t>The disc plough is having little resemblance to the common mould board plough. </a:t>
            </a:r>
          </a:p>
          <a:p>
            <a:pPr eaLnBrk="1" hangingPunct="1">
              <a:buSzPct val="121000"/>
              <a:buFont typeface="Wingdings" pitchFamily="2" charset="2"/>
              <a:buChar char="§"/>
            </a:pPr>
            <a:r>
              <a:rPr lang="en-US" sz="2400" b="1" smtClean="0">
                <a:latin typeface="Arial" pitchFamily="34" charset="0"/>
                <a:cs typeface="Arial" pitchFamily="34" charset="0"/>
              </a:rPr>
              <a:t>A large, revolving, concave steel disc replaces the share and the mould board. </a:t>
            </a:r>
          </a:p>
          <a:p>
            <a:pPr eaLnBrk="1" hangingPunct="1">
              <a:buSzPct val="121000"/>
              <a:buFont typeface="Wingdings" pitchFamily="2" charset="2"/>
              <a:buChar char="§"/>
            </a:pPr>
            <a:r>
              <a:rPr lang="en-US" sz="2400" b="1" smtClean="0">
                <a:latin typeface="Arial" pitchFamily="34" charset="0"/>
                <a:cs typeface="Arial" pitchFamily="34" charset="0"/>
              </a:rPr>
              <a:t>The disc turns the furrow slice to one side with a scooping action. </a:t>
            </a:r>
          </a:p>
          <a:p>
            <a:pPr eaLnBrk="1" hangingPunct="1">
              <a:buSzPct val="121000"/>
              <a:buFont typeface="Wingdings" pitchFamily="2" charset="2"/>
              <a:buChar char="§"/>
            </a:pPr>
            <a:r>
              <a:rPr lang="en-US" sz="2400" b="1" smtClean="0">
                <a:latin typeface="Arial" pitchFamily="34" charset="0"/>
                <a:cs typeface="Arial" pitchFamily="34" charset="0"/>
              </a:rPr>
              <a:t>The usual size of the disc is 60 cm in diameter and this turns a 35 to 30 cm furrow slice. </a:t>
            </a:r>
          </a:p>
          <a:p>
            <a:pPr eaLnBrk="1" hangingPunct="1">
              <a:buSzPct val="121000"/>
              <a:buFont typeface="Wingdings" pitchFamily="2" charset="2"/>
              <a:buChar char="§"/>
            </a:pPr>
            <a:r>
              <a:rPr lang="en-US" sz="2400" b="1" smtClean="0">
                <a:latin typeface="Arial" pitchFamily="34" charset="0"/>
                <a:cs typeface="Arial" pitchFamily="34" charset="0"/>
              </a:rPr>
              <a:t>The disc plough is more suitable for land with much fibrous growth of weeds, as the disc cuts and incorporates the weeds. </a:t>
            </a:r>
          </a:p>
          <a:p>
            <a:pPr eaLnBrk="1" hangingPunct="1">
              <a:buSzPct val="121000"/>
              <a:buFont typeface="Wingdings" pitchFamily="2" charset="2"/>
              <a:buChar char="§"/>
            </a:pPr>
            <a:r>
              <a:rPr lang="en-US" sz="2400" b="1" smtClean="0">
                <a:latin typeface="Arial" pitchFamily="34" charset="0"/>
                <a:cs typeface="Arial" pitchFamily="34" charset="0"/>
              </a:rPr>
              <a:t>The disc plough works well in soils free from stones.</a:t>
            </a:r>
          </a:p>
          <a:p>
            <a:pPr eaLnBrk="1" hangingPunct="1">
              <a:buSzPct val="121000"/>
              <a:buFont typeface="Wingdings 2" pitchFamily="18" charset="2"/>
              <a:buNone/>
            </a:pPr>
            <a:r>
              <a:rPr lang="en-US" sz="2400" b="1" smtClean="0">
                <a:latin typeface="Arial" pitchFamily="34" charset="0"/>
                <a:cs typeface="Arial" pitchFamily="34" charset="0"/>
              </a:rPr>
              <a:t> </a:t>
            </a:r>
          </a:p>
          <a:p>
            <a:pPr eaLnBrk="1" hangingPunct="1">
              <a:buFont typeface="Wingdings 2" pitchFamily="18" charset="2"/>
              <a:buNone/>
            </a:pPr>
            <a:endParaRPr lang="en-US" sz="2400" b="1" smtClean="0">
              <a:latin typeface="Arial" pitchFamily="34" charset="0"/>
              <a:cs typeface="Arial" pitchFamily="34" charset="0"/>
            </a:endParaRPr>
          </a:p>
        </p:txBody>
      </p:sp>
      <p:pic>
        <p:nvPicPr>
          <p:cNvPr id="3074" name="Picture 2" descr="C:\Documents and Settings\DODL\Desktop\disc_plough.jpg"/>
          <p:cNvPicPr>
            <a:picLocks noGrp="1" noChangeAspect="1" noChangeArrowheads="1"/>
          </p:cNvPicPr>
          <p:nvPr>
            <p:ph sz="half" idx="2"/>
          </p:nvPr>
        </p:nvPicPr>
        <p:blipFill>
          <a:blip r:embed="rId2" cstate="print"/>
          <a:srcRect/>
          <a:stretch>
            <a:fillRect/>
          </a:stretch>
        </p:blipFill>
        <p:spPr>
          <a:xfrm>
            <a:off x="6248400" y="1"/>
            <a:ext cx="2895600" cy="3886199"/>
          </a:xfrm>
          <a:effectLst>
            <a:outerShdw blurRad="50800" dist="38100" dir="8100000" algn="tr" rotWithShape="0">
              <a:prstClr val="black">
                <a:alpha val="40000"/>
              </a:prstClr>
            </a:outerShdw>
            <a:reflection blurRad="6350" stA="52000" endA="300" endPos="35000" dir="5400000" sy="-100000" algn="bl" rotWithShape="0"/>
          </a:effectLst>
        </p:spPr>
      </p:pic>
      <p:pic>
        <p:nvPicPr>
          <p:cNvPr id="25605" name="Picture 2" descr="C:\Documents and Settings\DODL\Desktop\TNAU color Emblem.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58200" y="6218238"/>
            <a:ext cx="685800" cy="639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6"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400800"/>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p:cNvSpPr>
            <a:spLocks noChangeArrowheads="1"/>
          </p:cNvSpPr>
          <p:nvPr/>
        </p:nvSpPr>
        <p:spPr bwMode="auto">
          <a:xfrm>
            <a:off x="3276600" y="6488113"/>
            <a:ext cx="6413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5" action="ppaction://hlinksldjump"/>
              </a:rPr>
              <a:t>Next</a:t>
            </a:r>
            <a:endParaRPr lang="en-US">
              <a:latin typeface="Cambria" pitchFamily="18" charset="0"/>
            </a:endParaRPr>
          </a:p>
        </p:txBody>
      </p:sp>
      <p:sp>
        <p:nvSpPr>
          <p:cNvPr id="9" name="Rectangle 8"/>
          <p:cNvSpPr>
            <a:spLocks noChangeArrowheads="1"/>
          </p:cNvSpPr>
          <p:nvPr/>
        </p:nvSpPr>
        <p:spPr bwMode="auto">
          <a:xfrm>
            <a:off x="4419600" y="6488113"/>
            <a:ext cx="10493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6" action="ppaction://hlinksldjump"/>
              </a:rPr>
              <a:t>Previous</a:t>
            </a:r>
            <a:endParaRPr lang="en-US">
              <a:latin typeface="Cambria" pitchFamily="18" charset="0"/>
            </a:endParaRPr>
          </a:p>
        </p:txBody>
      </p:sp>
      <p:sp>
        <p:nvSpPr>
          <p:cNvPr id="10" name="Rectangle 9"/>
          <p:cNvSpPr>
            <a:spLocks noChangeArrowheads="1"/>
          </p:cNvSpPr>
          <p:nvPr/>
        </p:nvSpPr>
        <p:spPr bwMode="auto">
          <a:xfrm>
            <a:off x="6096000" y="6488113"/>
            <a:ext cx="5746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7" action="ppaction://hlinksldjump"/>
              </a:rPr>
              <a:t>End</a:t>
            </a:r>
            <a:endParaRPr lang="en-US">
              <a:latin typeface="Cambr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par>
                          <p:cTn id="8" fill="hold" nodeType="afterGroup">
                            <p:stCondLst>
                              <p:cond delay="500"/>
                            </p:stCondLst>
                            <p:childTnLst>
                              <p:par>
                                <p:cTn id="9" presetID="10"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2000"/>
                                        <p:tgtEl>
                                          <p:spTgt spid="3">
                                            <p:txEl>
                                              <p:pRg st="0" end="0"/>
                                            </p:txEl>
                                          </p:spTgt>
                                        </p:tgtEl>
                                      </p:cBhvr>
                                    </p:animEffect>
                                  </p:childTnLst>
                                </p:cTn>
                              </p:par>
                            </p:childTnLst>
                          </p:cTn>
                        </p:par>
                        <p:par>
                          <p:cTn id="12" fill="hold" nodeType="afterGroup">
                            <p:stCondLst>
                              <p:cond delay="2500"/>
                            </p:stCondLst>
                            <p:childTnLst>
                              <p:par>
                                <p:cTn id="13" presetID="10" presetClass="entr" presetSubtype="0" fill="hold"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2000"/>
                                        <p:tgtEl>
                                          <p:spTgt spid="3">
                                            <p:txEl>
                                              <p:pRg st="1" end="1"/>
                                            </p:txEl>
                                          </p:spTgt>
                                        </p:tgtEl>
                                      </p:cBhvr>
                                    </p:animEffect>
                                  </p:childTnLst>
                                </p:cTn>
                              </p:par>
                            </p:childTnLst>
                          </p:cTn>
                        </p:par>
                        <p:par>
                          <p:cTn id="16" fill="hold" nodeType="afterGroup">
                            <p:stCondLst>
                              <p:cond delay="4500"/>
                            </p:stCondLst>
                            <p:childTnLst>
                              <p:par>
                                <p:cTn id="17" presetID="10" presetClass="entr" presetSubtype="0" fill="hold"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2000"/>
                                        <p:tgtEl>
                                          <p:spTgt spid="3">
                                            <p:txEl>
                                              <p:pRg st="2" end="2"/>
                                            </p:txEl>
                                          </p:spTgt>
                                        </p:tgtEl>
                                      </p:cBhvr>
                                    </p:animEffect>
                                  </p:childTnLst>
                                </p:cTn>
                              </p:par>
                            </p:childTnLst>
                          </p:cTn>
                        </p:par>
                        <p:par>
                          <p:cTn id="20" fill="hold" nodeType="afterGroup">
                            <p:stCondLst>
                              <p:cond delay="6500"/>
                            </p:stCondLst>
                            <p:childTnLst>
                              <p:par>
                                <p:cTn id="21" presetID="10" presetClass="entr" presetSubtype="0" fill="hold" nodeType="after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2000"/>
                                        <p:tgtEl>
                                          <p:spTgt spid="3">
                                            <p:txEl>
                                              <p:pRg st="3" end="3"/>
                                            </p:txEl>
                                          </p:spTgt>
                                        </p:tgtEl>
                                      </p:cBhvr>
                                    </p:animEffect>
                                  </p:childTnLst>
                                </p:cTn>
                              </p:par>
                            </p:childTnLst>
                          </p:cTn>
                        </p:par>
                        <p:par>
                          <p:cTn id="24" fill="hold" nodeType="afterGroup">
                            <p:stCondLst>
                              <p:cond delay="8500"/>
                            </p:stCondLst>
                            <p:childTnLst>
                              <p:par>
                                <p:cTn id="25" presetID="10" presetClass="entr" presetSubtype="0" fill="hold" nodeType="after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par>
                          <p:cTn id="28" fill="hold" nodeType="afterGroup">
                            <p:stCondLst>
                              <p:cond delay="10500"/>
                            </p:stCondLst>
                            <p:childTnLst>
                              <p:par>
                                <p:cTn id="29" presetID="10" presetClass="entr" presetSubtype="0" fill="hold" nodeType="after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2000"/>
                                        <p:tgtEl>
                                          <p:spTgt spid="3">
                                            <p:txEl>
                                              <p:pRg st="5" end="5"/>
                                            </p:txEl>
                                          </p:spTgt>
                                        </p:tgtEl>
                                      </p:cBhvr>
                                    </p:animEffect>
                                  </p:childTnLst>
                                </p:cTn>
                              </p:par>
                            </p:childTnLst>
                          </p:cTn>
                        </p:par>
                        <p:par>
                          <p:cTn id="32" fill="hold" nodeType="afterGroup">
                            <p:stCondLst>
                              <p:cond delay="12500"/>
                            </p:stCondLst>
                            <p:childTnLst>
                              <p:par>
                                <p:cTn id="33" presetID="29" presetClass="entr" presetSubtype="0" fill="hold" nodeType="afterEffect">
                                  <p:stCondLst>
                                    <p:cond delay="0"/>
                                  </p:stCondLst>
                                  <p:childTnLst>
                                    <p:set>
                                      <p:cBhvr>
                                        <p:cTn id="34" dur="1" fill="hold">
                                          <p:stCondLst>
                                            <p:cond delay="0"/>
                                          </p:stCondLst>
                                        </p:cTn>
                                        <p:tgtEl>
                                          <p:spTgt spid="8">
                                            <p:txEl>
                                              <p:pRg st="0" end="0"/>
                                            </p:txEl>
                                          </p:spTgt>
                                        </p:tgtEl>
                                        <p:attrNameLst>
                                          <p:attrName>style.visibility</p:attrName>
                                        </p:attrNameLst>
                                      </p:cBhvr>
                                      <p:to>
                                        <p:strVal val="visible"/>
                                      </p:to>
                                    </p:set>
                                    <p:anim calcmode="lin" valueType="num">
                                      <p:cBhvr>
                                        <p:cTn id="35" dur="1000" fill="hold"/>
                                        <p:tgtEl>
                                          <p:spTgt spid="8">
                                            <p:txEl>
                                              <p:pRg st="0" end="0"/>
                                            </p:txEl>
                                          </p:spTgt>
                                        </p:tgtEl>
                                        <p:attrNameLst>
                                          <p:attrName>ppt_x</p:attrName>
                                        </p:attrNameLst>
                                      </p:cBhvr>
                                      <p:tavLst>
                                        <p:tav tm="0">
                                          <p:val>
                                            <p:strVal val="#ppt_x-.2"/>
                                          </p:val>
                                        </p:tav>
                                        <p:tav tm="100000">
                                          <p:val>
                                            <p:strVal val="#ppt_x"/>
                                          </p:val>
                                        </p:tav>
                                      </p:tavLst>
                                    </p:anim>
                                    <p:anim calcmode="lin" valueType="num">
                                      <p:cBhvr>
                                        <p:cTn id="36" dur="1000" fill="hold"/>
                                        <p:tgtEl>
                                          <p:spTgt spid="8">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8">
                                            <p:txEl>
                                              <p:pRg st="0" end="0"/>
                                            </p:txEl>
                                          </p:spTgt>
                                        </p:tgtEl>
                                      </p:cBhvr>
                                    </p:animEffect>
                                  </p:childTnLst>
                                </p:cTn>
                              </p:par>
                            </p:childTnLst>
                          </p:cTn>
                        </p:par>
                        <p:par>
                          <p:cTn id="38" fill="hold" nodeType="afterGroup">
                            <p:stCondLst>
                              <p:cond delay="13500"/>
                            </p:stCondLst>
                            <p:childTnLst>
                              <p:par>
                                <p:cTn id="39" presetID="29" presetClass="entr" presetSubtype="0" fill="hold" nodeType="afterEffect">
                                  <p:stCondLst>
                                    <p:cond delay="0"/>
                                  </p:stCondLst>
                                  <p:childTnLst>
                                    <p:set>
                                      <p:cBhvr>
                                        <p:cTn id="40" dur="1" fill="hold">
                                          <p:stCondLst>
                                            <p:cond delay="0"/>
                                          </p:stCondLst>
                                        </p:cTn>
                                        <p:tgtEl>
                                          <p:spTgt spid="9">
                                            <p:txEl>
                                              <p:pRg st="0" end="0"/>
                                            </p:txEl>
                                          </p:spTgt>
                                        </p:tgtEl>
                                        <p:attrNameLst>
                                          <p:attrName>style.visibility</p:attrName>
                                        </p:attrNameLst>
                                      </p:cBhvr>
                                      <p:to>
                                        <p:strVal val="visible"/>
                                      </p:to>
                                    </p:set>
                                    <p:anim calcmode="lin" valueType="num">
                                      <p:cBhvr>
                                        <p:cTn id="41" dur="1000" fill="hold"/>
                                        <p:tgtEl>
                                          <p:spTgt spid="9">
                                            <p:txEl>
                                              <p:pRg st="0" end="0"/>
                                            </p:txEl>
                                          </p:spTgt>
                                        </p:tgtEl>
                                        <p:attrNameLst>
                                          <p:attrName>ppt_x</p:attrName>
                                        </p:attrNameLst>
                                      </p:cBhvr>
                                      <p:tavLst>
                                        <p:tav tm="0">
                                          <p:val>
                                            <p:strVal val="#ppt_x-.2"/>
                                          </p:val>
                                        </p:tav>
                                        <p:tav tm="100000">
                                          <p:val>
                                            <p:strVal val="#ppt_x"/>
                                          </p:val>
                                        </p:tav>
                                      </p:tavLst>
                                    </p:anim>
                                    <p:anim calcmode="lin" valueType="num">
                                      <p:cBhvr>
                                        <p:cTn id="42" dur="1000" fill="hold"/>
                                        <p:tgtEl>
                                          <p:spTgt spid="9">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43" dur="1000"/>
                                        <p:tgtEl>
                                          <p:spTgt spid="9">
                                            <p:txEl>
                                              <p:pRg st="0" end="0"/>
                                            </p:txEl>
                                          </p:spTgt>
                                        </p:tgtEl>
                                      </p:cBhvr>
                                    </p:animEffect>
                                  </p:childTnLst>
                                </p:cTn>
                              </p:par>
                            </p:childTnLst>
                          </p:cTn>
                        </p:par>
                        <p:par>
                          <p:cTn id="44" fill="hold" nodeType="afterGroup">
                            <p:stCondLst>
                              <p:cond delay="14500"/>
                            </p:stCondLst>
                            <p:childTnLst>
                              <p:par>
                                <p:cTn id="45" presetID="29" presetClass="entr" presetSubtype="0" fill="hold" nodeType="afterEffect">
                                  <p:stCondLst>
                                    <p:cond delay="0"/>
                                  </p:stCondLst>
                                  <p:childTnLst>
                                    <p:set>
                                      <p:cBhvr>
                                        <p:cTn id="46" dur="1" fill="hold">
                                          <p:stCondLst>
                                            <p:cond delay="0"/>
                                          </p:stCondLst>
                                        </p:cTn>
                                        <p:tgtEl>
                                          <p:spTgt spid="10">
                                            <p:txEl>
                                              <p:pRg st="0" end="0"/>
                                            </p:txEl>
                                          </p:spTgt>
                                        </p:tgtEl>
                                        <p:attrNameLst>
                                          <p:attrName>style.visibility</p:attrName>
                                        </p:attrNameLst>
                                      </p:cBhvr>
                                      <p:to>
                                        <p:strVal val="visible"/>
                                      </p:to>
                                    </p:set>
                                    <p:anim calcmode="lin" valueType="num">
                                      <p:cBhvr>
                                        <p:cTn id="47" dur="1000" fill="hold"/>
                                        <p:tgtEl>
                                          <p:spTgt spid="10">
                                            <p:txEl>
                                              <p:pRg st="0" end="0"/>
                                            </p:txEl>
                                          </p:spTgt>
                                        </p:tgtEl>
                                        <p:attrNameLst>
                                          <p:attrName>ppt_x</p:attrName>
                                        </p:attrNameLst>
                                      </p:cBhvr>
                                      <p:tavLst>
                                        <p:tav tm="0">
                                          <p:val>
                                            <p:strVal val="#ppt_x-.2"/>
                                          </p:val>
                                        </p:tav>
                                        <p:tav tm="100000">
                                          <p:val>
                                            <p:strVal val="#ppt_x"/>
                                          </p:val>
                                        </p:tav>
                                      </p:tavLst>
                                    </p:anim>
                                    <p:anim calcmode="lin" valueType="num">
                                      <p:cBhvr>
                                        <p:cTn id="48" dur="1000" fill="hold"/>
                                        <p:tgtEl>
                                          <p:spTgt spid="10">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49" dur="10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274638"/>
            <a:ext cx="8686800" cy="1143000"/>
          </a:xfrm>
        </p:spPr>
        <p:txBody>
          <a:bodyPr>
            <a:noAutofit/>
          </a:bodyPr>
          <a:lstStyle/>
          <a:p>
            <a:pPr algn="l" eaLnBrk="1" fontAlgn="auto" hangingPunct="1">
              <a:spcAft>
                <a:spcPts val="0"/>
              </a:spcAft>
              <a:defRPr/>
            </a:pPr>
            <a:r>
              <a:rPr lang="en-US" sz="3200" smtClean="0">
                <a:latin typeface="Arial" pitchFamily="34" charset="0"/>
                <a:cs typeface="Arial" pitchFamily="34" charset="0"/>
              </a:rPr>
              <a:t>Turn-wrest or reversible or one-way plough</a:t>
            </a:r>
            <a:br>
              <a:rPr lang="en-US" sz="3200" smtClean="0">
                <a:latin typeface="Arial" pitchFamily="34" charset="0"/>
                <a:cs typeface="Arial" pitchFamily="34" charset="0"/>
              </a:rPr>
            </a:br>
            <a:endParaRPr lang="en-US" sz="3200">
              <a:latin typeface="Arial" pitchFamily="34" charset="0"/>
              <a:cs typeface="Arial" pitchFamily="34" charset="0"/>
            </a:endParaRPr>
          </a:p>
        </p:txBody>
      </p:sp>
      <p:sp>
        <p:nvSpPr>
          <p:cNvPr id="6" name="Content Placeholder 5"/>
          <p:cNvSpPr>
            <a:spLocks noGrp="1"/>
          </p:cNvSpPr>
          <p:nvPr>
            <p:ph idx="1"/>
          </p:nvPr>
        </p:nvSpPr>
        <p:spPr>
          <a:xfrm>
            <a:off x="228600" y="1066800"/>
            <a:ext cx="8458200" cy="5059363"/>
          </a:xfrm>
        </p:spPr>
        <p:txBody>
          <a:bodyPr rtlCol="0">
            <a:noAutofit/>
          </a:bodyPr>
          <a:lstStyle/>
          <a:p>
            <a:pPr eaLnBrk="1" fontAlgn="auto" hangingPunct="1">
              <a:spcAft>
                <a:spcPts val="0"/>
              </a:spcAft>
              <a:buSzPct val="121000"/>
              <a:buFont typeface="Wingdings" pitchFamily="2" charset="2"/>
              <a:buChar char="§"/>
              <a:defRPr/>
            </a:pPr>
            <a:r>
              <a:rPr lang="en-US" sz="2400" b="1" dirty="0" smtClean="0">
                <a:latin typeface="Arial" pitchFamily="34" charset="0"/>
                <a:cs typeface="Arial" pitchFamily="34" charset="0"/>
              </a:rPr>
              <a:t>The plough bottom of the plough is hinged to the beam such that the mould board and the share can be reversed to the left or to the right side of the beam. </a:t>
            </a:r>
          </a:p>
          <a:p>
            <a:pPr eaLnBrk="1" fontAlgn="auto" hangingPunct="1">
              <a:spcAft>
                <a:spcPts val="0"/>
              </a:spcAft>
              <a:buSzPct val="121000"/>
              <a:buFont typeface="Wingdings" pitchFamily="2" charset="2"/>
              <a:buChar char="§"/>
              <a:defRPr/>
            </a:pPr>
            <a:r>
              <a:rPr lang="en-US" sz="2400" b="1" dirty="0" smtClean="0">
                <a:latin typeface="Arial" pitchFamily="34" charset="0"/>
                <a:cs typeface="Arial" pitchFamily="34" charset="0"/>
              </a:rPr>
              <a:t>This adjustment saves the trouble of turning the plough in hilly tracts. </a:t>
            </a:r>
          </a:p>
          <a:p>
            <a:pPr eaLnBrk="1" fontAlgn="auto" hangingPunct="1">
              <a:spcAft>
                <a:spcPts val="0"/>
              </a:spcAft>
              <a:buFont typeface="Wingdings 2"/>
              <a:buNone/>
              <a:defRPr/>
            </a:pPr>
            <a:r>
              <a:rPr lang="en-US" b="1" dirty="0" smtClean="0">
                <a:latin typeface="Arial" pitchFamily="34" charset="0"/>
                <a:cs typeface="Arial" pitchFamily="34" charset="0"/>
              </a:rPr>
              <a:t>c. Special ploughs</a:t>
            </a:r>
            <a:endParaRPr lang="en-US" dirty="0" smtClean="0">
              <a:latin typeface="Arial" pitchFamily="34" charset="0"/>
              <a:cs typeface="Arial" pitchFamily="34" charset="0"/>
            </a:endParaRPr>
          </a:p>
          <a:p>
            <a:pPr marL="0" indent="457200" eaLnBrk="1" fontAlgn="auto" hangingPunct="1">
              <a:spcAft>
                <a:spcPts val="0"/>
              </a:spcAft>
              <a:buSzPct val="121000"/>
              <a:buFont typeface="Wingdings" pitchFamily="2" charset="2"/>
              <a:buChar char="Ø"/>
              <a:defRPr/>
            </a:pPr>
            <a:r>
              <a:rPr lang="en-US" sz="2400" b="1" i="1" u="sng" dirty="0" smtClean="0">
                <a:latin typeface="Arial" pitchFamily="34" charset="0"/>
                <a:cs typeface="Arial" pitchFamily="34" charset="0"/>
              </a:rPr>
              <a:t>Sub-soil plough </a:t>
            </a:r>
            <a:endParaRPr lang="en-US" sz="2400" u="sng" dirty="0" smtClean="0">
              <a:latin typeface="Arial" pitchFamily="34" charset="0"/>
              <a:cs typeface="Arial" pitchFamily="34" charset="0"/>
            </a:endParaRPr>
          </a:p>
          <a:p>
            <a:pPr eaLnBrk="1" fontAlgn="auto" hangingPunct="1">
              <a:spcAft>
                <a:spcPts val="0"/>
              </a:spcAft>
              <a:buSzPct val="121000"/>
              <a:buFont typeface="Wingdings" pitchFamily="2" charset="2"/>
              <a:buChar char="§"/>
              <a:defRPr/>
            </a:pPr>
            <a:r>
              <a:rPr lang="en-US" sz="2400" b="1" dirty="0" smtClean="0">
                <a:latin typeface="Arial" pitchFamily="34" charset="0"/>
                <a:cs typeface="Arial" pitchFamily="34" charset="0"/>
              </a:rPr>
              <a:t>The subsoil plough is designed to break up hard layers or pans without bringing them to the surface. </a:t>
            </a:r>
          </a:p>
          <a:p>
            <a:pPr eaLnBrk="1" fontAlgn="auto" hangingPunct="1">
              <a:spcAft>
                <a:spcPts val="0"/>
              </a:spcAft>
              <a:buSzPct val="121000"/>
              <a:buFont typeface="Wingdings" pitchFamily="2" charset="2"/>
              <a:buChar char="§"/>
              <a:defRPr/>
            </a:pPr>
            <a:r>
              <a:rPr lang="en-US" sz="2400" b="1" dirty="0" smtClean="0">
                <a:latin typeface="Arial" pitchFamily="34" charset="0"/>
                <a:cs typeface="Arial" pitchFamily="34" charset="0"/>
              </a:rPr>
              <a:t>The body of the subsoil plough is wedge shaped and narrow. </a:t>
            </a:r>
          </a:p>
          <a:p>
            <a:pPr eaLnBrk="1" fontAlgn="auto" hangingPunct="1">
              <a:spcAft>
                <a:spcPts val="0"/>
              </a:spcAft>
              <a:buSzPct val="121000"/>
              <a:buFont typeface="Wingdings" pitchFamily="2" charset="2"/>
              <a:buChar char="§"/>
              <a:defRPr/>
            </a:pPr>
            <a:r>
              <a:rPr lang="en-US" sz="2400" b="1" dirty="0" smtClean="0">
                <a:latin typeface="Arial" pitchFamily="34" charset="0"/>
                <a:cs typeface="Arial" pitchFamily="34" charset="0"/>
              </a:rPr>
              <a:t>The share of subsoil plough is wide so as to shatter the hard pan and making only a slot on the top layers. </a:t>
            </a:r>
          </a:p>
          <a:p>
            <a:pPr eaLnBrk="1" fontAlgn="auto" hangingPunct="1">
              <a:spcAft>
                <a:spcPts val="0"/>
              </a:spcAft>
              <a:buFont typeface="Wingdings 2"/>
              <a:buNone/>
              <a:defRPr/>
            </a:pPr>
            <a:endParaRPr lang="en-US" sz="2400" dirty="0">
              <a:latin typeface="Arial" pitchFamily="34" charset="0"/>
              <a:cs typeface="Arial" pitchFamily="34" charset="0"/>
            </a:endParaRPr>
          </a:p>
        </p:txBody>
      </p:sp>
      <p:pic>
        <p:nvPicPr>
          <p:cNvPr id="26628" name="Picture 2" descr="C:\Documents and Settings\DODL\Desktop\TNAU color Emble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0" y="6146800"/>
            <a:ext cx="762000" cy="71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9"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324600"/>
            <a:ext cx="574675"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p:cNvSpPr>
            <a:spLocks noChangeArrowheads="1"/>
          </p:cNvSpPr>
          <p:nvPr/>
        </p:nvSpPr>
        <p:spPr bwMode="auto">
          <a:xfrm>
            <a:off x="3048000" y="6488113"/>
            <a:ext cx="6413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4" action="ppaction://hlinksldjump"/>
              </a:rPr>
              <a:t>Next</a:t>
            </a:r>
            <a:endParaRPr lang="en-US">
              <a:latin typeface="Cambria" pitchFamily="18" charset="0"/>
            </a:endParaRPr>
          </a:p>
        </p:txBody>
      </p:sp>
      <p:sp>
        <p:nvSpPr>
          <p:cNvPr id="9" name="Rectangle 8"/>
          <p:cNvSpPr>
            <a:spLocks noChangeArrowheads="1"/>
          </p:cNvSpPr>
          <p:nvPr/>
        </p:nvSpPr>
        <p:spPr bwMode="auto">
          <a:xfrm>
            <a:off x="4267200" y="6488113"/>
            <a:ext cx="10493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5" action="ppaction://hlinksldjump"/>
              </a:rPr>
              <a:t>Previous</a:t>
            </a:r>
            <a:endParaRPr lang="en-US">
              <a:latin typeface="Cambria" pitchFamily="18" charset="0"/>
            </a:endParaRPr>
          </a:p>
        </p:txBody>
      </p:sp>
      <p:sp>
        <p:nvSpPr>
          <p:cNvPr id="10" name="Rectangle 9"/>
          <p:cNvSpPr>
            <a:spLocks noChangeArrowheads="1"/>
          </p:cNvSpPr>
          <p:nvPr/>
        </p:nvSpPr>
        <p:spPr bwMode="auto">
          <a:xfrm>
            <a:off x="6248400" y="6488113"/>
            <a:ext cx="5746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6" action="ppaction://hlinksldjump"/>
              </a:rPr>
              <a:t>End</a:t>
            </a:r>
            <a:endParaRPr lang="en-US">
              <a:latin typeface="Cambr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par>
                          <p:cTn id="8" fill="hold" nodeType="afterGroup">
                            <p:stCondLst>
                              <p:cond delay="500"/>
                            </p:stCondLst>
                            <p:childTnLst>
                              <p:par>
                                <p:cTn id="9" presetID="10" presetClass="entr" presetSubtype="0" fill="hold" nodeType="after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animEffect transition="in" filter="fade">
                                      <p:cBhvr>
                                        <p:cTn id="11" dur="2000"/>
                                        <p:tgtEl>
                                          <p:spTgt spid="6">
                                            <p:txEl>
                                              <p:pRg st="0" end="0"/>
                                            </p:txEl>
                                          </p:spTgt>
                                        </p:tgtEl>
                                      </p:cBhvr>
                                    </p:animEffect>
                                  </p:childTnLst>
                                </p:cTn>
                              </p:par>
                            </p:childTnLst>
                          </p:cTn>
                        </p:par>
                        <p:par>
                          <p:cTn id="12" fill="hold" nodeType="afterGroup">
                            <p:stCondLst>
                              <p:cond delay="2500"/>
                            </p:stCondLst>
                            <p:childTnLst>
                              <p:par>
                                <p:cTn id="13" presetID="10" presetClass="entr" presetSubtype="0" fill="hold" nodeType="after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animEffect transition="in" filter="fade">
                                      <p:cBhvr>
                                        <p:cTn id="15" dur="2000"/>
                                        <p:tgtEl>
                                          <p:spTgt spid="6">
                                            <p:txEl>
                                              <p:pRg st="1" end="1"/>
                                            </p:txEl>
                                          </p:spTgt>
                                        </p:tgtEl>
                                      </p:cBhvr>
                                    </p:animEffect>
                                  </p:childTnLst>
                                </p:cTn>
                              </p:par>
                            </p:childTnLst>
                          </p:cTn>
                        </p:par>
                        <p:par>
                          <p:cTn id="16" fill="hold" nodeType="afterGroup">
                            <p:stCondLst>
                              <p:cond delay="4500"/>
                            </p:stCondLst>
                            <p:childTnLst>
                              <p:par>
                                <p:cTn id="17" presetID="9" presetClass="entr" presetSubtype="0" fill="hold" nodeType="after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Effect transition="in" filter="dissolve">
                                      <p:cBhvr>
                                        <p:cTn id="19" dur="500"/>
                                        <p:tgtEl>
                                          <p:spTgt spid="6">
                                            <p:txEl>
                                              <p:pRg st="2" end="2"/>
                                            </p:txEl>
                                          </p:spTgt>
                                        </p:tgtEl>
                                      </p:cBhvr>
                                    </p:animEffect>
                                  </p:childTnLst>
                                </p:cTn>
                              </p:par>
                            </p:childTnLst>
                          </p:cTn>
                        </p:par>
                        <p:par>
                          <p:cTn id="20" fill="hold" nodeType="afterGroup">
                            <p:stCondLst>
                              <p:cond delay="5000"/>
                            </p:stCondLst>
                            <p:childTnLst>
                              <p:par>
                                <p:cTn id="21" presetID="10" presetClass="entr" presetSubtype="0" fill="hold" nodeType="afterEffect">
                                  <p:stCondLst>
                                    <p:cond delay="0"/>
                                  </p:stCondLst>
                                  <p:childTnLst>
                                    <p:set>
                                      <p:cBhvr>
                                        <p:cTn id="22" dur="1" fill="hold">
                                          <p:stCondLst>
                                            <p:cond delay="0"/>
                                          </p:stCondLst>
                                        </p:cTn>
                                        <p:tgtEl>
                                          <p:spTgt spid="6">
                                            <p:txEl>
                                              <p:pRg st="3" end="3"/>
                                            </p:txEl>
                                          </p:spTgt>
                                        </p:tgtEl>
                                        <p:attrNameLst>
                                          <p:attrName>style.visibility</p:attrName>
                                        </p:attrNameLst>
                                      </p:cBhvr>
                                      <p:to>
                                        <p:strVal val="visible"/>
                                      </p:to>
                                    </p:set>
                                    <p:animEffect transition="in" filter="fade">
                                      <p:cBhvr>
                                        <p:cTn id="23" dur="2000"/>
                                        <p:tgtEl>
                                          <p:spTgt spid="6">
                                            <p:txEl>
                                              <p:pRg st="3" end="3"/>
                                            </p:txEl>
                                          </p:spTgt>
                                        </p:tgtEl>
                                      </p:cBhvr>
                                    </p:animEffect>
                                  </p:childTnLst>
                                </p:cTn>
                              </p:par>
                            </p:childTnLst>
                          </p:cTn>
                        </p:par>
                        <p:par>
                          <p:cTn id="24" fill="hold" nodeType="afterGroup">
                            <p:stCondLst>
                              <p:cond delay="7000"/>
                            </p:stCondLst>
                            <p:childTnLst>
                              <p:par>
                                <p:cTn id="25" presetID="10" presetClass="entr" presetSubtype="0" fill="hold" nodeType="after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fade">
                                      <p:cBhvr>
                                        <p:cTn id="27" dur="2000"/>
                                        <p:tgtEl>
                                          <p:spTgt spid="6">
                                            <p:txEl>
                                              <p:pRg st="4" end="4"/>
                                            </p:txEl>
                                          </p:spTgt>
                                        </p:tgtEl>
                                      </p:cBhvr>
                                    </p:animEffect>
                                  </p:childTnLst>
                                </p:cTn>
                              </p:par>
                            </p:childTnLst>
                          </p:cTn>
                        </p:par>
                        <p:par>
                          <p:cTn id="28" fill="hold" nodeType="afterGroup">
                            <p:stCondLst>
                              <p:cond delay="9000"/>
                            </p:stCondLst>
                            <p:childTnLst>
                              <p:par>
                                <p:cTn id="29" presetID="10" presetClass="entr" presetSubtype="0" fill="hold" nodeType="afterEffect">
                                  <p:stCondLst>
                                    <p:cond delay="0"/>
                                  </p:stCondLst>
                                  <p:childTnLst>
                                    <p:set>
                                      <p:cBhvr>
                                        <p:cTn id="30" dur="1" fill="hold">
                                          <p:stCondLst>
                                            <p:cond delay="0"/>
                                          </p:stCondLst>
                                        </p:cTn>
                                        <p:tgtEl>
                                          <p:spTgt spid="6">
                                            <p:txEl>
                                              <p:pRg st="5" end="5"/>
                                            </p:txEl>
                                          </p:spTgt>
                                        </p:tgtEl>
                                        <p:attrNameLst>
                                          <p:attrName>style.visibility</p:attrName>
                                        </p:attrNameLst>
                                      </p:cBhvr>
                                      <p:to>
                                        <p:strVal val="visible"/>
                                      </p:to>
                                    </p:set>
                                    <p:animEffect transition="in" filter="fade">
                                      <p:cBhvr>
                                        <p:cTn id="31" dur="2000"/>
                                        <p:tgtEl>
                                          <p:spTgt spid="6">
                                            <p:txEl>
                                              <p:pRg st="5" end="5"/>
                                            </p:txEl>
                                          </p:spTgt>
                                        </p:tgtEl>
                                      </p:cBhvr>
                                    </p:animEffect>
                                  </p:childTnLst>
                                </p:cTn>
                              </p:par>
                            </p:childTnLst>
                          </p:cTn>
                        </p:par>
                        <p:par>
                          <p:cTn id="32" fill="hold" nodeType="afterGroup">
                            <p:stCondLst>
                              <p:cond delay="11000"/>
                            </p:stCondLst>
                            <p:childTnLst>
                              <p:par>
                                <p:cTn id="33" presetID="10" presetClass="entr" presetSubtype="0" fill="hold" nodeType="afterEffect">
                                  <p:stCondLst>
                                    <p:cond delay="0"/>
                                  </p:stCondLst>
                                  <p:childTnLst>
                                    <p:set>
                                      <p:cBhvr>
                                        <p:cTn id="34" dur="1" fill="hold">
                                          <p:stCondLst>
                                            <p:cond delay="0"/>
                                          </p:stCondLst>
                                        </p:cTn>
                                        <p:tgtEl>
                                          <p:spTgt spid="6">
                                            <p:txEl>
                                              <p:pRg st="6" end="6"/>
                                            </p:txEl>
                                          </p:spTgt>
                                        </p:tgtEl>
                                        <p:attrNameLst>
                                          <p:attrName>style.visibility</p:attrName>
                                        </p:attrNameLst>
                                      </p:cBhvr>
                                      <p:to>
                                        <p:strVal val="visible"/>
                                      </p:to>
                                    </p:set>
                                    <p:animEffect transition="in" filter="fade">
                                      <p:cBhvr>
                                        <p:cTn id="35" dur="2000"/>
                                        <p:tgtEl>
                                          <p:spTgt spid="6">
                                            <p:txEl>
                                              <p:pRg st="6" end="6"/>
                                            </p:txEl>
                                          </p:spTgt>
                                        </p:tgtEl>
                                      </p:cBhvr>
                                    </p:animEffect>
                                  </p:childTnLst>
                                </p:cTn>
                              </p:par>
                            </p:childTnLst>
                          </p:cTn>
                        </p:par>
                        <p:par>
                          <p:cTn id="36" fill="hold" nodeType="afterGroup">
                            <p:stCondLst>
                              <p:cond delay="13000"/>
                            </p:stCondLst>
                            <p:childTnLst>
                              <p:par>
                                <p:cTn id="37" presetID="29" presetClass="entr" presetSubtype="0" fill="hold" nodeType="afterEffect">
                                  <p:stCondLst>
                                    <p:cond delay="0"/>
                                  </p:stCondLst>
                                  <p:childTnLst>
                                    <p:set>
                                      <p:cBhvr>
                                        <p:cTn id="38" dur="1" fill="hold">
                                          <p:stCondLst>
                                            <p:cond delay="0"/>
                                          </p:stCondLst>
                                        </p:cTn>
                                        <p:tgtEl>
                                          <p:spTgt spid="8">
                                            <p:txEl>
                                              <p:pRg st="0" end="0"/>
                                            </p:txEl>
                                          </p:spTgt>
                                        </p:tgtEl>
                                        <p:attrNameLst>
                                          <p:attrName>style.visibility</p:attrName>
                                        </p:attrNameLst>
                                      </p:cBhvr>
                                      <p:to>
                                        <p:strVal val="visible"/>
                                      </p:to>
                                    </p:set>
                                    <p:anim calcmode="lin" valueType="num">
                                      <p:cBhvr>
                                        <p:cTn id="39" dur="1000" fill="hold"/>
                                        <p:tgtEl>
                                          <p:spTgt spid="8">
                                            <p:txEl>
                                              <p:pRg st="0" end="0"/>
                                            </p:txEl>
                                          </p:spTgt>
                                        </p:tgtEl>
                                        <p:attrNameLst>
                                          <p:attrName>ppt_x</p:attrName>
                                        </p:attrNameLst>
                                      </p:cBhvr>
                                      <p:tavLst>
                                        <p:tav tm="0">
                                          <p:val>
                                            <p:strVal val="#ppt_x-.2"/>
                                          </p:val>
                                        </p:tav>
                                        <p:tav tm="100000">
                                          <p:val>
                                            <p:strVal val="#ppt_x"/>
                                          </p:val>
                                        </p:tav>
                                      </p:tavLst>
                                    </p:anim>
                                    <p:anim calcmode="lin" valueType="num">
                                      <p:cBhvr>
                                        <p:cTn id="40" dur="1000" fill="hold"/>
                                        <p:tgtEl>
                                          <p:spTgt spid="8">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41" dur="1000"/>
                                        <p:tgtEl>
                                          <p:spTgt spid="8">
                                            <p:txEl>
                                              <p:pRg st="0" end="0"/>
                                            </p:txEl>
                                          </p:spTgt>
                                        </p:tgtEl>
                                      </p:cBhvr>
                                    </p:animEffect>
                                  </p:childTnLst>
                                </p:cTn>
                              </p:par>
                            </p:childTnLst>
                          </p:cTn>
                        </p:par>
                        <p:par>
                          <p:cTn id="42" fill="hold" nodeType="afterGroup">
                            <p:stCondLst>
                              <p:cond delay="14000"/>
                            </p:stCondLst>
                            <p:childTnLst>
                              <p:par>
                                <p:cTn id="43" presetID="29" presetClass="entr" presetSubtype="0" fill="hold" nodeType="afterEffect">
                                  <p:stCondLst>
                                    <p:cond delay="0"/>
                                  </p:stCondLst>
                                  <p:childTnLst>
                                    <p:set>
                                      <p:cBhvr>
                                        <p:cTn id="44" dur="1" fill="hold">
                                          <p:stCondLst>
                                            <p:cond delay="0"/>
                                          </p:stCondLst>
                                        </p:cTn>
                                        <p:tgtEl>
                                          <p:spTgt spid="9">
                                            <p:txEl>
                                              <p:pRg st="0" end="0"/>
                                            </p:txEl>
                                          </p:spTgt>
                                        </p:tgtEl>
                                        <p:attrNameLst>
                                          <p:attrName>style.visibility</p:attrName>
                                        </p:attrNameLst>
                                      </p:cBhvr>
                                      <p:to>
                                        <p:strVal val="visible"/>
                                      </p:to>
                                    </p:set>
                                    <p:anim calcmode="lin" valueType="num">
                                      <p:cBhvr>
                                        <p:cTn id="45" dur="1000" fill="hold"/>
                                        <p:tgtEl>
                                          <p:spTgt spid="9">
                                            <p:txEl>
                                              <p:pRg st="0" end="0"/>
                                            </p:txEl>
                                          </p:spTgt>
                                        </p:tgtEl>
                                        <p:attrNameLst>
                                          <p:attrName>ppt_x</p:attrName>
                                        </p:attrNameLst>
                                      </p:cBhvr>
                                      <p:tavLst>
                                        <p:tav tm="0">
                                          <p:val>
                                            <p:strVal val="#ppt_x-.2"/>
                                          </p:val>
                                        </p:tav>
                                        <p:tav tm="100000">
                                          <p:val>
                                            <p:strVal val="#ppt_x"/>
                                          </p:val>
                                        </p:tav>
                                      </p:tavLst>
                                    </p:anim>
                                    <p:anim calcmode="lin" valueType="num">
                                      <p:cBhvr>
                                        <p:cTn id="46" dur="1000" fill="hold"/>
                                        <p:tgtEl>
                                          <p:spTgt spid="9">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47" dur="1000"/>
                                        <p:tgtEl>
                                          <p:spTgt spid="9">
                                            <p:txEl>
                                              <p:pRg st="0" end="0"/>
                                            </p:txEl>
                                          </p:spTgt>
                                        </p:tgtEl>
                                      </p:cBhvr>
                                    </p:animEffect>
                                  </p:childTnLst>
                                </p:cTn>
                              </p:par>
                            </p:childTnLst>
                          </p:cTn>
                        </p:par>
                        <p:par>
                          <p:cTn id="48" fill="hold" nodeType="afterGroup">
                            <p:stCondLst>
                              <p:cond delay="15000"/>
                            </p:stCondLst>
                            <p:childTnLst>
                              <p:par>
                                <p:cTn id="49" presetID="29" presetClass="entr" presetSubtype="0" fill="hold" nodeType="afterEffect">
                                  <p:stCondLst>
                                    <p:cond delay="0"/>
                                  </p:stCondLst>
                                  <p:childTnLst>
                                    <p:set>
                                      <p:cBhvr>
                                        <p:cTn id="50" dur="1" fill="hold">
                                          <p:stCondLst>
                                            <p:cond delay="0"/>
                                          </p:stCondLst>
                                        </p:cTn>
                                        <p:tgtEl>
                                          <p:spTgt spid="10">
                                            <p:txEl>
                                              <p:pRg st="0" end="0"/>
                                            </p:txEl>
                                          </p:spTgt>
                                        </p:tgtEl>
                                        <p:attrNameLst>
                                          <p:attrName>style.visibility</p:attrName>
                                        </p:attrNameLst>
                                      </p:cBhvr>
                                      <p:to>
                                        <p:strVal val="visible"/>
                                      </p:to>
                                    </p:set>
                                    <p:anim calcmode="lin" valueType="num">
                                      <p:cBhvr>
                                        <p:cTn id="51" dur="1000" fill="hold"/>
                                        <p:tgtEl>
                                          <p:spTgt spid="10">
                                            <p:txEl>
                                              <p:pRg st="0" end="0"/>
                                            </p:txEl>
                                          </p:spTgt>
                                        </p:tgtEl>
                                        <p:attrNameLst>
                                          <p:attrName>ppt_x</p:attrName>
                                        </p:attrNameLst>
                                      </p:cBhvr>
                                      <p:tavLst>
                                        <p:tav tm="0">
                                          <p:val>
                                            <p:strVal val="#ppt_x-.2"/>
                                          </p:val>
                                        </p:tav>
                                        <p:tav tm="100000">
                                          <p:val>
                                            <p:strVal val="#ppt_x"/>
                                          </p:val>
                                        </p:tav>
                                      </p:tavLst>
                                    </p:anim>
                                    <p:anim calcmode="lin" valueType="num">
                                      <p:cBhvr>
                                        <p:cTn id="52" dur="1000" fill="hold"/>
                                        <p:tgtEl>
                                          <p:spTgt spid="10">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53" dur="10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Title 3"/>
          <p:cNvSpPr>
            <a:spLocks noGrp="1"/>
          </p:cNvSpPr>
          <p:nvPr>
            <p:ph type="title"/>
          </p:nvPr>
        </p:nvSpPr>
        <p:spPr>
          <a:xfrm>
            <a:off x="0" y="274638"/>
            <a:ext cx="8686800" cy="944562"/>
          </a:xfrm>
        </p:spPr>
        <p:txBody>
          <a:bodyPr>
            <a:normAutofit fontScale="90000"/>
          </a:bodyPr>
          <a:lstStyle/>
          <a:p>
            <a:pPr algn="l" eaLnBrk="1" fontAlgn="auto" hangingPunct="1">
              <a:spcAft>
                <a:spcPts val="0"/>
              </a:spcAft>
              <a:defRPr/>
            </a:pPr>
            <a:r>
              <a:rPr lang="en-US" i="1" smtClean="0">
                <a:latin typeface="Arial" pitchFamily="34" charset="0"/>
                <a:cs typeface="Arial" pitchFamily="34" charset="0"/>
              </a:rPr>
              <a:t>Chisel plough</a:t>
            </a:r>
            <a:r>
              <a:rPr lang="en-US" smtClean="0"/>
              <a:t/>
            </a:r>
            <a:br>
              <a:rPr lang="en-US" smtClean="0"/>
            </a:br>
            <a:endParaRPr lang="en-US"/>
          </a:p>
        </p:txBody>
      </p:sp>
      <p:sp>
        <p:nvSpPr>
          <p:cNvPr id="5" name="Content Placeholder 4"/>
          <p:cNvSpPr>
            <a:spLocks noGrp="1"/>
          </p:cNvSpPr>
          <p:nvPr>
            <p:ph sz="half" idx="1"/>
          </p:nvPr>
        </p:nvSpPr>
        <p:spPr>
          <a:xfrm>
            <a:off x="0" y="762000"/>
            <a:ext cx="4648200" cy="5364163"/>
          </a:xfrm>
        </p:spPr>
        <p:txBody>
          <a:bodyPr/>
          <a:lstStyle/>
          <a:p>
            <a:pPr eaLnBrk="1" hangingPunct="1">
              <a:buSzPct val="121000"/>
              <a:buFont typeface="Wingdings" pitchFamily="2" charset="2"/>
              <a:buChar char="§"/>
            </a:pPr>
            <a:r>
              <a:rPr lang="en-US" sz="2400" b="1" smtClean="0">
                <a:latin typeface="Arial" pitchFamily="34" charset="0"/>
                <a:cs typeface="Arial" pitchFamily="34" charset="0"/>
              </a:rPr>
              <a:t>It is mainly used for breaking hard pans and for deep ploughing (60-70 cm) with fewer disturbances to the top layers. </a:t>
            </a:r>
          </a:p>
          <a:p>
            <a:pPr eaLnBrk="1" hangingPunct="1">
              <a:buSzPct val="121000"/>
              <a:buFont typeface="Wingdings" pitchFamily="2" charset="2"/>
              <a:buChar char="§"/>
            </a:pPr>
            <a:r>
              <a:rPr lang="en-US" sz="2400" b="1" smtClean="0">
                <a:latin typeface="Arial" pitchFamily="34" charset="0"/>
                <a:cs typeface="Arial" pitchFamily="34" charset="0"/>
              </a:rPr>
              <a:t>Its body is thin with replaceable cutting edge, have minimum disturbance to the top layers. </a:t>
            </a:r>
          </a:p>
          <a:p>
            <a:pPr eaLnBrk="1" hangingPunct="1">
              <a:buSzPct val="121000"/>
              <a:buFont typeface="Wingdings" pitchFamily="2" charset="2"/>
              <a:buChar char="§"/>
            </a:pPr>
            <a:r>
              <a:rPr lang="en-US" sz="2400" b="1" smtClean="0">
                <a:latin typeface="Arial" pitchFamily="34" charset="0"/>
                <a:cs typeface="Arial" pitchFamily="34" charset="0"/>
              </a:rPr>
              <a:t>It contains a replaceable share to shatter at the lower layers. </a:t>
            </a:r>
          </a:p>
          <a:p>
            <a:pPr eaLnBrk="1" hangingPunct="1"/>
            <a:endParaRPr lang="en-US" sz="2400" smtClean="0"/>
          </a:p>
        </p:txBody>
      </p:sp>
      <p:pic>
        <p:nvPicPr>
          <p:cNvPr id="27652" name="Picture 2" descr="C:\Documents and Settings\DODL\Desktop\TNAU color Emble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72500" y="6324600"/>
            <a:ext cx="5715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3"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324600"/>
            <a:ext cx="574675"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p:cNvSpPr>
            <a:spLocks noChangeArrowheads="1"/>
          </p:cNvSpPr>
          <p:nvPr/>
        </p:nvSpPr>
        <p:spPr bwMode="auto">
          <a:xfrm>
            <a:off x="2971800" y="6488113"/>
            <a:ext cx="6413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4" action="ppaction://hlinksldjump"/>
              </a:rPr>
              <a:t>Next</a:t>
            </a:r>
            <a:endParaRPr lang="en-US">
              <a:latin typeface="Cambria" pitchFamily="18" charset="0"/>
            </a:endParaRPr>
          </a:p>
        </p:txBody>
      </p:sp>
      <p:sp>
        <p:nvSpPr>
          <p:cNvPr id="9" name="Rectangle 8"/>
          <p:cNvSpPr>
            <a:spLocks noChangeArrowheads="1"/>
          </p:cNvSpPr>
          <p:nvPr/>
        </p:nvSpPr>
        <p:spPr bwMode="auto">
          <a:xfrm>
            <a:off x="4267200" y="6488113"/>
            <a:ext cx="10668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atin typeface="Cambria" pitchFamily="18" charset="0"/>
                <a:hlinkClick r:id="rId5" action="ppaction://hlinksldjump"/>
              </a:rPr>
              <a:t>Previous</a:t>
            </a:r>
            <a:endParaRPr lang="en-US">
              <a:latin typeface="Cambria" pitchFamily="18" charset="0"/>
            </a:endParaRPr>
          </a:p>
        </p:txBody>
      </p:sp>
      <p:sp>
        <p:nvSpPr>
          <p:cNvPr id="10" name="Rectangle 9"/>
          <p:cNvSpPr>
            <a:spLocks noChangeArrowheads="1"/>
          </p:cNvSpPr>
          <p:nvPr/>
        </p:nvSpPr>
        <p:spPr bwMode="auto">
          <a:xfrm>
            <a:off x="6019800" y="6488113"/>
            <a:ext cx="5746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6" action="ppaction://hlinksldjump"/>
              </a:rPr>
              <a:t>End</a:t>
            </a:r>
            <a:endParaRPr lang="en-US">
              <a:latin typeface="Cambr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par>
                          <p:cTn id="8" fill="hold" nodeType="afterGroup">
                            <p:stCondLst>
                              <p:cond delay="500"/>
                            </p:stCondLst>
                            <p:childTnLst>
                              <p:par>
                                <p:cTn id="9" presetID="1" presetClass="entr" presetSubtype="0" fill="hold" grpId="0" nodeType="afterEffect">
                                  <p:stCondLst>
                                    <p:cond delay="0"/>
                                  </p:stCondLst>
                                  <p:childTnLst>
                                    <p:set>
                                      <p:cBhvr>
                                        <p:cTn id="10" dur="1" fill="hold">
                                          <p:stCondLst>
                                            <p:cond delay="499"/>
                                          </p:stCondLst>
                                        </p:cTn>
                                        <p:tgtEl>
                                          <p:spTgt spid="5"/>
                                        </p:tgtEl>
                                        <p:attrNameLst>
                                          <p:attrName>style.visibility</p:attrName>
                                        </p:attrNameLst>
                                      </p:cBhvr>
                                      <p:to>
                                        <p:strVal val="visible"/>
                                      </p:to>
                                    </p:set>
                                  </p:childTnLst>
                                </p:cTn>
                              </p:par>
                            </p:childTnLst>
                          </p:cTn>
                        </p:par>
                        <p:par>
                          <p:cTn id="11" fill="hold" nodeType="afterGroup">
                            <p:stCondLst>
                              <p:cond delay="1000"/>
                            </p:stCondLst>
                            <p:childTnLst>
                              <p:par>
                                <p:cTn id="12" presetID="1" presetClass="entr" presetSubtype="0" fill="hold" grpId="0" nodeType="afterEffect">
                                  <p:stCondLst>
                                    <p:cond delay="0"/>
                                  </p:stCondLst>
                                  <p:childTnLst>
                                    <p:set>
                                      <p:cBhvr>
                                        <p:cTn id="13" dur="1" fill="hold">
                                          <p:stCondLst>
                                            <p:cond delay="499"/>
                                          </p:stCondLst>
                                        </p:cTn>
                                        <p:tgtEl>
                                          <p:spTgt spid="8"/>
                                        </p:tgtEl>
                                        <p:attrNameLst>
                                          <p:attrName>style.visibility</p:attrName>
                                        </p:attrNameLst>
                                      </p:cBhvr>
                                      <p:to>
                                        <p:strVal val="visible"/>
                                      </p:to>
                                    </p:set>
                                  </p:childTnLst>
                                </p:cTn>
                              </p:par>
                            </p:childTnLst>
                          </p:cTn>
                        </p:par>
                        <p:par>
                          <p:cTn id="14" fill="hold" nodeType="afterGroup">
                            <p:stCondLst>
                              <p:cond delay="1500"/>
                            </p:stCondLst>
                            <p:childTnLst>
                              <p:par>
                                <p:cTn id="15" presetID="1" presetClass="entr" presetSubtype="0" fill="hold" grpId="0" nodeType="afterEffect">
                                  <p:stCondLst>
                                    <p:cond delay="0"/>
                                  </p:stCondLst>
                                  <p:childTnLst>
                                    <p:set>
                                      <p:cBhvr>
                                        <p:cTn id="16" dur="1" fill="hold">
                                          <p:stCondLst>
                                            <p:cond delay="499"/>
                                          </p:stCondLst>
                                        </p:cTn>
                                        <p:tgtEl>
                                          <p:spTgt spid="9"/>
                                        </p:tgtEl>
                                        <p:attrNameLst>
                                          <p:attrName>style.visibility</p:attrName>
                                        </p:attrNameLst>
                                      </p:cBhvr>
                                      <p:to>
                                        <p:strVal val="visible"/>
                                      </p:to>
                                    </p:set>
                                  </p:childTnLst>
                                </p:cTn>
                              </p:par>
                            </p:childTnLst>
                          </p:cTn>
                        </p:par>
                        <p:par>
                          <p:cTn id="17" fill="hold" nodeType="afterGroup">
                            <p:stCondLst>
                              <p:cond delay="2000"/>
                            </p:stCondLst>
                            <p:childTnLst>
                              <p:par>
                                <p:cTn id="18" presetID="1" presetClass="entr" presetSubtype="0" fill="hold" grpId="0" nodeType="afterEffect">
                                  <p:stCondLst>
                                    <p:cond delay="0"/>
                                  </p:stCondLst>
                                  <p:childTnLst>
                                    <p:set>
                                      <p:cBhvr>
                                        <p:cTn id="19" dur="1" fill="hold">
                                          <p:stCondLst>
                                            <p:cond delay="499"/>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utoUpdateAnimBg="0"/>
      <p:bldP spid="8" grpId="0" autoUpdateAnimBg="0"/>
      <p:bldP spid="9" grpId="0" autoUpdateAnimBg="0"/>
      <p:bldP spid="10"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1143000"/>
          </a:xfrm>
        </p:spPr>
        <p:txBody>
          <a:bodyPr>
            <a:normAutofit fontScale="90000"/>
          </a:bodyPr>
          <a:lstStyle/>
          <a:p>
            <a:pPr algn="l" eaLnBrk="1" fontAlgn="auto" hangingPunct="1">
              <a:spcAft>
                <a:spcPts val="0"/>
              </a:spcAft>
              <a:defRPr/>
            </a:pPr>
            <a:r>
              <a:rPr lang="en-US" i="1" smtClean="0">
                <a:latin typeface="Arial" pitchFamily="34" charset="0"/>
                <a:cs typeface="Arial" pitchFamily="34" charset="0"/>
              </a:rPr>
              <a:t>RIDGE PLOUGH</a:t>
            </a:r>
            <a:r>
              <a:rPr lang="en-US" smtClean="0"/>
              <a:t/>
            </a:r>
            <a:br>
              <a:rPr lang="en-US" smtClean="0"/>
            </a:br>
            <a:r>
              <a:rPr lang="en-US" smtClean="0"/>
              <a:t> </a:t>
            </a:r>
            <a:endParaRPr lang="en-US"/>
          </a:p>
        </p:txBody>
      </p:sp>
      <p:sp>
        <p:nvSpPr>
          <p:cNvPr id="3" name="Content Placeholder 2"/>
          <p:cNvSpPr>
            <a:spLocks noGrp="1"/>
          </p:cNvSpPr>
          <p:nvPr>
            <p:ph sz="half" idx="1"/>
          </p:nvPr>
        </p:nvSpPr>
        <p:spPr>
          <a:xfrm>
            <a:off x="0" y="914400"/>
            <a:ext cx="4953000" cy="5334000"/>
          </a:xfrm>
        </p:spPr>
        <p:txBody>
          <a:bodyPr rtlCol="0">
            <a:normAutofit fontScale="92500" lnSpcReduction="20000"/>
          </a:bodyPr>
          <a:lstStyle/>
          <a:p>
            <a:pPr eaLnBrk="1" fontAlgn="auto" hangingPunct="1">
              <a:spcAft>
                <a:spcPts val="0"/>
              </a:spcAft>
              <a:buSzPct val="121000"/>
              <a:buFont typeface="Wingdings" pitchFamily="2" charset="2"/>
              <a:buChar char="§"/>
              <a:defRPr/>
            </a:pPr>
            <a:r>
              <a:rPr lang="en-US" sz="2400" b="1" dirty="0" smtClean="0">
                <a:latin typeface="Arial" pitchFamily="34" charset="0"/>
                <a:cs typeface="Arial" pitchFamily="34" charset="0"/>
              </a:rPr>
              <a:t>This plough has two mould boards, one for turning the soil to the right and another to the left. </a:t>
            </a:r>
          </a:p>
          <a:p>
            <a:pPr eaLnBrk="1" fontAlgn="auto" hangingPunct="1">
              <a:spcAft>
                <a:spcPts val="0"/>
              </a:spcAft>
              <a:buSzPct val="121000"/>
              <a:buFont typeface="Wingdings" pitchFamily="2" charset="2"/>
              <a:buChar char="§"/>
              <a:defRPr/>
            </a:pPr>
            <a:r>
              <a:rPr lang="en-US" sz="2400" b="1" dirty="0" smtClean="0">
                <a:latin typeface="Arial" pitchFamily="34" charset="0"/>
                <a:cs typeface="Arial" pitchFamily="34" charset="0"/>
              </a:rPr>
              <a:t>The share is common for both the mould boards i.e. double winged.</a:t>
            </a:r>
          </a:p>
          <a:p>
            <a:pPr eaLnBrk="1" fontAlgn="auto" hangingPunct="1">
              <a:spcAft>
                <a:spcPts val="0"/>
              </a:spcAft>
              <a:buSzPct val="121000"/>
              <a:buFont typeface="Wingdings" pitchFamily="2" charset="2"/>
              <a:buChar char="§"/>
              <a:defRPr/>
            </a:pPr>
            <a:r>
              <a:rPr lang="en-US" sz="2400" b="1" dirty="0" smtClean="0">
                <a:latin typeface="Arial" pitchFamily="34" charset="0"/>
                <a:cs typeface="Arial" pitchFamily="34" charset="0"/>
              </a:rPr>
              <a:t> These mould boards are mounted on a common body. </a:t>
            </a:r>
          </a:p>
          <a:p>
            <a:pPr eaLnBrk="1" fontAlgn="auto" hangingPunct="1">
              <a:spcAft>
                <a:spcPts val="0"/>
              </a:spcAft>
              <a:buSzPct val="121000"/>
              <a:buFont typeface="Wingdings" pitchFamily="2" charset="2"/>
              <a:buChar char="§"/>
              <a:defRPr/>
            </a:pPr>
            <a:r>
              <a:rPr lang="en-US" sz="2400" b="1" dirty="0" smtClean="0">
                <a:latin typeface="Arial" pitchFamily="34" charset="0"/>
                <a:cs typeface="Arial" pitchFamily="34" charset="0"/>
              </a:rPr>
              <a:t>The ridge plough is used to split the field into ridges and furrows and for </a:t>
            </a:r>
            <a:r>
              <a:rPr lang="en-US" sz="2400" b="1" dirty="0" err="1" smtClean="0">
                <a:latin typeface="Arial" pitchFamily="34" charset="0"/>
                <a:cs typeface="Arial" pitchFamily="34" charset="0"/>
              </a:rPr>
              <a:t>earthing</a:t>
            </a:r>
            <a:r>
              <a:rPr lang="en-US" sz="2400" b="1" dirty="0" smtClean="0">
                <a:latin typeface="Arial" pitchFamily="34" charset="0"/>
                <a:cs typeface="Arial" pitchFamily="34" charset="0"/>
              </a:rPr>
              <a:t> up of crops like sugarcane, cotton etc.</a:t>
            </a:r>
          </a:p>
          <a:p>
            <a:pPr eaLnBrk="1" fontAlgn="auto" hangingPunct="1">
              <a:spcAft>
                <a:spcPts val="0"/>
              </a:spcAft>
              <a:buSzPct val="121000"/>
              <a:buFont typeface="Wingdings" pitchFamily="2" charset="2"/>
              <a:buChar char="§"/>
              <a:defRPr/>
            </a:pPr>
            <a:r>
              <a:rPr lang="en-US" sz="2400" b="1" dirty="0" smtClean="0">
                <a:latin typeface="Arial" pitchFamily="34" charset="0"/>
                <a:cs typeface="Arial" pitchFamily="34" charset="0"/>
              </a:rPr>
              <a:t> Ridge ploughs are used to make broad-bed and furrows by attaching two-ridge ploughs on a frame at 150 cm spacing between them. </a:t>
            </a:r>
            <a:endParaRPr lang="en-US" sz="2400" b="1" dirty="0">
              <a:latin typeface="Arial" pitchFamily="34" charset="0"/>
              <a:cs typeface="Arial" pitchFamily="34" charset="0"/>
            </a:endParaRPr>
          </a:p>
        </p:txBody>
      </p:sp>
      <p:pic>
        <p:nvPicPr>
          <p:cNvPr id="1026" name="Picture 2" descr="C:\Documents and Settings\DODL\Desktop\clip_image002.jpg"/>
          <p:cNvPicPr>
            <a:picLocks noGrp="1" noChangeAspect="1" noChangeArrowheads="1"/>
          </p:cNvPicPr>
          <p:nvPr>
            <p:ph sz="half" idx="2"/>
          </p:nvPr>
        </p:nvPicPr>
        <p:blipFill>
          <a:blip r:embed="rId2" cstate="print"/>
          <a:srcRect/>
          <a:stretch>
            <a:fillRect/>
          </a:stretch>
        </p:blipFill>
        <p:spPr>
          <a:xfrm>
            <a:off x="5029200" y="0"/>
            <a:ext cx="4114800" cy="4482306"/>
          </a:xfrm>
          <a:prstGeom prst="flowChartAlternateProcess">
            <a:avLst/>
          </a:prstGeom>
          <a:solidFill>
            <a:srgbClr val="FFFFFF">
              <a:shade val="85000"/>
            </a:srgbClr>
          </a:solidFill>
          <a:effectLst>
            <a:reflection blurRad="12700" stA="38000" endPos="28000" dist="5000" dir="5400000" sy="-100000" algn="bl" rotWithShape="0"/>
          </a:effectLst>
        </p:spPr>
      </p:pic>
      <p:sp>
        <p:nvSpPr>
          <p:cNvPr id="6" name="Rectangle 5"/>
          <p:cNvSpPr>
            <a:spLocks noChangeArrowheads="1"/>
          </p:cNvSpPr>
          <p:nvPr/>
        </p:nvSpPr>
        <p:spPr bwMode="auto">
          <a:xfrm>
            <a:off x="5029200" y="4648200"/>
            <a:ext cx="41148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b="1">
                <a:cs typeface="Arial" pitchFamily="34" charset="0"/>
              </a:rPr>
              <a:t>Animal drawn Ridge plough</a:t>
            </a:r>
          </a:p>
          <a:p>
            <a:r>
              <a:rPr lang="en-US" b="1">
                <a:cs typeface="Arial" pitchFamily="34" charset="0"/>
              </a:rPr>
              <a:t>(Source: http://agritech.tnau.ac.in/agriculture/millets_maize.html)</a:t>
            </a:r>
          </a:p>
        </p:txBody>
      </p:sp>
      <p:pic>
        <p:nvPicPr>
          <p:cNvPr id="28678" name="Picture 2" descr="C:\Documents and Settings\DODL\Desktop\TNAU color Emblem.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58200" y="6218238"/>
            <a:ext cx="685800" cy="639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9"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221413"/>
            <a:ext cx="685800" cy="636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a:spLocks noChangeArrowheads="1"/>
          </p:cNvSpPr>
          <p:nvPr/>
        </p:nvSpPr>
        <p:spPr bwMode="auto">
          <a:xfrm>
            <a:off x="2286000" y="6488113"/>
            <a:ext cx="6413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5" action="ppaction://hlinksldjump"/>
              </a:rPr>
              <a:t>Next</a:t>
            </a:r>
            <a:endParaRPr lang="en-US">
              <a:latin typeface="Cambria" pitchFamily="18" charset="0"/>
            </a:endParaRPr>
          </a:p>
        </p:txBody>
      </p:sp>
      <p:sp>
        <p:nvSpPr>
          <p:cNvPr id="10" name="Rectangle 9"/>
          <p:cNvSpPr>
            <a:spLocks noChangeArrowheads="1"/>
          </p:cNvSpPr>
          <p:nvPr/>
        </p:nvSpPr>
        <p:spPr bwMode="auto">
          <a:xfrm>
            <a:off x="3581400" y="6488113"/>
            <a:ext cx="10493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6" action="ppaction://hlinksldjump"/>
              </a:rPr>
              <a:t>Previous</a:t>
            </a:r>
            <a:endParaRPr lang="en-US">
              <a:latin typeface="Cambria" pitchFamily="18" charset="0"/>
            </a:endParaRPr>
          </a:p>
        </p:txBody>
      </p:sp>
      <p:sp>
        <p:nvSpPr>
          <p:cNvPr id="11" name="Rectangle 10"/>
          <p:cNvSpPr>
            <a:spLocks noChangeArrowheads="1"/>
          </p:cNvSpPr>
          <p:nvPr/>
        </p:nvSpPr>
        <p:spPr bwMode="auto">
          <a:xfrm>
            <a:off x="5638800" y="6488113"/>
            <a:ext cx="5746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7" action="ppaction://hlinksldjump"/>
              </a:rPr>
              <a:t>End</a:t>
            </a:r>
            <a:endParaRPr lang="en-US">
              <a:latin typeface="Cambr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par>
                          <p:cTn id="8" fill="hold" nodeType="afterGroup">
                            <p:stCondLst>
                              <p:cond delay="500"/>
                            </p:stCondLst>
                            <p:childTnLst>
                              <p:par>
                                <p:cTn id="9" presetID="22" presetClass="entr" presetSubtype="1" fill="hold" nodeType="afterEffect">
                                  <p:stCondLst>
                                    <p:cond delay="0"/>
                                  </p:stCondLst>
                                  <p:childTnLst>
                                    <p:set>
                                      <p:cBhvr>
                                        <p:cTn id="10" dur="1" fill="hold">
                                          <p:stCondLst>
                                            <p:cond delay="0"/>
                                          </p:stCondLst>
                                        </p:cTn>
                                        <p:tgtEl>
                                          <p:spTgt spid="1026"/>
                                        </p:tgtEl>
                                        <p:attrNameLst>
                                          <p:attrName>style.visibility</p:attrName>
                                        </p:attrNameLst>
                                      </p:cBhvr>
                                      <p:to>
                                        <p:strVal val="visible"/>
                                      </p:to>
                                    </p:set>
                                    <p:animEffect transition="in" filter="wipe(up)">
                                      <p:cBhvr>
                                        <p:cTn id="11" dur="500"/>
                                        <p:tgtEl>
                                          <p:spTgt spid="1026"/>
                                        </p:tgtEl>
                                      </p:cBhvr>
                                    </p:animEffect>
                                  </p:childTnLst>
                                </p:cTn>
                              </p:par>
                            </p:childTnLst>
                          </p:cTn>
                        </p:par>
                        <p:par>
                          <p:cTn id="12" fill="hold" nodeType="afterGroup">
                            <p:stCondLst>
                              <p:cond delay="1000"/>
                            </p:stCondLst>
                            <p:childTnLst>
                              <p:par>
                                <p:cTn id="13" presetID="10" presetClass="entr" presetSubtype="0" fill="hold" nodeType="after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2000"/>
                                        <p:tgtEl>
                                          <p:spTgt spid="6">
                                            <p:txEl>
                                              <p:pRg st="0" end="0"/>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6">
                                            <p:txEl>
                                              <p:pRg st="1" end="1"/>
                                            </p:txEl>
                                          </p:spTgt>
                                        </p:tgtEl>
                                        <p:attrNameLst>
                                          <p:attrName>style.visibility</p:attrName>
                                        </p:attrNameLst>
                                      </p:cBhvr>
                                      <p:to>
                                        <p:strVal val="visible"/>
                                      </p:to>
                                    </p:set>
                                    <p:animEffect transition="in" filter="fade">
                                      <p:cBhvr>
                                        <p:cTn id="18" dur="2000"/>
                                        <p:tgtEl>
                                          <p:spTgt spid="6">
                                            <p:txEl>
                                              <p:pRg st="1" end="1"/>
                                            </p:txEl>
                                          </p:spTgt>
                                        </p:tgtEl>
                                      </p:cBhvr>
                                    </p:animEffect>
                                  </p:childTnLst>
                                </p:cTn>
                              </p:par>
                            </p:childTnLst>
                          </p:cTn>
                        </p:par>
                        <p:par>
                          <p:cTn id="19" fill="hold" nodeType="afterGroup">
                            <p:stCondLst>
                              <p:cond delay="3000"/>
                            </p:stCondLst>
                            <p:childTnLst>
                              <p:par>
                                <p:cTn id="20" presetID="10" presetClass="entr" presetSubtype="0" fill="hold" nodeType="after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Effect transition="in" filter="fade">
                                      <p:cBhvr>
                                        <p:cTn id="22" dur="2000"/>
                                        <p:tgtEl>
                                          <p:spTgt spid="3">
                                            <p:txEl>
                                              <p:pRg st="0" end="0"/>
                                            </p:txEl>
                                          </p:spTgt>
                                        </p:tgtEl>
                                      </p:cBhvr>
                                    </p:animEffect>
                                  </p:childTnLst>
                                </p:cTn>
                              </p:par>
                            </p:childTnLst>
                          </p:cTn>
                        </p:par>
                        <p:par>
                          <p:cTn id="23" fill="hold" nodeType="afterGroup">
                            <p:stCondLst>
                              <p:cond delay="5000"/>
                            </p:stCondLst>
                            <p:childTnLst>
                              <p:par>
                                <p:cTn id="24" presetID="10" presetClass="entr" presetSubtype="0" fill="hold" nodeType="afterEffect">
                                  <p:stCondLst>
                                    <p:cond delay="0"/>
                                  </p:stCondLst>
                                  <p:childTnLst>
                                    <p:set>
                                      <p:cBhvr>
                                        <p:cTn id="25" dur="1" fill="hold">
                                          <p:stCondLst>
                                            <p:cond delay="0"/>
                                          </p:stCondLst>
                                        </p:cTn>
                                        <p:tgtEl>
                                          <p:spTgt spid="3">
                                            <p:txEl>
                                              <p:pRg st="1" end="1"/>
                                            </p:txEl>
                                          </p:spTgt>
                                        </p:tgtEl>
                                        <p:attrNameLst>
                                          <p:attrName>style.visibility</p:attrName>
                                        </p:attrNameLst>
                                      </p:cBhvr>
                                      <p:to>
                                        <p:strVal val="visible"/>
                                      </p:to>
                                    </p:set>
                                    <p:animEffect transition="in" filter="fade">
                                      <p:cBhvr>
                                        <p:cTn id="26" dur="2000"/>
                                        <p:tgtEl>
                                          <p:spTgt spid="3">
                                            <p:txEl>
                                              <p:pRg st="1" end="1"/>
                                            </p:txEl>
                                          </p:spTgt>
                                        </p:tgtEl>
                                      </p:cBhvr>
                                    </p:animEffect>
                                  </p:childTnLst>
                                </p:cTn>
                              </p:par>
                            </p:childTnLst>
                          </p:cTn>
                        </p:par>
                        <p:par>
                          <p:cTn id="27" fill="hold" nodeType="afterGroup">
                            <p:stCondLst>
                              <p:cond delay="7000"/>
                            </p:stCondLst>
                            <p:childTnLst>
                              <p:par>
                                <p:cTn id="28" presetID="10" presetClass="entr" presetSubtype="0" fill="hold" nodeType="after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fade">
                                      <p:cBhvr>
                                        <p:cTn id="30" dur="2000"/>
                                        <p:tgtEl>
                                          <p:spTgt spid="3">
                                            <p:txEl>
                                              <p:pRg st="2" end="2"/>
                                            </p:txEl>
                                          </p:spTgt>
                                        </p:tgtEl>
                                      </p:cBhvr>
                                    </p:animEffect>
                                  </p:childTnLst>
                                </p:cTn>
                              </p:par>
                            </p:childTnLst>
                          </p:cTn>
                        </p:par>
                        <p:par>
                          <p:cTn id="31" fill="hold" nodeType="afterGroup">
                            <p:stCondLst>
                              <p:cond delay="9000"/>
                            </p:stCondLst>
                            <p:childTnLst>
                              <p:par>
                                <p:cTn id="32" presetID="10" presetClass="entr" presetSubtype="0" fill="hold" nodeType="after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fade">
                                      <p:cBhvr>
                                        <p:cTn id="34" dur="2000"/>
                                        <p:tgtEl>
                                          <p:spTgt spid="3">
                                            <p:txEl>
                                              <p:pRg st="3" end="3"/>
                                            </p:txEl>
                                          </p:spTgt>
                                        </p:tgtEl>
                                      </p:cBhvr>
                                    </p:animEffect>
                                  </p:childTnLst>
                                </p:cTn>
                              </p:par>
                            </p:childTnLst>
                          </p:cTn>
                        </p:par>
                        <p:par>
                          <p:cTn id="35" fill="hold" nodeType="afterGroup">
                            <p:stCondLst>
                              <p:cond delay="11000"/>
                            </p:stCondLst>
                            <p:childTnLst>
                              <p:par>
                                <p:cTn id="36" presetID="10" presetClass="entr" presetSubtype="0" fill="hold" nodeType="afterEffect">
                                  <p:stCondLst>
                                    <p:cond delay="0"/>
                                  </p:stCondLst>
                                  <p:childTnLst>
                                    <p:set>
                                      <p:cBhvr>
                                        <p:cTn id="37" dur="1" fill="hold">
                                          <p:stCondLst>
                                            <p:cond delay="0"/>
                                          </p:stCondLst>
                                        </p:cTn>
                                        <p:tgtEl>
                                          <p:spTgt spid="3">
                                            <p:txEl>
                                              <p:pRg st="4" end="4"/>
                                            </p:txEl>
                                          </p:spTgt>
                                        </p:tgtEl>
                                        <p:attrNameLst>
                                          <p:attrName>style.visibility</p:attrName>
                                        </p:attrNameLst>
                                      </p:cBhvr>
                                      <p:to>
                                        <p:strVal val="visible"/>
                                      </p:to>
                                    </p:set>
                                    <p:animEffect transition="in" filter="fade">
                                      <p:cBhvr>
                                        <p:cTn id="38" dur="2000"/>
                                        <p:tgtEl>
                                          <p:spTgt spid="3">
                                            <p:txEl>
                                              <p:pRg st="4" end="4"/>
                                            </p:txEl>
                                          </p:spTgt>
                                        </p:tgtEl>
                                      </p:cBhvr>
                                    </p:animEffect>
                                  </p:childTnLst>
                                </p:cTn>
                              </p:par>
                            </p:childTnLst>
                          </p:cTn>
                        </p:par>
                        <p:par>
                          <p:cTn id="39" fill="hold" nodeType="afterGroup">
                            <p:stCondLst>
                              <p:cond delay="13000"/>
                            </p:stCondLst>
                            <p:childTnLst>
                              <p:par>
                                <p:cTn id="40" presetID="29" presetClass="entr" presetSubtype="0" fill="hold" nodeType="afterEffect">
                                  <p:stCondLst>
                                    <p:cond delay="0"/>
                                  </p:stCondLst>
                                  <p:childTnLst>
                                    <p:set>
                                      <p:cBhvr>
                                        <p:cTn id="41" dur="1" fill="hold">
                                          <p:stCondLst>
                                            <p:cond delay="0"/>
                                          </p:stCondLst>
                                        </p:cTn>
                                        <p:tgtEl>
                                          <p:spTgt spid="9">
                                            <p:txEl>
                                              <p:pRg st="0" end="0"/>
                                            </p:txEl>
                                          </p:spTgt>
                                        </p:tgtEl>
                                        <p:attrNameLst>
                                          <p:attrName>style.visibility</p:attrName>
                                        </p:attrNameLst>
                                      </p:cBhvr>
                                      <p:to>
                                        <p:strVal val="visible"/>
                                      </p:to>
                                    </p:set>
                                    <p:anim calcmode="lin" valueType="num">
                                      <p:cBhvr>
                                        <p:cTn id="42" dur="1000" fill="hold"/>
                                        <p:tgtEl>
                                          <p:spTgt spid="9">
                                            <p:txEl>
                                              <p:pRg st="0" end="0"/>
                                            </p:txEl>
                                          </p:spTgt>
                                        </p:tgtEl>
                                        <p:attrNameLst>
                                          <p:attrName>ppt_x</p:attrName>
                                        </p:attrNameLst>
                                      </p:cBhvr>
                                      <p:tavLst>
                                        <p:tav tm="0">
                                          <p:val>
                                            <p:strVal val="#ppt_x-.2"/>
                                          </p:val>
                                        </p:tav>
                                        <p:tav tm="100000">
                                          <p:val>
                                            <p:strVal val="#ppt_x"/>
                                          </p:val>
                                        </p:tav>
                                      </p:tavLst>
                                    </p:anim>
                                    <p:anim calcmode="lin" valueType="num">
                                      <p:cBhvr>
                                        <p:cTn id="43" dur="1000" fill="hold"/>
                                        <p:tgtEl>
                                          <p:spTgt spid="9">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44" dur="1000"/>
                                        <p:tgtEl>
                                          <p:spTgt spid="9">
                                            <p:txEl>
                                              <p:pRg st="0" end="0"/>
                                            </p:txEl>
                                          </p:spTgt>
                                        </p:tgtEl>
                                      </p:cBhvr>
                                    </p:animEffect>
                                  </p:childTnLst>
                                </p:cTn>
                              </p:par>
                            </p:childTnLst>
                          </p:cTn>
                        </p:par>
                        <p:par>
                          <p:cTn id="45" fill="hold" nodeType="afterGroup">
                            <p:stCondLst>
                              <p:cond delay="14000"/>
                            </p:stCondLst>
                            <p:childTnLst>
                              <p:par>
                                <p:cTn id="46" presetID="29" presetClass="entr" presetSubtype="0" fill="hold" nodeType="afterEffect">
                                  <p:stCondLst>
                                    <p:cond delay="0"/>
                                  </p:stCondLst>
                                  <p:childTnLst>
                                    <p:set>
                                      <p:cBhvr>
                                        <p:cTn id="47" dur="1" fill="hold">
                                          <p:stCondLst>
                                            <p:cond delay="0"/>
                                          </p:stCondLst>
                                        </p:cTn>
                                        <p:tgtEl>
                                          <p:spTgt spid="10">
                                            <p:txEl>
                                              <p:pRg st="0" end="0"/>
                                            </p:txEl>
                                          </p:spTgt>
                                        </p:tgtEl>
                                        <p:attrNameLst>
                                          <p:attrName>style.visibility</p:attrName>
                                        </p:attrNameLst>
                                      </p:cBhvr>
                                      <p:to>
                                        <p:strVal val="visible"/>
                                      </p:to>
                                    </p:set>
                                    <p:anim calcmode="lin" valueType="num">
                                      <p:cBhvr>
                                        <p:cTn id="48" dur="1000" fill="hold"/>
                                        <p:tgtEl>
                                          <p:spTgt spid="10">
                                            <p:txEl>
                                              <p:pRg st="0" end="0"/>
                                            </p:txEl>
                                          </p:spTgt>
                                        </p:tgtEl>
                                        <p:attrNameLst>
                                          <p:attrName>ppt_x</p:attrName>
                                        </p:attrNameLst>
                                      </p:cBhvr>
                                      <p:tavLst>
                                        <p:tav tm="0">
                                          <p:val>
                                            <p:strVal val="#ppt_x-.2"/>
                                          </p:val>
                                        </p:tav>
                                        <p:tav tm="100000">
                                          <p:val>
                                            <p:strVal val="#ppt_x"/>
                                          </p:val>
                                        </p:tav>
                                      </p:tavLst>
                                    </p:anim>
                                    <p:anim calcmode="lin" valueType="num">
                                      <p:cBhvr>
                                        <p:cTn id="49" dur="1000" fill="hold"/>
                                        <p:tgtEl>
                                          <p:spTgt spid="10">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50" dur="1000"/>
                                        <p:tgtEl>
                                          <p:spTgt spid="10">
                                            <p:txEl>
                                              <p:pRg st="0" end="0"/>
                                            </p:txEl>
                                          </p:spTgt>
                                        </p:tgtEl>
                                      </p:cBhvr>
                                    </p:animEffect>
                                  </p:childTnLst>
                                </p:cTn>
                              </p:par>
                            </p:childTnLst>
                          </p:cTn>
                        </p:par>
                        <p:par>
                          <p:cTn id="51" fill="hold" nodeType="afterGroup">
                            <p:stCondLst>
                              <p:cond delay="15000"/>
                            </p:stCondLst>
                            <p:childTnLst>
                              <p:par>
                                <p:cTn id="52" presetID="29" presetClass="entr" presetSubtype="0" fill="hold" nodeType="afterEffect">
                                  <p:stCondLst>
                                    <p:cond delay="0"/>
                                  </p:stCondLst>
                                  <p:childTnLst>
                                    <p:set>
                                      <p:cBhvr>
                                        <p:cTn id="53" dur="1" fill="hold">
                                          <p:stCondLst>
                                            <p:cond delay="0"/>
                                          </p:stCondLst>
                                        </p:cTn>
                                        <p:tgtEl>
                                          <p:spTgt spid="11">
                                            <p:txEl>
                                              <p:pRg st="0" end="0"/>
                                            </p:txEl>
                                          </p:spTgt>
                                        </p:tgtEl>
                                        <p:attrNameLst>
                                          <p:attrName>style.visibility</p:attrName>
                                        </p:attrNameLst>
                                      </p:cBhvr>
                                      <p:to>
                                        <p:strVal val="visible"/>
                                      </p:to>
                                    </p:set>
                                    <p:anim calcmode="lin" valueType="num">
                                      <p:cBhvr>
                                        <p:cTn id="54" dur="1000" fill="hold"/>
                                        <p:tgtEl>
                                          <p:spTgt spid="11">
                                            <p:txEl>
                                              <p:pRg st="0" end="0"/>
                                            </p:txEl>
                                          </p:spTgt>
                                        </p:tgtEl>
                                        <p:attrNameLst>
                                          <p:attrName>ppt_x</p:attrName>
                                        </p:attrNameLst>
                                      </p:cBhvr>
                                      <p:tavLst>
                                        <p:tav tm="0">
                                          <p:val>
                                            <p:strVal val="#ppt_x-.2"/>
                                          </p:val>
                                        </p:tav>
                                        <p:tav tm="100000">
                                          <p:val>
                                            <p:strVal val="#ppt_x"/>
                                          </p:val>
                                        </p:tav>
                                      </p:tavLst>
                                    </p:anim>
                                    <p:anim calcmode="lin" valueType="num">
                                      <p:cBhvr>
                                        <p:cTn id="55" dur="1000" fill="hold"/>
                                        <p:tgtEl>
                                          <p:spTgt spid="11">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56" dur="1000"/>
                                        <p:tgtEl>
                                          <p:spTgt spid="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62000" y="0"/>
            <a:ext cx="3657600" cy="1066800"/>
          </a:xfrm>
        </p:spPr>
        <p:txBody>
          <a:bodyPr/>
          <a:lstStyle/>
          <a:p>
            <a:pPr eaLnBrk="1" fontAlgn="auto" hangingPunct="1">
              <a:spcAft>
                <a:spcPts val="0"/>
              </a:spcAft>
              <a:defRPr/>
            </a:pPr>
            <a:r>
              <a:rPr lang="en-US" sz="4000" smtClean="0">
                <a:latin typeface="Arial" pitchFamily="34" charset="0"/>
                <a:cs typeface="Arial" pitchFamily="34" charset="0"/>
              </a:rPr>
              <a:t>Abstract</a:t>
            </a:r>
            <a:endParaRPr lang="en-US" sz="4000">
              <a:latin typeface="Arial" pitchFamily="34" charset="0"/>
              <a:cs typeface="Arial" pitchFamily="34" charset="0"/>
            </a:endParaRPr>
          </a:p>
        </p:txBody>
      </p:sp>
      <p:sp>
        <p:nvSpPr>
          <p:cNvPr id="4" name="Content Placeholder 3"/>
          <p:cNvSpPr>
            <a:spLocks noGrp="1"/>
          </p:cNvSpPr>
          <p:nvPr>
            <p:ph idx="1"/>
          </p:nvPr>
        </p:nvSpPr>
        <p:spPr>
          <a:xfrm>
            <a:off x="0" y="1143000"/>
            <a:ext cx="9144000" cy="5334000"/>
          </a:xfrm>
        </p:spPr>
        <p:txBody>
          <a:bodyPr rtlCol="0">
            <a:normAutofit fontScale="62500" lnSpcReduction="20000"/>
          </a:bodyPr>
          <a:lstStyle/>
          <a:p>
            <a:pPr eaLnBrk="1" fontAlgn="auto" hangingPunct="1">
              <a:spcAft>
                <a:spcPts val="0"/>
              </a:spcAft>
              <a:buClr>
                <a:schemeClr val="tx1"/>
              </a:buClr>
              <a:buSzPct val="121000"/>
              <a:buFont typeface="Wingdings" pitchFamily="2" charset="2"/>
              <a:buChar char="§"/>
              <a:defRPr/>
            </a:pPr>
            <a:r>
              <a:rPr lang="en-US" b="1" dirty="0" smtClean="0">
                <a:latin typeface="Arial" pitchFamily="34" charset="0"/>
                <a:cs typeface="Arial" pitchFamily="34" charset="0"/>
              </a:rPr>
              <a:t>Tillage is the first and the most important operation in crop production. </a:t>
            </a:r>
          </a:p>
          <a:p>
            <a:pPr eaLnBrk="1" fontAlgn="auto" hangingPunct="1">
              <a:spcAft>
                <a:spcPts val="0"/>
              </a:spcAft>
              <a:buClr>
                <a:schemeClr val="tx1"/>
              </a:buClr>
              <a:buSzPct val="121000"/>
              <a:buFont typeface="Wingdings" pitchFamily="2" charset="2"/>
              <a:buChar char="§"/>
              <a:defRPr/>
            </a:pPr>
            <a:r>
              <a:rPr lang="en-US" b="1" dirty="0" smtClean="0">
                <a:latin typeface="Arial" pitchFamily="34" charset="0"/>
                <a:cs typeface="Arial" pitchFamily="34" charset="0"/>
              </a:rPr>
              <a:t>Tillage operations are generally carried out before sowing or planting.</a:t>
            </a:r>
          </a:p>
          <a:p>
            <a:pPr eaLnBrk="1" fontAlgn="auto" hangingPunct="1">
              <a:spcAft>
                <a:spcPts val="0"/>
              </a:spcAft>
              <a:buClr>
                <a:schemeClr val="tx1"/>
              </a:buClr>
              <a:buSzPct val="121000"/>
              <a:buFont typeface="Wingdings" pitchFamily="2" charset="2"/>
              <a:buChar char="§"/>
              <a:defRPr/>
            </a:pPr>
            <a:r>
              <a:rPr lang="en-US" b="1" dirty="0" smtClean="0">
                <a:latin typeface="Arial" pitchFamily="34" charset="0"/>
                <a:cs typeface="Arial" pitchFamily="34" charset="0"/>
              </a:rPr>
              <a:t> Primary tillage is otherwise called as ploughing which is opening of compact soil with tools and implements. </a:t>
            </a:r>
          </a:p>
          <a:p>
            <a:pPr eaLnBrk="1" fontAlgn="auto" hangingPunct="1">
              <a:spcAft>
                <a:spcPts val="0"/>
              </a:spcAft>
              <a:buClr>
                <a:schemeClr val="tx1"/>
              </a:buClr>
              <a:buSzPct val="121000"/>
              <a:buFont typeface="Wingdings" pitchFamily="2" charset="2"/>
              <a:buChar char="§"/>
              <a:defRPr/>
            </a:pPr>
            <a:r>
              <a:rPr lang="en-US" b="1" dirty="0" smtClean="0">
                <a:latin typeface="Arial" pitchFamily="34" charset="0"/>
                <a:cs typeface="Arial" pitchFamily="34" charset="0"/>
              </a:rPr>
              <a:t>According to the need, different ploughs such as mould board, disc and country ploughs are chosen. Major primary tillage implements used are wooden ploughs (country plough), soil inversion ploughs (mould board, disc and turn-wrest) and special ploughs (Sub-soil plough, chisel plough, ridge plough, rotary plough or rotary hoes and basic lister). </a:t>
            </a:r>
          </a:p>
          <a:p>
            <a:pPr eaLnBrk="1" fontAlgn="auto" hangingPunct="1">
              <a:spcAft>
                <a:spcPts val="0"/>
              </a:spcAft>
              <a:buClr>
                <a:schemeClr val="tx1"/>
              </a:buClr>
              <a:buSzPct val="121000"/>
              <a:buFont typeface="Wingdings" pitchFamily="2" charset="2"/>
              <a:buChar char="§"/>
              <a:defRPr/>
            </a:pPr>
            <a:r>
              <a:rPr lang="en-US" b="1" dirty="0" smtClean="0">
                <a:latin typeface="Arial" pitchFamily="34" charset="0"/>
                <a:cs typeface="Arial" pitchFamily="34" charset="0"/>
              </a:rPr>
              <a:t>Finer operations are performed on the soil after primary tillage is known as secondary tillage. </a:t>
            </a:r>
          </a:p>
          <a:p>
            <a:pPr eaLnBrk="1" fontAlgn="auto" hangingPunct="1">
              <a:spcAft>
                <a:spcPts val="0"/>
              </a:spcAft>
              <a:buClr>
                <a:schemeClr val="tx1"/>
              </a:buClr>
              <a:buSzPct val="121000"/>
              <a:buFont typeface="Wingdings" pitchFamily="2" charset="2"/>
              <a:buChar char="§"/>
              <a:defRPr/>
            </a:pPr>
            <a:r>
              <a:rPr lang="en-US" b="1" dirty="0" smtClean="0">
                <a:latin typeface="Arial" pitchFamily="34" charset="0"/>
                <a:cs typeface="Arial" pitchFamily="34" charset="0"/>
              </a:rPr>
              <a:t>Disc harrows, cultivators, blade harrows etc., are used for this purpose. </a:t>
            </a:r>
          </a:p>
          <a:p>
            <a:pPr eaLnBrk="1" fontAlgn="auto" hangingPunct="1">
              <a:spcAft>
                <a:spcPts val="0"/>
              </a:spcAft>
              <a:buClr>
                <a:schemeClr val="tx1"/>
              </a:buClr>
              <a:buSzPct val="121000"/>
              <a:buFont typeface="Wingdings" pitchFamily="2" charset="2"/>
              <a:buChar char="§"/>
              <a:defRPr/>
            </a:pPr>
            <a:r>
              <a:rPr lang="en-US" b="1" dirty="0" smtClean="0">
                <a:latin typeface="Arial" pitchFamily="34" charset="0"/>
                <a:cs typeface="Arial" pitchFamily="34" charset="0"/>
              </a:rPr>
              <a:t>Different types of implements like cultivators, harrows, plank and rollers are used for secondary tillage. </a:t>
            </a:r>
          </a:p>
          <a:p>
            <a:pPr eaLnBrk="1" fontAlgn="auto" hangingPunct="1">
              <a:spcAft>
                <a:spcPts val="0"/>
              </a:spcAft>
              <a:buClr>
                <a:schemeClr val="tx1"/>
              </a:buClr>
              <a:buSzPct val="121000"/>
              <a:buFont typeface="Wingdings" pitchFamily="2" charset="2"/>
              <a:buChar char="§"/>
              <a:defRPr/>
            </a:pPr>
            <a:r>
              <a:rPr lang="en-US" b="1" dirty="0" smtClean="0">
                <a:latin typeface="Arial" pitchFamily="34" charset="0"/>
                <a:cs typeface="Arial" pitchFamily="34" charset="0"/>
              </a:rPr>
              <a:t>After the field preparation (through primary and secondary </a:t>
            </a:r>
            <a:r>
              <a:rPr lang="en-US" b="1" dirty="0" err="1" smtClean="0">
                <a:latin typeface="Arial" pitchFamily="34" charset="0"/>
                <a:cs typeface="Arial" pitchFamily="34" charset="0"/>
              </a:rPr>
              <a:t>tillages</a:t>
            </a:r>
            <a:r>
              <a:rPr lang="en-US" b="1" dirty="0" smtClean="0">
                <a:latin typeface="Arial" pitchFamily="34" charset="0"/>
                <a:cs typeface="Arial" pitchFamily="34" charset="0"/>
              </a:rPr>
              <a:t>), the field modifications are to be made to ease irrigation and sowing or planting. These operations are crop specific. </a:t>
            </a:r>
          </a:p>
          <a:p>
            <a:pPr eaLnBrk="1" fontAlgn="auto" hangingPunct="1">
              <a:spcAft>
                <a:spcPts val="0"/>
              </a:spcAft>
              <a:buFont typeface="Wingdings 2"/>
              <a:buNone/>
              <a:defRPr/>
            </a:pPr>
            <a:endParaRPr lang="en-US" b="1" dirty="0">
              <a:latin typeface="Arial" pitchFamily="34" charset="0"/>
              <a:cs typeface="Arial" pitchFamily="34" charset="0"/>
            </a:endParaRPr>
          </a:p>
        </p:txBody>
      </p:sp>
      <p:pic>
        <p:nvPicPr>
          <p:cNvPr id="11268" name="Picture 2" descr="C:\Documents and Settings\DODL\Desktop\TNAU color Emble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34400" y="6289675"/>
            <a:ext cx="609600" cy="56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405563"/>
            <a:ext cx="609600" cy="452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p:cNvSpPr>
            <a:spLocks noChangeArrowheads="1"/>
          </p:cNvSpPr>
          <p:nvPr/>
        </p:nvSpPr>
        <p:spPr bwMode="auto">
          <a:xfrm>
            <a:off x="3276600" y="6488113"/>
            <a:ext cx="6413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4" action="ppaction://hlinksldjump"/>
              </a:rPr>
              <a:t>Next</a:t>
            </a:r>
            <a:endParaRPr lang="en-US">
              <a:latin typeface="Cambria" pitchFamily="18" charset="0"/>
            </a:endParaRPr>
          </a:p>
        </p:txBody>
      </p:sp>
      <p:sp>
        <p:nvSpPr>
          <p:cNvPr id="8" name="Rectangle 7"/>
          <p:cNvSpPr>
            <a:spLocks noChangeArrowheads="1"/>
          </p:cNvSpPr>
          <p:nvPr/>
        </p:nvSpPr>
        <p:spPr bwMode="auto">
          <a:xfrm>
            <a:off x="4572000" y="6488113"/>
            <a:ext cx="10493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rPr>
              <a:t>Previous</a:t>
            </a:r>
          </a:p>
        </p:txBody>
      </p:sp>
      <p:sp>
        <p:nvSpPr>
          <p:cNvPr id="9" name="Rectangle 8"/>
          <p:cNvSpPr>
            <a:spLocks noChangeArrowheads="1"/>
          </p:cNvSpPr>
          <p:nvPr/>
        </p:nvSpPr>
        <p:spPr bwMode="auto">
          <a:xfrm>
            <a:off x="6096000" y="6488113"/>
            <a:ext cx="5746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5" action="ppaction://hlinksldjump"/>
              </a:rPr>
              <a:t>End</a:t>
            </a:r>
            <a:endParaRPr lang="en-US">
              <a:latin typeface="Cambr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ssolve">
                                      <p:cBhvr>
                                        <p:cTn id="7" dur="500"/>
                                        <p:tgtEl>
                                          <p:spTgt spid="3"/>
                                        </p:tgtEl>
                                      </p:cBhvr>
                                    </p:animEffect>
                                  </p:childTnLst>
                                </p:cTn>
                              </p:par>
                            </p:childTnLst>
                          </p:cTn>
                        </p:par>
                        <p:par>
                          <p:cTn id="8" fill="hold" nodeType="afterGroup">
                            <p:stCondLst>
                              <p:cond delay="500"/>
                            </p:stCondLst>
                            <p:childTnLst>
                              <p:par>
                                <p:cTn id="9" presetID="10" presetClass="entr" presetSubtype="0" fill="hold" nodeType="after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Effect transition="in" filter="fade">
                                      <p:cBhvr>
                                        <p:cTn id="11" dur="2000"/>
                                        <p:tgtEl>
                                          <p:spTgt spid="4">
                                            <p:txEl>
                                              <p:pRg st="0" end="0"/>
                                            </p:txEl>
                                          </p:spTgt>
                                        </p:tgtEl>
                                      </p:cBhvr>
                                    </p:animEffect>
                                  </p:childTnLst>
                                </p:cTn>
                              </p:par>
                            </p:childTnLst>
                          </p:cTn>
                        </p:par>
                        <p:par>
                          <p:cTn id="12" fill="hold" nodeType="afterGroup">
                            <p:stCondLst>
                              <p:cond delay="2500"/>
                            </p:stCondLst>
                            <p:childTnLst>
                              <p:par>
                                <p:cTn id="13" presetID="10" presetClass="entr" presetSubtype="0" fill="hold" nodeType="after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Effect transition="in" filter="fade">
                                      <p:cBhvr>
                                        <p:cTn id="15" dur="2000"/>
                                        <p:tgtEl>
                                          <p:spTgt spid="4">
                                            <p:txEl>
                                              <p:pRg st="1" end="1"/>
                                            </p:txEl>
                                          </p:spTgt>
                                        </p:tgtEl>
                                      </p:cBhvr>
                                    </p:animEffect>
                                  </p:childTnLst>
                                </p:cTn>
                              </p:par>
                            </p:childTnLst>
                          </p:cTn>
                        </p:par>
                        <p:par>
                          <p:cTn id="16" fill="hold" nodeType="afterGroup">
                            <p:stCondLst>
                              <p:cond delay="4500"/>
                            </p:stCondLst>
                            <p:childTnLst>
                              <p:par>
                                <p:cTn id="17" presetID="10" presetClass="entr" presetSubtype="0" fill="hold" nodeType="after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Effect transition="in" filter="fade">
                                      <p:cBhvr>
                                        <p:cTn id="19" dur="2000"/>
                                        <p:tgtEl>
                                          <p:spTgt spid="4">
                                            <p:txEl>
                                              <p:pRg st="2" end="2"/>
                                            </p:txEl>
                                          </p:spTgt>
                                        </p:tgtEl>
                                      </p:cBhvr>
                                    </p:animEffect>
                                  </p:childTnLst>
                                </p:cTn>
                              </p:par>
                            </p:childTnLst>
                          </p:cTn>
                        </p:par>
                        <p:par>
                          <p:cTn id="20" fill="hold" nodeType="afterGroup">
                            <p:stCondLst>
                              <p:cond delay="6500"/>
                            </p:stCondLst>
                            <p:childTnLst>
                              <p:par>
                                <p:cTn id="21" presetID="10" presetClass="entr" presetSubtype="0" fill="hold" nodeType="afterEffect">
                                  <p:stCondLst>
                                    <p:cond delay="0"/>
                                  </p:stCondLst>
                                  <p:childTnLst>
                                    <p:set>
                                      <p:cBhvr>
                                        <p:cTn id="22" dur="1" fill="hold">
                                          <p:stCondLst>
                                            <p:cond delay="0"/>
                                          </p:stCondLst>
                                        </p:cTn>
                                        <p:tgtEl>
                                          <p:spTgt spid="4">
                                            <p:txEl>
                                              <p:pRg st="3" end="3"/>
                                            </p:txEl>
                                          </p:spTgt>
                                        </p:tgtEl>
                                        <p:attrNameLst>
                                          <p:attrName>style.visibility</p:attrName>
                                        </p:attrNameLst>
                                      </p:cBhvr>
                                      <p:to>
                                        <p:strVal val="visible"/>
                                      </p:to>
                                    </p:set>
                                    <p:animEffect transition="in" filter="fade">
                                      <p:cBhvr>
                                        <p:cTn id="23" dur="2000"/>
                                        <p:tgtEl>
                                          <p:spTgt spid="4">
                                            <p:txEl>
                                              <p:pRg st="3" end="3"/>
                                            </p:txEl>
                                          </p:spTgt>
                                        </p:tgtEl>
                                      </p:cBhvr>
                                    </p:animEffect>
                                  </p:childTnLst>
                                </p:cTn>
                              </p:par>
                            </p:childTnLst>
                          </p:cTn>
                        </p:par>
                        <p:par>
                          <p:cTn id="24" fill="hold" nodeType="afterGroup">
                            <p:stCondLst>
                              <p:cond delay="8500"/>
                            </p:stCondLst>
                            <p:childTnLst>
                              <p:par>
                                <p:cTn id="25" presetID="10" presetClass="entr" presetSubtype="0" fill="hold" nodeType="after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2000"/>
                                        <p:tgtEl>
                                          <p:spTgt spid="4">
                                            <p:txEl>
                                              <p:pRg st="4" end="4"/>
                                            </p:txEl>
                                          </p:spTgt>
                                        </p:tgtEl>
                                      </p:cBhvr>
                                    </p:animEffect>
                                  </p:childTnLst>
                                </p:cTn>
                              </p:par>
                            </p:childTnLst>
                          </p:cTn>
                        </p:par>
                        <p:par>
                          <p:cTn id="28" fill="hold" nodeType="afterGroup">
                            <p:stCondLst>
                              <p:cond delay="10500"/>
                            </p:stCondLst>
                            <p:childTnLst>
                              <p:par>
                                <p:cTn id="29" presetID="10" presetClass="entr" presetSubtype="0" fill="hold" nodeType="afterEffect">
                                  <p:stCondLst>
                                    <p:cond delay="0"/>
                                  </p:stCondLst>
                                  <p:childTnLst>
                                    <p:set>
                                      <p:cBhvr>
                                        <p:cTn id="30" dur="1" fill="hold">
                                          <p:stCondLst>
                                            <p:cond delay="0"/>
                                          </p:stCondLst>
                                        </p:cTn>
                                        <p:tgtEl>
                                          <p:spTgt spid="4">
                                            <p:txEl>
                                              <p:pRg st="5" end="5"/>
                                            </p:txEl>
                                          </p:spTgt>
                                        </p:tgtEl>
                                        <p:attrNameLst>
                                          <p:attrName>style.visibility</p:attrName>
                                        </p:attrNameLst>
                                      </p:cBhvr>
                                      <p:to>
                                        <p:strVal val="visible"/>
                                      </p:to>
                                    </p:set>
                                    <p:animEffect transition="in" filter="fade">
                                      <p:cBhvr>
                                        <p:cTn id="31" dur="2000"/>
                                        <p:tgtEl>
                                          <p:spTgt spid="4">
                                            <p:txEl>
                                              <p:pRg st="5" end="5"/>
                                            </p:txEl>
                                          </p:spTgt>
                                        </p:tgtEl>
                                      </p:cBhvr>
                                    </p:animEffect>
                                  </p:childTnLst>
                                </p:cTn>
                              </p:par>
                            </p:childTnLst>
                          </p:cTn>
                        </p:par>
                        <p:par>
                          <p:cTn id="32" fill="hold" nodeType="afterGroup">
                            <p:stCondLst>
                              <p:cond delay="12500"/>
                            </p:stCondLst>
                            <p:childTnLst>
                              <p:par>
                                <p:cTn id="33" presetID="10" presetClass="entr" presetSubtype="0" fill="hold" nodeType="afterEffect">
                                  <p:stCondLst>
                                    <p:cond delay="0"/>
                                  </p:stCondLst>
                                  <p:childTnLst>
                                    <p:set>
                                      <p:cBhvr>
                                        <p:cTn id="34" dur="1" fill="hold">
                                          <p:stCondLst>
                                            <p:cond delay="0"/>
                                          </p:stCondLst>
                                        </p:cTn>
                                        <p:tgtEl>
                                          <p:spTgt spid="4">
                                            <p:txEl>
                                              <p:pRg st="6" end="6"/>
                                            </p:txEl>
                                          </p:spTgt>
                                        </p:tgtEl>
                                        <p:attrNameLst>
                                          <p:attrName>style.visibility</p:attrName>
                                        </p:attrNameLst>
                                      </p:cBhvr>
                                      <p:to>
                                        <p:strVal val="visible"/>
                                      </p:to>
                                    </p:set>
                                    <p:animEffect transition="in" filter="fade">
                                      <p:cBhvr>
                                        <p:cTn id="35" dur="2000"/>
                                        <p:tgtEl>
                                          <p:spTgt spid="4">
                                            <p:txEl>
                                              <p:pRg st="6" end="6"/>
                                            </p:txEl>
                                          </p:spTgt>
                                        </p:tgtEl>
                                      </p:cBhvr>
                                    </p:animEffect>
                                  </p:childTnLst>
                                </p:cTn>
                              </p:par>
                            </p:childTnLst>
                          </p:cTn>
                        </p:par>
                        <p:par>
                          <p:cTn id="36" fill="hold" nodeType="afterGroup">
                            <p:stCondLst>
                              <p:cond delay="14500"/>
                            </p:stCondLst>
                            <p:childTnLst>
                              <p:par>
                                <p:cTn id="37" presetID="10" presetClass="entr" presetSubtype="0" fill="hold" nodeType="afterEffect">
                                  <p:stCondLst>
                                    <p:cond delay="0"/>
                                  </p:stCondLst>
                                  <p:childTnLst>
                                    <p:set>
                                      <p:cBhvr>
                                        <p:cTn id="38" dur="1" fill="hold">
                                          <p:stCondLst>
                                            <p:cond delay="0"/>
                                          </p:stCondLst>
                                        </p:cTn>
                                        <p:tgtEl>
                                          <p:spTgt spid="4">
                                            <p:txEl>
                                              <p:pRg st="7" end="7"/>
                                            </p:txEl>
                                          </p:spTgt>
                                        </p:tgtEl>
                                        <p:attrNameLst>
                                          <p:attrName>style.visibility</p:attrName>
                                        </p:attrNameLst>
                                      </p:cBhvr>
                                      <p:to>
                                        <p:strVal val="visible"/>
                                      </p:to>
                                    </p:set>
                                    <p:animEffect transition="in" filter="fade">
                                      <p:cBhvr>
                                        <p:cTn id="39" dur="2000"/>
                                        <p:tgtEl>
                                          <p:spTgt spid="4">
                                            <p:txEl>
                                              <p:pRg st="7" end="7"/>
                                            </p:txEl>
                                          </p:spTgt>
                                        </p:tgtEl>
                                      </p:cBhvr>
                                    </p:animEffect>
                                  </p:childTnLst>
                                </p:cTn>
                              </p:par>
                            </p:childTnLst>
                          </p:cTn>
                        </p:par>
                        <p:par>
                          <p:cTn id="40" fill="hold" nodeType="afterGroup">
                            <p:stCondLst>
                              <p:cond delay="16500"/>
                            </p:stCondLst>
                            <p:childTnLst>
                              <p:par>
                                <p:cTn id="41" presetID="29" presetClass="entr" presetSubtype="0" fill="hold" nodeType="afterEffect">
                                  <p:stCondLst>
                                    <p:cond delay="0"/>
                                  </p:stCondLst>
                                  <p:childTnLst>
                                    <p:set>
                                      <p:cBhvr>
                                        <p:cTn id="42" dur="1" fill="hold">
                                          <p:stCondLst>
                                            <p:cond delay="0"/>
                                          </p:stCondLst>
                                        </p:cTn>
                                        <p:tgtEl>
                                          <p:spTgt spid="7">
                                            <p:txEl>
                                              <p:pRg st="0" end="0"/>
                                            </p:txEl>
                                          </p:spTgt>
                                        </p:tgtEl>
                                        <p:attrNameLst>
                                          <p:attrName>style.visibility</p:attrName>
                                        </p:attrNameLst>
                                      </p:cBhvr>
                                      <p:to>
                                        <p:strVal val="visible"/>
                                      </p:to>
                                    </p:set>
                                    <p:anim calcmode="lin" valueType="num">
                                      <p:cBhvr>
                                        <p:cTn id="43" dur="1000" fill="hold"/>
                                        <p:tgtEl>
                                          <p:spTgt spid="7">
                                            <p:txEl>
                                              <p:pRg st="0" end="0"/>
                                            </p:txEl>
                                          </p:spTgt>
                                        </p:tgtEl>
                                        <p:attrNameLst>
                                          <p:attrName>ppt_x</p:attrName>
                                        </p:attrNameLst>
                                      </p:cBhvr>
                                      <p:tavLst>
                                        <p:tav tm="0">
                                          <p:val>
                                            <p:strVal val="#ppt_x-.2"/>
                                          </p:val>
                                        </p:tav>
                                        <p:tav tm="100000">
                                          <p:val>
                                            <p:strVal val="#ppt_x"/>
                                          </p:val>
                                        </p:tav>
                                      </p:tavLst>
                                    </p:anim>
                                    <p:anim calcmode="lin" valueType="num">
                                      <p:cBhvr>
                                        <p:cTn id="44" dur="1000" fill="hold"/>
                                        <p:tgtEl>
                                          <p:spTgt spid="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45" dur="1000"/>
                                        <p:tgtEl>
                                          <p:spTgt spid="7">
                                            <p:txEl>
                                              <p:pRg st="0" end="0"/>
                                            </p:txEl>
                                          </p:spTgt>
                                        </p:tgtEl>
                                      </p:cBhvr>
                                    </p:animEffect>
                                  </p:childTnLst>
                                </p:cTn>
                              </p:par>
                            </p:childTnLst>
                          </p:cTn>
                        </p:par>
                        <p:par>
                          <p:cTn id="46" fill="hold" nodeType="afterGroup">
                            <p:stCondLst>
                              <p:cond delay="17500"/>
                            </p:stCondLst>
                            <p:childTnLst>
                              <p:par>
                                <p:cTn id="47" presetID="29" presetClass="entr" presetSubtype="0" fill="hold" nodeType="afterEffect">
                                  <p:stCondLst>
                                    <p:cond delay="0"/>
                                  </p:stCondLst>
                                  <p:childTnLst>
                                    <p:set>
                                      <p:cBhvr>
                                        <p:cTn id="48" dur="1" fill="hold">
                                          <p:stCondLst>
                                            <p:cond delay="0"/>
                                          </p:stCondLst>
                                        </p:cTn>
                                        <p:tgtEl>
                                          <p:spTgt spid="8">
                                            <p:txEl>
                                              <p:pRg st="0" end="0"/>
                                            </p:txEl>
                                          </p:spTgt>
                                        </p:tgtEl>
                                        <p:attrNameLst>
                                          <p:attrName>style.visibility</p:attrName>
                                        </p:attrNameLst>
                                      </p:cBhvr>
                                      <p:to>
                                        <p:strVal val="visible"/>
                                      </p:to>
                                    </p:set>
                                    <p:anim calcmode="lin" valueType="num">
                                      <p:cBhvr>
                                        <p:cTn id="49" dur="1000" fill="hold"/>
                                        <p:tgtEl>
                                          <p:spTgt spid="8">
                                            <p:txEl>
                                              <p:pRg st="0" end="0"/>
                                            </p:txEl>
                                          </p:spTgt>
                                        </p:tgtEl>
                                        <p:attrNameLst>
                                          <p:attrName>ppt_x</p:attrName>
                                        </p:attrNameLst>
                                      </p:cBhvr>
                                      <p:tavLst>
                                        <p:tav tm="0">
                                          <p:val>
                                            <p:strVal val="#ppt_x-.2"/>
                                          </p:val>
                                        </p:tav>
                                        <p:tav tm="100000">
                                          <p:val>
                                            <p:strVal val="#ppt_x"/>
                                          </p:val>
                                        </p:tav>
                                      </p:tavLst>
                                    </p:anim>
                                    <p:anim calcmode="lin" valueType="num">
                                      <p:cBhvr>
                                        <p:cTn id="50" dur="1000" fill="hold"/>
                                        <p:tgtEl>
                                          <p:spTgt spid="8">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51" dur="1000"/>
                                        <p:tgtEl>
                                          <p:spTgt spid="8">
                                            <p:txEl>
                                              <p:pRg st="0" end="0"/>
                                            </p:txEl>
                                          </p:spTgt>
                                        </p:tgtEl>
                                      </p:cBhvr>
                                    </p:animEffect>
                                  </p:childTnLst>
                                </p:cTn>
                              </p:par>
                            </p:childTnLst>
                          </p:cTn>
                        </p:par>
                        <p:par>
                          <p:cTn id="52" fill="hold" nodeType="afterGroup">
                            <p:stCondLst>
                              <p:cond delay="18500"/>
                            </p:stCondLst>
                            <p:childTnLst>
                              <p:par>
                                <p:cTn id="53" presetID="29" presetClass="entr" presetSubtype="0" fill="hold" nodeType="afterEffect">
                                  <p:stCondLst>
                                    <p:cond delay="0"/>
                                  </p:stCondLst>
                                  <p:childTnLst>
                                    <p:set>
                                      <p:cBhvr>
                                        <p:cTn id="54" dur="1" fill="hold">
                                          <p:stCondLst>
                                            <p:cond delay="0"/>
                                          </p:stCondLst>
                                        </p:cTn>
                                        <p:tgtEl>
                                          <p:spTgt spid="9">
                                            <p:txEl>
                                              <p:pRg st="0" end="0"/>
                                            </p:txEl>
                                          </p:spTgt>
                                        </p:tgtEl>
                                        <p:attrNameLst>
                                          <p:attrName>style.visibility</p:attrName>
                                        </p:attrNameLst>
                                      </p:cBhvr>
                                      <p:to>
                                        <p:strVal val="visible"/>
                                      </p:to>
                                    </p:set>
                                    <p:anim calcmode="lin" valueType="num">
                                      <p:cBhvr>
                                        <p:cTn id="55" dur="1000" fill="hold"/>
                                        <p:tgtEl>
                                          <p:spTgt spid="9">
                                            <p:txEl>
                                              <p:pRg st="0" end="0"/>
                                            </p:txEl>
                                          </p:spTgt>
                                        </p:tgtEl>
                                        <p:attrNameLst>
                                          <p:attrName>ppt_x</p:attrName>
                                        </p:attrNameLst>
                                      </p:cBhvr>
                                      <p:tavLst>
                                        <p:tav tm="0">
                                          <p:val>
                                            <p:strVal val="#ppt_x-.2"/>
                                          </p:val>
                                        </p:tav>
                                        <p:tav tm="100000">
                                          <p:val>
                                            <p:strVal val="#ppt_x"/>
                                          </p:val>
                                        </p:tav>
                                      </p:tavLst>
                                    </p:anim>
                                    <p:anim calcmode="lin" valueType="num">
                                      <p:cBhvr>
                                        <p:cTn id="56" dur="1000" fill="hold"/>
                                        <p:tgtEl>
                                          <p:spTgt spid="9">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57" dur="10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274638"/>
            <a:ext cx="8686800" cy="1143000"/>
          </a:xfrm>
        </p:spPr>
        <p:txBody>
          <a:bodyPr>
            <a:normAutofit fontScale="90000"/>
          </a:bodyPr>
          <a:lstStyle/>
          <a:p>
            <a:pPr algn="l" eaLnBrk="1" fontAlgn="auto" hangingPunct="1">
              <a:spcAft>
                <a:spcPts val="0"/>
              </a:spcAft>
              <a:defRPr/>
            </a:pPr>
            <a:r>
              <a:rPr lang="en-US" i="1" smtClean="0">
                <a:latin typeface="Arial" pitchFamily="34" charset="0"/>
                <a:cs typeface="Arial" pitchFamily="34" charset="0"/>
              </a:rPr>
              <a:t>Rotary plough or Rotary hoes</a:t>
            </a:r>
            <a:r>
              <a:rPr lang="en-US" smtClean="0"/>
              <a:t/>
            </a:r>
            <a:br>
              <a:rPr lang="en-US" smtClean="0"/>
            </a:br>
            <a:endParaRPr lang="en-US"/>
          </a:p>
        </p:txBody>
      </p:sp>
      <p:sp>
        <p:nvSpPr>
          <p:cNvPr id="6" name="Content Placeholder 5"/>
          <p:cNvSpPr>
            <a:spLocks noGrp="1"/>
          </p:cNvSpPr>
          <p:nvPr>
            <p:ph idx="1"/>
          </p:nvPr>
        </p:nvSpPr>
        <p:spPr>
          <a:xfrm>
            <a:off x="304800" y="990600"/>
            <a:ext cx="8382000" cy="5135563"/>
          </a:xfrm>
        </p:spPr>
        <p:txBody>
          <a:bodyPr rtlCol="0">
            <a:normAutofit fontScale="92500" lnSpcReduction="20000"/>
          </a:bodyPr>
          <a:lstStyle/>
          <a:p>
            <a:pPr eaLnBrk="1" fontAlgn="auto" hangingPunct="1">
              <a:spcAft>
                <a:spcPts val="0"/>
              </a:spcAft>
              <a:buSzPct val="121000"/>
              <a:buFont typeface="Wingdings" pitchFamily="2" charset="2"/>
              <a:buChar char="§"/>
              <a:defRPr/>
            </a:pPr>
            <a:r>
              <a:rPr lang="en-US" sz="2600" b="1" dirty="0" smtClean="0">
                <a:latin typeface="Arial" pitchFamily="34" charset="0"/>
                <a:cs typeface="Arial" pitchFamily="34" charset="0"/>
              </a:rPr>
              <a:t>It cuts the soil and pulverizes.</a:t>
            </a:r>
          </a:p>
          <a:p>
            <a:pPr eaLnBrk="1" fontAlgn="auto" hangingPunct="1">
              <a:spcAft>
                <a:spcPts val="0"/>
              </a:spcAft>
              <a:buSzPct val="121000"/>
              <a:buFont typeface="Wingdings" pitchFamily="2" charset="2"/>
              <a:buChar char="§"/>
              <a:defRPr/>
            </a:pPr>
            <a:r>
              <a:rPr lang="en-US" sz="2600" b="1" dirty="0" smtClean="0">
                <a:latin typeface="Arial" pitchFamily="34" charset="0"/>
                <a:cs typeface="Arial" pitchFamily="34" charset="0"/>
              </a:rPr>
              <a:t> The cutting of soil is done by either blades or </a:t>
            </a:r>
            <a:r>
              <a:rPr lang="en-US" sz="2600" b="1" dirty="0" err="1" smtClean="0">
                <a:latin typeface="Arial" pitchFamily="34" charset="0"/>
                <a:cs typeface="Arial" pitchFamily="34" charset="0"/>
              </a:rPr>
              <a:t>tynes</a:t>
            </a:r>
            <a:r>
              <a:rPr lang="en-US" sz="2600" b="1" dirty="0" smtClean="0">
                <a:latin typeface="Arial" pitchFamily="34" charset="0"/>
                <a:cs typeface="Arial" pitchFamily="34" charset="0"/>
              </a:rPr>
              <a:t>. </a:t>
            </a:r>
          </a:p>
          <a:p>
            <a:pPr eaLnBrk="1" fontAlgn="auto" hangingPunct="1">
              <a:spcAft>
                <a:spcPts val="0"/>
              </a:spcAft>
              <a:buSzPct val="121000"/>
              <a:buFont typeface="Wingdings" pitchFamily="2" charset="2"/>
              <a:buChar char="§"/>
              <a:defRPr/>
            </a:pPr>
            <a:r>
              <a:rPr lang="en-US" sz="2600" b="1" dirty="0" smtClean="0">
                <a:latin typeface="Arial" pitchFamily="34" charset="0"/>
                <a:cs typeface="Arial" pitchFamily="34" charset="0"/>
              </a:rPr>
              <a:t>The blade types are widely used.</a:t>
            </a:r>
          </a:p>
          <a:p>
            <a:pPr eaLnBrk="1" fontAlgn="auto" hangingPunct="1">
              <a:spcAft>
                <a:spcPts val="0"/>
              </a:spcAft>
              <a:buSzPct val="121000"/>
              <a:buFont typeface="Wingdings" pitchFamily="2" charset="2"/>
              <a:buChar char="§"/>
              <a:defRPr/>
            </a:pPr>
            <a:r>
              <a:rPr lang="en-US" sz="2600" b="1" dirty="0" smtClean="0">
                <a:latin typeface="Arial" pitchFamily="34" charset="0"/>
                <a:cs typeface="Arial" pitchFamily="34" charset="0"/>
              </a:rPr>
              <a:t> The depth of cut is up to 12 to 15 cm. </a:t>
            </a:r>
          </a:p>
          <a:p>
            <a:pPr eaLnBrk="1" fontAlgn="auto" hangingPunct="1">
              <a:spcAft>
                <a:spcPts val="0"/>
              </a:spcAft>
              <a:buSzPct val="121000"/>
              <a:buFont typeface="Wingdings" pitchFamily="2" charset="2"/>
              <a:buChar char="§"/>
              <a:defRPr/>
            </a:pPr>
            <a:r>
              <a:rPr lang="en-US" sz="2600" b="1" dirty="0" smtClean="0">
                <a:latin typeface="Arial" pitchFamily="34" charset="0"/>
                <a:cs typeface="Arial" pitchFamily="34" charset="0"/>
              </a:rPr>
              <a:t>Rotary plough is more suitable for light soils. </a:t>
            </a:r>
          </a:p>
          <a:p>
            <a:pPr eaLnBrk="1" fontAlgn="auto" hangingPunct="1">
              <a:spcAft>
                <a:spcPts val="0"/>
              </a:spcAft>
              <a:buFont typeface="Wingdings 2"/>
              <a:buNone/>
              <a:defRPr/>
            </a:pPr>
            <a:r>
              <a:rPr lang="en-US" sz="2600" b="1" i="1" dirty="0" smtClean="0">
                <a:solidFill>
                  <a:srgbClr val="0070C0"/>
                </a:solidFill>
                <a:latin typeface="Arial" pitchFamily="34" charset="0"/>
                <a:cs typeface="Arial" pitchFamily="34" charset="0"/>
              </a:rPr>
              <a:t>Basic lister </a:t>
            </a:r>
            <a:endParaRPr lang="en-US" sz="2600" b="1" dirty="0" smtClean="0">
              <a:solidFill>
                <a:srgbClr val="0070C0"/>
              </a:solidFill>
              <a:latin typeface="Arial" pitchFamily="34" charset="0"/>
              <a:cs typeface="Arial" pitchFamily="34" charset="0"/>
            </a:endParaRPr>
          </a:p>
          <a:p>
            <a:pPr eaLnBrk="1" fontAlgn="auto" hangingPunct="1">
              <a:spcAft>
                <a:spcPts val="0"/>
              </a:spcAft>
              <a:buSzPct val="121000"/>
              <a:buFont typeface="Wingdings" pitchFamily="2" charset="2"/>
              <a:buChar char="§"/>
              <a:defRPr/>
            </a:pPr>
            <a:r>
              <a:rPr lang="en-US" sz="2600" b="1" dirty="0" smtClean="0">
                <a:latin typeface="Arial" pitchFamily="34" charset="0"/>
                <a:cs typeface="Arial" pitchFamily="34" charset="0"/>
              </a:rPr>
              <a:t>The basin lister is a heavy implement with one or two mould boards or shovels. </a:t>
            </a:r>
          </a:p>
          <a:p>
            <a:pPr eaLnBrk="1" fontAlgn="auto" hangingPunct="1">
              <a:spcAft>
                <a:spcPts val="0"/>
              </a:spcAft>
              <a:buSzPct val="121000"/>
              <a:buFont typeface="Wingdings" pitchFamily="2" charset="2"/>
              <a:buChar char="§"/>
              <a:defRPr/>
            </a:pPr>
            <a:r>
              <a:rPr lang="en-US" sz="2600" b="1" dirty="0" smtClean="0">
                <a:latin typeface="Arial" pitchFamily="34" charset="0"/>
                <a:cs typeface="Arial" pitchFamily="34" charset="0"/>
              </a:rPr>
              <a:t>These shovels are mounted on a special type of frame on which they act alternately. </a:t>
            </a:r>
          </a:p>
          <a:p>
            <a:pPr eaLnBrk="1" fontAlgn="auto" hangingPunct="1">
              <a:spcAft>
                <a:spcPts val="0"/>
              </a:spcAft>
              <a:buSzPct val="121000"/>
              <a:buFont typeface="Wingdings" pitchFamily="2" charset="2"/>
              <a:buChar char="§"/>
              <a:defRPr/>
            </a:pPr>
            <a:r>
              <a:rPr lang="en-US" sz="2600" b="1" dirty="0" smtClean="0">
                <a:latin typeface="Arial" pitchFamily="34" charset="0"/>
                <a:cs typeface="Arial" pitchFamily="34" charset="0"/>
              </a:rPr>
              <a:t>This implement is used to form listed furrows (broken furrows with small dams and basins) to prevent free runoff of rainfall and blowing-off the soil in low rainfall areas. </a:t>
            </a:r>
          </a:p>
          <a:p>
            <a:pPr eaLnBrk="1" fontAlgn="auto" hangingPunct="1">
              <a:spcAft>
                <a:spcPts val="0"/>
              </a:spcAft>
              <a:buFont typeface="Wingdings 2"/>
              <a:buChar char=""/>
              <a:defRPr/>
            </a:pPr>
            <a:endParaRPr lang="en-US" sz="2400" b="1" dirty="0">
              <a:latin typeface="Arial" pitchFamily="34" charset="0"/>
              <a:cs typeface="Arial" pitchFamily="34" charset="0"/>
            </a:endParaRPr>
          </a:p>
        </p:txBody>
      </p:sp>
      <p:pic>
        <p:nvPicPr>
          <p:cNvPr id="29700" name="Picture 2" descr="C:\Documents and Settings\DODL\Desktop\TNAU color Emble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05800" y="6075363"/>
            <a:ext cx="838200" cy="782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1"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149975"/>
            <a:ext cx="7620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p:cNvSpPr>
            <a:spLocks noChangeArrowheads="1"/>
          </p:cNvSpPr>
          <p:nvPr/>
        </p:nvSpPr>
        <p:spPr bwMode="auto">
          <a:xfrm>
            <a:off x="1676400" y="6488113"/>
            <a:ext cx="6413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4" action="ppaction://hlinksldjump"/>
              </a:rPr>
              <a:t>Next</a:t>
            </a:r>
            <a:endParaRPr lang="en-US">
              <a:latin typeface="Cambria" pitchFamily="18" charset="0"/>
            </a:endParaRPr>
          </a:p>
        </p:txBody>
      </p:sp>
      <p:sp>
        <p:nvSpPr>
          <p:cNvPr id="9" name="Rectangle 8"/>
          <p:cNvSpPr>
            <a:spLocks noChangeArrowheads="1"/>
          </p:cNvSpPr>
          <p:nvPr/>
        </p:nvSpPr>
        <p:spPr bwMode="auto">
          <a:xfrm>
            <a:off x="3581400" y="6488113"/>
            <a:ext cx="113506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atin typeface="Cambria" pitchFamily="18" charset="0"/>
                <a:hlinkClick r:id="rId5" action="ppaction://hlinksldjump"/>
              </a:rPr>
              <a:t>Previous</a:t>
            </a:r>
            <a:endParaRPr lang="en-US">
              <a:latin typeface="Cambria" pitchFamily="18" charset="0"/>
            </a:endParaRPr>
          </a:p>
        </p:txBody>
      </p:sp>
      <p:sp>
        <p:nvSpPr>
          <p:cNvPr id="10" name="Rectangle 9"/>
          <p:cNvSpPr>
            <a:spLocks noChangeArrowheads="1"/>
          </p:cNvSpPr>
          <p:nvPr/>
        </p:nvSpPr>
        <p:spPr bwMode="auto">
          <a:xfrm>
            <a:off x="5867400" y="6488113"/>
            <a:ext cx="5746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6" action="ppaction://hlinksldjump"/>
              </a:rPr>
              <a:t>End</a:t>
            </a:r>
            <a:endParaRPr lang="en-US">
              <a:latin typeface="Cambr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par>
                          <p:cTn id="8" fill="hold" nodeType="afterGroup">
                            <p:stCondLst>
                              <p:cond delay="500"/>
                            </p:stCondLst>
                            <p:childTnLst>
                              <p:par>
                                <p:cTn id="9" presetID="10" presetClass="entr" presetSubtype="0" fill="hold" nodeType="after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animEffect transition="in" filter="fade">
                                      <p:cBhvr>
                                        <p:cTn id="11" dur="2000"/>
                                        <p:tgtEl>
                                          <p:spTgt spid="6">
                                            <p:txEl>
                                              <p:pRg st="0" end="0"/>
                                            </p:txEl>
                                          </p:spTgt>
                                        </p:tgtEl>
                                      </p:cBhvr>
                                    </p:animEffect>
                                  </p:childTnLst>
                                </p:cTn>
                              </p:par>
                            </p:childTnLst>
                          </p:cTn>
                        </p:par>
                        <p:par>
                          <p:cTn id="12" fill="hold" nodeType="afterGroup">
                            <p:stCondLst>
                              <p:cond delay="2500"/>
                            </p:stCondLst>
                            <p:childTnLst>
                              <p:par>
                                <p:cTn id="13" presetID="10" presetClass="entr" presetSubtype="0" fill="hold" nodeType="after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animEffect transition="in" filter="fade">
                                      <p:cBhvr>
                                        <p:cTn id="15" dur="2000"/>
                                        <p:tgtEl>
                                          <p:spTgt spid="6">
                                            <p:txEl>
                                              <p:pRg st="1" end="1"/>
                                            </p:txEl>
                                          </p:spTgt>
                                        </p:tgtEl>
                                      </p:cBhvr>
                                    </p:animEffect>
                                  </p:childTnLst>
                                </p:cTn>
                              </p:par>
                            </p:childTnLst>
                          </p:cTn>
                        </p:par>
                        <p:par>
                          <p:cTn id="16" fill="hold" nodeType="afterGroup">
                            <p:stCondLst>
                              <p:cond delay="4500"/>
                            </p:stCondLst>
                            <p:childTnLst>
                              <p:par>
                                <p:cTn id="17" presetID="10" presetClass="entr" presetSubtype="0" fill="hold" nodeType="after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Effect transition="in" filter="fade">
                                      <p:cBhvr>
                                        <p:cTn id="19" dur="2000"/>
                                        <p:tgtEl>
                                          <p:spTgt spid="6">
                                            <p:txEl>
                                              <p:pRg st="2" end="2"/>
                                            </p:txEl>
                                          </p:spTgt>
                                        </p:tgtEl>
                                      </p:cBhvr>
                                    </p:animEffect>
                                  </p:childTnLst>
                                </p:cTn>
                              </p:par>
                            </p:childTnLst>
                          </p:cTn>
                        </p:par>
                        <p:par>
                          <p:cTn id="20" fill="hold" nodeType="afterGroup">
                            <p:stCondLst>
                              <p:cond delay="6500"/>
                            </p:stCondLst>
                            <p:childTnLst>
                              <p:par>
                                <p:cTn id="21" presetID="10" presetClass="entr" presetSubtype="0" fill="hold" nodeType="afterEffect">
                                  <p:stCondLst>
                                    <p:cond delay="0"/>
                                  </p:stCondLst>
                                  <p:childTnLst>
                                    <p:set>
                                      <p:cBhvr>
                                        <p:cTn id="22" dur="1" fill="hold">
                                          <p:stCondLst>
                                            <p:cond delay="0"/>
                                          </p:stCondLst>
                                        </p:cTn>
                                        <p:tgtEl>
                                          <p:spTgt spid="6">
                                            <p:txEl>
                                              <p:pRg st="3" end="3"/>
                                            </p:txEl>
                                          </p:spTgt>
                                        </p:tgtEl>
                                        <p:attrNameLst>
                                          <p:attrName>style.visibility</p:attrName>
                                        </p:attrNameLst>
                                      </p:cBhvr>
                                      <p:to>
                                        <p:strVal val="visible"/>
                                      </p:to>
                                    </p:set>
                                    <p:animEffect transition="in" filter="fade">
                                      <p:cBhvr>
                                        <p:cTn id="23" dur="2000"/>
                                        <p:tgtEl>
                                          <p:spTgt spid="6">
                                            <p:txEl>
                                              <p:pRg st="3" end="3"/>
                                            </p:txEl>
                                          </p:spTgt>
                                        </p:tgtEl>
                                      </p:cBhvr>
                                    </p:animEffect>
                                  </p:childTnLst>
                                </p:cTn>
                              </p:par>
                            </p:childTnLst>
                          </p:cTn>
                        </p:par>
                        <p:par>
                          <p:cTn id="24" fill="hold" nodeType="afterGroup">
                            <p:stCondLst>
                              <p:cond delay="8500"/>
                            </p:stCondLst>
                            <p:childTnLst>
                              <p:par>
                                <p:cTn id="25" presetID="10" presetClass="entr" presetSubtype="0" fill="hold" nodeType="after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fade">
                                      <p:cBhvr>
                                        <p:cTn id="27" dur="2000"/>
                                        <p:tgtEl>
                                          <p:spTgt spid="6">
                                            <p:txEl>
                                              <p:pRg st="4" end="4"/>
                                            </p:txEl>
                                          </p:spTgt>
                                        </p:tgtEl>
                                      </p:cBhvr>
                                    </p:animEffect>
                                  </p:childTnLst>
                                </p:cTn>
                              </p:par>
                            </p:childTnLst>
                          </p:cTn>
                        </p:par>
                        <p:par>
                          <p:cTn id="28" fill="hold" nodeType="afterGroup">
                            <p:stCondLst>
                              <p:cond delay="10500"/>
                            </p:stCondLst>
                            <p:childTnLst>
                              <p:par>
                                <p:cTn id="29" presetID="9" presetClass="entr" presetSubtype="0" fill="hold" nodeType="afterEffect">
                                  <p:stCondLst>
                                    <p:cond delay="0"/>
                                  </p:stCondLst>
                                  <p:childTnLst>
                                    <p:set>
                                      <p:cBhvr>
                                        <p:cTn id="30" dur="1" fill="hold">
                                          <p:stCondLst>
                                            <p:cond delay="0"/>
                                          </p:stCondLst>
                                        </p:cTn>
                                        <p:tgtEl>
                                          <p:spTgt spid="6">
                                            <p:txEl>
                                              <p:pRg st="5" end="5"/>
                                            </p:txEl>
                                          </p:spTgt>
                                        </p:tgtEl>
                                        <p:attrNameLst>
                                          <p:attrName>style.visibility</p:attrName>
                                        </p:attrNameLst>
                                      </p:cBhvr>
                                      <p:to>
                                        <p:strVal val="visible"/>
                                      </p:to>
                                    </p:set>
                                    <p:animEffect transition="in" filter="dissolve">
                                      <p:cBhvr>
                                        <p:cTn id="31" dur="500"/>
                                        <p:tgtEl>
                                          <p:spTgt spid="6">
                                            <p:txEl>
                                              <p:pRg st="5" end="5"/>
                                            </p:txEl>
                                          </p:spTgt>
                                        </p:tgtEl>
                                      </p:cBhvr>
                                    </p:animEffect>
                                  </p:childTnLst>
                                </p:cTn>
                              </p:par>
                            </p:childTnLst>
                          </p:cTn>
                        </p:par>
                        <p:par>
                          <p:cTn id="32" fill="hold" nodeType="afterGroup">
                            <p:stCondLst>
                              <p:cond delay="11000"/>
                            </p:stCondLst>
                            <p:childTnLst>
                              <p:par>
                                <p:cTn id="33" presetID="10" presetClass="entr" presetSubtype="0" fill="hold" nodeType="afterEffect">
                                  <p:stCondLst>
                                    <p:cond delay="0"/>
                                  </p:stCondLst>
                                  <p:childTnLst>
                                    <p:set>
                                      <p:cBhvr>
                                        <p:cTn id="34" dur="1" fill="hold">
                                          <p:stCondLst>
                                            <p:cond delay="0"/>
                                          </p:stCondLst>
                                        </p:cTn>
                                        <p:tgtEl>
                                          <p:spTgt spid="6">
                                            <p:txEl>
                                              <p:pRg st="6" end="6"/>
                                            </p:txEl>
                                          </p:spTgt>
                                        </p:tgtEl>
                                        <p:attrNameLst>
                                          <p:attrName>style.visibility</p:attrName>
                                        </p:attrNameLst>
                                      </p:cBhvr>
                                      <p:to>
                                        <p:strVal val="visible"/>
                                      </p:to>
                                    </p:set>
                                    <p:animEffect transition="in" filter="fade">
                                      <p:cBhvr>
                                        <p:cTn id="35" dur="2000"/>
                                        <p:tgtEl>
                                          <p:spTgt spid="6">
                                            <p:txEl>
                                              <p:pRg st="6" end="6"/>
                                            </p:txEl>
                                          </p:spTgt>
                                        </p:tgtEl>
                                      </p:cBhvr>
                                    </p:animEffect>
                                  </p:childTnLst>
                                </p:cTn>
                              </p:par>
                            </p:childTnLst>
                          </p:cTn>
                        </p:par>
                        <p:par>
                          <p:cTn id="36" fill="hold" nodeType="afterGroup">
                            <p:stCondLst>
                              <p:cond delay="13000"/>
                            </p:stCondLst>
                            <p:childTnLst>
                              <p:par>
                                <p:cTn id="37" presetID="10" presetClass="entr" presetSubtype="0" fill="hold" nodeType="afterEffect">
                                  <p:stCondLst>
                                    <p:cond delay="0"/>
                                  </p:stCondLst>
                                  <p:childTnLst>
                                    <p:set>
                                      <p:cBhvr>
                                        <p:cTn id="38" dur="1" fill="hold">
                                          <p:stCondLst>
                                            <p:cond delay="0"/>
                                          </p:stCondLst>
                                        </p:cTn>
                                        <p:tgtEl>
                                          <p:spTgt spid="6">
                                            <p:txEl>
                                              <p:pRg st="7" end="7"/>
                                            </p:txEl>
                                          </p:spTgt>
                                        </p:tgtEl>
                                        <p:attrNameLst>
                                          <p:attrName>style.visibility</p:attrName>
                                        </p:attrNameLst>
                                      </p:cBhvr>
                                      <p:to>
                                        <p:strVal val="visible"/>
                                      </p:to>
                                    </p:set>
                                    <p:animEffect transition="in" filter="fade">
                                      <p:cBhvr>
                                        <p:cTn id="39" dur="2000"/>
                                        <p:tgtEl>
                                          <p:spTgt spid="6">
                                            <p:txEl>
                                              <p:pRg st="7" end="7"/>
                                            </p:txEl>
                                          </p:spTgt>
                                        </p:tgtEl>
                                      </p:cBhvr>
                                    </p:animEffect>
                                  </p:childTnLst>
                                </p:cTn>
                              </p:par>
                            </p:childTnLst>
                          </p:cTn>
                        </p:par>
                        <p:par>
                          <p:cTn id="40" fill="hold" nodeType="afterGroup">
                            <p:stCondLst>
                              <p:cond delay="15000"/>
                            </p:stCondLst>
                            <p:childTnLst>
                              <p:par>
                                <p:cTn id="41" presetID="10" presetClass="entr" presetSubtype="0" fill="hold" nodeType="afterEffect">
                                  <p:stCondLst>
                                    <p:cond delay="0"/>
                                  </p:stCondLst>
                                  <p:childTnLst>
                                    <p:set>
                                      <p:cBhvr>
                                        <p:cTn id="42" dur="1" fill="hold">
                                          <p:stCondLst>
                                            <p:cond delay="0"/>
                                          </p:stCondLst>
                                        </p:cTn>
                                        <p:tgtEl>
                                          <p:spTgt spid="6">
                                            <p:txEl>
                                              <p:pRg st="8" end="8"/>
                                            </p:txEl>
                                          </p:spTgt>
                                        </p:tgtEl>
                                        <p:attrNameLst>
                                          <p:attrName>style.visibility</p:attrName>
                                        </p:attrNameLst>
                                      </p:cBhvr>
                                      <p:to>
                                        <p:strVal val="visible"/>
                                      </p:to>
                                    </p:set>
                                    <p:animEffect transition="in" filter="fade">
                                      <p:cBhvr>
                                        <p:cTn id="43" dur="2000"/>
                                        <p:tgtEl>
                                          <p:spTgt spid="6">
                                            <p:txEl>
                                              <p:pRg st="8" end="8"/>
                                            </p:txEl>
                                          </p:spTgt>
                                        </p:tgtEl>
                                      </p:cBhvr>
                                    </p:animEffect>
                                  </p:childTnLst>
                                </p:cTn>
                              </p:par>
                            </p:childTnLst>
                          </p:cTn>
                        </p:par>
                        <p:par>
                          <p:cTn id="44" fill="hold" nodeType="afterGroup">
                            <p:stCondLst>
                              <p:cond delay="17000"/>
                            </p:stCondLst>
                            <p:childTnLst>
                              <p:par>
                                <p:cTn id="45" presetID="29" presetClass="entr" presetSubtype="0" fill="hold" nodeType="afterEffect">
                                  <p:stCondLst>
                                    <p:cond delay="0"/>
                                  </p:stCondLst>
                                  <p:childTnLst>
                                    <p:set>
                                      <p:cBhvr>
                                        <p:cTn id="46" dur="1" fill="hold">
                                          <p:stCondLst>
                                            <p:cond delay="0"/>
                                          </p:stCondLst>
                                        </p:cTn>
                                        <p:tgtEl>
                                          <p:spTgt spid="8">
                                            <p:txEl>
                                              <p:pRg st="0" end="0"/>
                                            </p:txEl>
                                          </p:spTgt>
                                        </p:tgtEl>
                                        <p:attrNameLst>
                                          <p:attrName>style.visibility</p:attrName>
                                        </p:attrNameLst>
                                      </p:cBhvr>
                                      <p:to>
                                        <p:strVal val="visible"/>
                                      </p:to>
                                    </p:set>
                                    <p:anim calcmode="lin" valueType="num">
                                      <p:cBhvr>
                                        <p:cTn id="47" dur="1000" fill="hold"/>
                                        <p:tgtEl>
                                          <p:spTgt spid="8">
                                            <p:txEl>
                                              <p:pRg st="0" end="0"/>
                                            </p:txEl>
                                          </p:spTgt>
                                        </p:tgtEl>
                                        <p:attrNameLst>
                                          <p:attrName>ppt_x</p:attrName>
                                        </p:attrNameLst>
                                      </p:cBhvr>
                                      <p:tavLst>
                                        <p:tav tm="0">
                                          <p:val>
                                            <p:strVal val="#ppt_x-.2"/>
                                          </p:val>
                                        </p:tav>
                                        <p:tav tm="100000">
                                          <p:val>
                                            <p:strVal val="#ppt_x"/>
                                          </p:val>
                                        </p:tav>
                                      </p:tavLst>
                                    </p:anim>
                                    <p:anim calcmode="lin" valueType="num">
                                      <p:cBhvr>
                                        <p:cTn id="48" dur="1000" fill="hold"/>
                                        <p:tgtEl>
                                          <p:spTgt spid="8">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49" dur="1000"/>
                                        <p:tgtEl>
                                          <p:spTgt spid="8">
                                            <p:txEl>
                                              <p:pRg st="0" end="0"/>
                                            </p:txEl>
                                          </p:spTgt>
                                        </p:tgtEl>
                                      </p:cBhvr>
                                    </p:animEffect>
                                  </p:childTnLst>
                                </p:cTn>
                              </p:par>
                            </p:childTnLst>
                          </p:cTn>
                        </p:par>
                        <p:par>
                          <p:cTn id="50" fill="hold" nodeType="afterGroup">
                            <p:stCondLst>
                              <p:cond delay="18000"/>
                            </p:stCondLst>
                            <p:childTnLst>
                              <p:par>
                                <p:cTn id="51" presetID="29" presetClass="entr" presetSubtype="0" fill="hold" nodeType="afterEffect">
                                  <p:stCondLst>
                                    <p:cond delay="0"/>
                                  </p:stCondLst>
                                  <p:childTnLst>
                                    <p:set>
                                      <p:cBhvr>
                                        <p:cTn id="52" dur="1" fill="hold">
                                          <p:stCondLst>
                                            <p:cond delay="0"/>
                                          </p:stCondLst>
                                        </p:cTn>
                                        <p:tgtEl>
                                          <p:spTgt spid="9">
                                            <p:txEl>
                                              <p:pRg st="0" end="0"/>
                                            </p:txEl>
                                          </p:spTgt>
                                        </p:tgtEl>
                                        <p:attrNameLst>
                                          <p:attrName>style.visibility</p:attrName>
                                        </p:attrNameLst>
                                      </p:cBhvr>
                                      <p:to>
                                        <p:strVal val="visible"/>
                                      </p:to>
                                    </p:set>
                                    <p:anim calcmode="lin" valueType="num">
                                      <p:cBhvr>
                                        <p:cTn id="53" dur="1000" fill="hold"/>
                                        <p:tgtEl>
                                          <p:spTgt spid="9">
                                            <p:txEl>
                                              <p:pRg st="0" end="0"/>
                                            </p:txEl>
                                          </p:spTgt>
                                        </p:tgtEl>
                                        <p:attrNameLst>
                                          <p:attrName>ppt_x</p:attrName>
                                        </p:attrNameLst>
                                      </p:cBhvr>
                                      <p:tavLst>
                                        <p:tav tm="0">
                                          <p:val>
                                            <p:strVal val="#ppt_x-.2"/>
                                          </p:val>
                                        </p:tav>
                                        <p:tav tm="100000">
                                          <p:val>
                                            <p:strVal val="#ppt_x"/>
                                          </p:val>
                                        </p:tav>
                                      </p:tavLst>
                                    </p:anim>
                                    <p:anim calcmode="lin" valueType="num">
                                      <p:cBhvr>
                                        <p:cTn id="54" dur="1000" fill="hold"/>
                                        <p:tgtEl>
                                          <p:spTgt spid="9">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55" dur="1000"/>
                                        <p:tgtEl>
                                          <p:spTgt spid="9">
                                            <p:txEl>
                                              <p:pRg st="0" end="0"/>
                                            </p:txEl>
                                          </p:spTgt>
                                        </p:tgtEl>
                                      </p:cBhvr>
                                    </p:animEffect>
                                  </p:childTnLst>
                                </p:cTn>
                              </p:par>
                            </p:childTnLst>
                          </p:cTn>
                        </p:par>
                        <p:par>
                          <p:cTn id="56" fill="hold" nodeType="afterGroup">
                            <p:stCondLst>
                              <p:cond delay="19000"/>
                            </p:stCondLst>
                            <p:childTnLst>
                              <p:par>
                                <p:cTn id="57" presetID="10" presetClass="entr" presetSubtype="0" fill="hold" nodeType="afterEffect">
                                  <p:stCondLst>
                                    <p:cond delay="0"/>
                                  </p:stCondLst>
                                  <p:childTnLst>
                                    <p:set>
                                      <p:cBhvr>
                                        <p:cTn id="58" dur="1" fill="hold">
                                          <p:stCondLst>
                                            <p:cond delay="0"/>
                                          </p:stCondLst>
                                        </p:cTn>
                                        <p:tgtEl>
                                          <p:spTgt spid="10">
                                            <p:txEl>
                                              <p:pRg st="0" end="0"/>
                                            </p:txEl>
                                          </p:spTgt>
                                        </p:tgtEl>
                                        <p:attrNameLst>
                                          <p:attrName>style.visibility</p:attrName>
                                        </p:attrNameLst>
                                      </p:cBhvr>
                                      <p:to>
                                        <p:strVal val="visible"/>
                                      </p:to>
                                    </p:set>
                                    <p:animEffect transition="in" filter="fade">
                                      <p:cBhvr>
                                        <p:cTn id="59" dur="20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8686800" cy="685800"/>
          </a:xfrm>
        </p:spPr>
        <p:txBody>
          <a:bodyPr>
            <a:noAutofit/>
          </a:bodyPr>
          <a:lstStyle/>
          <a:p>
            <a:pPr algn="l" eaLnBrk="1" fontAlgn="auto" hangingPunct="1">
              <a:spcAft>
                <a:spcPts val="0"/>
              </a:spcAft>
              <a:defRPr/>
            </a:pPr>
            <a:r>
              <a:rPr lang="en-US" sz="2400" smtClean="0">
                <a:latin typeface="Arial" pitchFamily="34" charset="0"/>
                <a:cs typeface="Arial" pitchFamily="34" charset="0"/>
              </a:rPr>
              <a:t>Secondary tillage </a:t>
            </a:r>
            <a:r>
              <a:rPr lang="en-US" smtClean="0">
                <a:latin typeface="Arial" pitchFamily="34" charset="0"/>
                <a:cs typeface="Arial" pitchFamily="34" charset="0"/>
              </a:rPr>
              <a:t/>
            </a:r>
            <a:br>
              <a:rPr lang="en-US" smtClean="0">
                <a:latin typeface="Arial" pitchFamily="34" charset="0"/>
                <a:cs typeface="Arial" pitchFamily="34" charset="0"/>
              </a:rPr>
            </a:br>
            <a:endParaRPr lang="en-US">
              <a:latin typeface="Arial" pitchFamily="34" charset="0"/>
              <a:cs typeface="Arial" pitchFamily="34" charset="0"/>
            </a:endParaRPr>
          </a:p>
        </p:txBody>
      </p:sp>
      <p:sp>
        <p:nvSpPr>
          <p:cNvPr id="3" name="Content Placeholder 2"/>
          <p:cNvSpPr>
            <a:spLocks noGrp="1"/>
          </p:cNvSpPr>
          <p:nvPr>
            <p:ph idx="1"/>
          </p:nvPr>
        </p:nvSpPr>
        <p:spPr>
          <a:xfrm>
            <a:off x="0" y="457200"/>
            <a:ext cx="8915400" cy="5668963"/>
          </a:xfrm>
        </p:spPr>
        <p:txBody>
          <a:bodyPr/>
          <a:lstStyle/>
          <a:p>
            <a:pPr eaLnBrk="1" hangingPunct="1">
              <a:buSzPct val="121000"/>
              <a:buFont typeface="Wingdings" pitchFamily="2" charset="2"/>
              <a:buChar char="§"/>
            </a:pPr>
            <a:r>
              <a:rPr lang="en-US" sz="2200" b="1" smtClean="0">
                <a:latin typeface="Arial" pitchFamily="34" charset="0"/>
                <a:cs typeface="Arial" pitchFamily="34" charset="0"/>
              </a:rPr>
              <a:t>Lighter or finer operations performed on the soil after primary tillage is known as secondary tillage.</a:t>
            </a:r>
          </a:p>
          <a:p>
            <a:pPr eaLnBrk="1" hangingPunct="1">
              <a:buSzPct val="121000"/>
              <a:buFont typeface="Wingdings" pitchFamily="2" charset="2"/>
              <a:buChar char="§"/>
            </a:pPr>
            <a:r>
              <a:rPr lang="en-US" sz="2200" b="1" smtClean="0">
                <a:latin typeface="Arial" pitchFamily="34" charset="0"/>
                <a:cs typeface="Arial" pitchFamily="34" charset="0"/>
              </a:rPr>
              <a:t> After ploughing, the fields are left with large clods with some weeds and partially uprooted stubbles. </a:t>
            </a:r>
          </a:p>
          <a:p>
            <a:pPr eaLnBrk="1" hangingPunct="1">
              <a:buSzPct val="121000"/>
              <a:buFont typeface="Wingdings" pitchFamily="2" charset="2"/>
              <a:buChar char="§"/>
            </a:pPr>
            <a:r>
              <a:rPr lang="en-US" sz="2200" b="1" smtClean="0">
                <a:latin typeface="Arial" pitchFamily="34" charset="0"/>
                <a:cs typeface="Arial" pitchFamily="34" charset="0"/>
              </a:rPr>
              <a:t>Harrowing is to be done to a shallow depth to crush the clods and to uproot the remaining weeds and stubbles. </a:t>
            </a:r>
          </a:p>
          <a:p>
            <a:pPr eaLnBrk="1" hangingPunct="1">
              <a:buSzPct val="121000"/>
              <a:buFont typeface="Wingdings" pitchFamily="2" charset="2"/>
              <a:buChar char="§"/>
            </a:pPr>
            <a:r>
              <a:rPr lang="en-US" sz="2200" b="1" smtClean="0">
                <a:latin typeface="Arial" pitchFamily="34" charset="0"/>
                <a:cs typeface="Arial" pitchFamily="34" charset="0"/>
              </a:rPr>
              <a:t>Disc harrows, cultivators, blade harrows etc., are commonly used for this purpose.</a:t>
            </a:r>
          </a:p>
          <a:p>
            <a:pPr eaLnBrk="1" hangingPunct="1">
              <a:buSzPct val="121000"/>
              <a:buFont typeface="Wingdings" pitchFamily="2" charset="2"/>
              <a:buChar char="§"/>
            </a:pPr>
            <a:r>
              <a:rPr lang="en-US" sz="2200" b="1" smtClean="0">
                <a:latin typeface="Arial" pitchFamily="34" charset="0"/>
                <a:cs typeface="Arial" pitchFamily="34" charset="0"/>
              </a:rPr>
              <a:t> Planking is done to crush the hard clods to smoothen surface soil and to compact the soil lightly. </a:t>
            </a:r>
          </a:p>
          <a:p>
            <a:pPr eaLnBrk="1" hangingPunct="1">
              <a:buSzPct val="121000"/>
              <a:buFont typeface="Wingdings" pitchFamily="2" charset="2"/>
              <a:buChar char="§"/>
            </a:pPr>
            <a:r>
              <a:rPr lang="en-US" sz="2200" b="1" smtClean="0">
                <a:latin typeface="Arial" pitchFamily="34" charset="0"/>
                <a:cs typeface="Arial" pitchFamily="34" charset="0"/>
              </a:rPr>
              <a:t>Thus, the field can be made ready for sowing after ploughing by harrowing and planking. Sowing operations are also combined with secondary tillage. </a:t>
            </a:r>
          </a:p>
          <a:p>
            <a:pPr eaLnBrk="1" hangingPunct="1">
              <a:buFont typeface="Wingdings 2" pitchFamily="18" charset="2"/>
              <a:buNone/>
            </a:pPr>
            <a:r>
              <a:rPr lang="en-US" sz="2400" b="1" smtClean="0">
                <a:solidFill>
                  <a:srgbClr val="0070C0"/>
                </a:solidFill>
                <a:latin typeface="Arial" pitchFamily="34" charset="0"/>
                <a:cs typeface="Arial" pitchFamily="34" charset="0"/>
              </a:rPr>
              <a:t>Secondary tillage implements  </a:t>
            </a:r>
          </a:p>
          <a:p>
            <a:pPr eaLnBrk="1" hangingPunct="1">
              <a:buSzPct val="121000"/>
              <a:buFont typeface="Wingdings" pitchFamily="2" charset="2"/>
              <a:buChar char="§"/>
            </a:pPr>
            <a:r>
              <a:rPr lang="en-US" sz="2200" b="1" smtClean="0">
                <a:latin typeface="Arial" pitchFamily="34" charset="0"/>
                <a:cs typeface="Arial" pitchFamily="34" charset="0"/>
              </a:rPr>
              <a:t>Different types of implements like cultivators, harrows, plank and rollers are used for secondary tillage. </a:t>
            </a:r>
          </a:p>
          <a:p>
            <a:pPr eaLnBrk="1" hangingPunct="1"/>
            <a:endParaRPr lang="en-US" sz="2400" b="1" smtClean="0"/>
          </a:p>
        </p:txBody>
      </p:sp>
      <p:pic>
        <p:nvPicPr>
          <p:cNvPr id="30724" name="Picture 2" descr="C:\Documents and Settings\DODL\Desktop\TNAU color Emble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91538" y="6248400"/>
            <a:ext cx="652462"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324600"/>
            <a:ext cx="574675"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p:nvSpPr>
        <p:spPr bwMode="auto">
          <a:xfrm>
            <a:off x="2209800" y="6488113"/>
            <a:ext cx="6413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4" action="ppaction://hlinksldjump"/>
              </a:rPr>
              <a:t>Next</a:t>
            </a:r>
            <a:endParaRPr lang="en-US">
              <a:latin typeface="Cambria" pitchFamily="18" charset="0"/>
            </a:endParaRPr>
          </a:p>
        </p:txBody>
      </p:sp>
      <p:sp>
        <p:nvSpPr>
          <p:cNvPr id="7" name="Rectangle 6"/>
          <p:cNvSpPr>
            <a:spLocks noChangeArrowheads="1"/>
          </p:cNvSpPr>
          <p:nvPr/>
        </p:nvSpPr>
        <p:spPr bwMode="auto">
          <a:xfrm>
            <a:off x="3810000" y="6488113"/>
            <a:ext cx="10493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5" action="ppaction://hlinksldjump"/>
              </a:rPr>
              <a:t>Previous</a:t>
            </a:r>
            <a:endParaRPr lang="en-US">
              <a:latin typeface="Cambria" pitchFamily="18" charset="0"/>
            </a:endParaRPr>
          </a:p>
        </p:txBody>
      </p:sp>
      <p:sp>
        <p:nvSpPr>
          <p:cNvPr id="8" name="Rectangle 7"/>
          <p:cNvSpPr>
            <a:spLocks noChangeArrowheads="1"/>
          </p:cNvSpPr>
          <p:nvPr/>
        </p:nvSpPr>
        <p:spPr bwMode="auto">
          <a:xfrm>
            <a:off x="5867400" y="6488113"/>
            <a:ext cx="5746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6" action="ppaction://hlinksldjump"/>
              </a:rPr>
              <a:t>End</a:t>
            </a:r>
            <a:endParaRPr lang="en-US">
              <a:latin typeface="Cambr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par>
                          <p:cTn id="8" fill="hold" nodeType="afterGroup">
                            <p:stCondLst>
                              <p:cond delay="500"/>
                            </p:stCondLst>
                            <p:childTnLst>
                              <p:par>
                                <p:cTn id="9" presetID="10"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2000"/>
                                        <p:tgtEl>
                                          <p:spTgt spid="3">
                                            <p:txEl>
                                              <p:pRg st="0" end="0"/>
                                            </p:txEl>
                                          </p:spTgt>
                                        </p:tgtEl>
                                      </p:cBhvr>
                                    </p:animEffect>
                                  </p:childTnLst>
                                </p:cTn>
                              </p:par>
                            </p:childTnLst>
                          </p:cTn>
                        </p:par>
                        <p:par>
                          <p:cTn id="12" fill="hold" nodeType="afterGroup">
                            <p:stCondLst>
                              <p:cond delay="2500"/>
                            </p:stCondLst>
                            <p:childTnLst>
                              <p:par>
                                <p:cTn id="13" presetID="10" presetClass="entr" presetSubtype="0" fill="hold"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2000"/>
                                        <p:tgtEl>
                                          <p:spTgt spid="3">
                                            <p:txEl>
                                              <p:pRg st="1" end="1"/>
                                            </p:txEl>
                                          </p:spTgt>
                                        </p:tgtEl>
                                      </p:cBhvr>
                                    </p:animEffect>
                                  </p:childTnLst>
                                </p:cTn>
                              </p:par>
                            </p:childTnLst>
                          </p:cTn>
                        </p:par>
                        <p:par>
                          <p:cTn id="16" fill="hold" nodeType="afterGroup">
                            <p:stCondLst>
                              <p:cond delay="4500"/>
                            </p:stCondLst>
                            <p:childTnLst>
                              <p:par>
                                <p:cTn id="17" presetID="10" presetClass="entr" presetSubtype="0" fill="hold"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2000"/>
                                        <p:tgtEl>
                                          <p:spTgt spid="3">
                                            <p:txEl>
                                              <p:pRg st="2" end="2"/>
                                            </p:txEl>
                                          </p:spTgt>
                                        </p:tgtEl>
                                      </p:cBhvr>
                                    </p:animEffect>
                                  </p:childTnLst>
                                </p:cTn>
                              </p:par>
                            </p:childTnLst>
                          </p:cTn>
                        </p:par>
                        <p:par>
                          <p:cTn id="20" fill="hold" nodeType="afterGroup">
                            <p:stCondLst>
                              <p:cond delay="6500"/>
                            </p:stCondLst>
                            <p:childTnLst>
                              <p:par>
                                <p:cTn id="21" presetID="10" presetClass="entr" presetSubtype="0" fill="hold" nodeType="after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2000"/>
                                        <p:tgtEl>
                                          <p:spTgt spid="3">
                                            <p:txEl>
                                              <p:pRg st="3" end="3"/>
                                            </p:txEl>
                                          </p:spTgt>
                                        </p:tgtEl>
                                      </p:cBhvr>
                                    </p:animEffect>
                                  </p:childTnLst>
                                </p:cTn>
                              </p:par>
                            </p:childTnLst>
                          </p:cTn>
                        </p:par>
                        <p:par>
                          <p:cTn id="24" fill="hold" nodeType="afterGroup">
                            <p:stCondLst>
                              <p:cond delay="8500"/>
                            </p:stCondLst>
                            <p:childTnLst>
                              <p:par>
                                <p:cTn id="25" presetID="10" presetClass="entr" presetSubtype="0" fill="hold" nodeType="after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par>
                          <p:cTn id="28" fill="hold" nodeType="afterGroup">
                            <p:stCondLst>
                              <p:cond delay="10500"/>
                            </p:stCondLst>
                            <p:childTnLst>
                              <p:par>
                                <p:cTn id="29" presetID="10" presetClass="entr" presetSubtype="0" fill="hold" nodeType="after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2000"/>
                                        <p:tgtEl>
                                          <p:spTgt spid="3">
                                            <p:txEl>
                                              <p:pRg st="5" end="5"/>
                                            </p:txEl>
                                          </p:spTgt>
                                        </p:tgtEl>
                                      </p:cBhvr>
                                    </p:animEffect>
                                  </p:childTnLst>
                                </p:cTn>
                              </p:par>
                            </p:childTnLst>
                          </p:cTn>
                        </p:par>
                        <p:par>
                          <p:cTn id="32" fill="hold" nodeType="afterGroup">
                            <p:stCondLst>
                              <p:cond delay="12500"/>
                            </p:stCondLst>
                            <p:childTnLst>
                              <p:par>
                                <p:cTn id="33" presetID="9" presetClass="entr" presetSubtype="0" fill="hold" nodeType="after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dissolve">
                                      <p:cBhvr>
                                        <p:cTn id="35" dur="500"/>
                                        <p:tgtEl>
                                          <p:spTgt spid="3">
                                            <p:txEl>
                                              <p:pRg st="6" end="6"/>
                                            </p:txEl>
                                          </p:spTgt>
                                        </p:tgtEl>
                                      </p:cBhvr>
                                    </p:animEffect>
                                  </p:childTnLst>
                                </p:cTn>
                              </p:par>
                              <p:par>
                                <p:cTn id="36" presetID="10" presetClass="entr" presetSubtype="0" fill="hold" nodeType="withEffect">
                                  <p:stCondLst>
                                    <p:cond delay="0"/>
                                  </p:stCondLst>
                                  <p:childTnLst>
                                    <p:set>
                                      <p:cBhvr>
                                        <p:cTn id="37" dur="1" fill="hold">
                                          <p:stCondLst>
                                            <p:cond delay="0"/>
                                          </p:stCondLst>
                                        </p:cTn>
                                        <p:tgtEl>
                                          <p:spTgt spid="3">
                                            <p:txEl>
                                              <p:pRg st="7" end="7"/>
                                            </p:txEl>
                                          </p:spTgt>
                                        </p:tgtEl>
                                        <p:attrNameLst>
                                          <p:attrName>style.visibility</p:attrName>
                                        </p:attrNameLst>
                                      </p:cBhvr>
                                      <p:to>
                                        <p:strVal val="visible"/>
                                      </p:to>
                                    </p:set>
                                    <p:animEffect transition="in" filter="fade">
                                      <p:cBhvr>
                                        <p:cTn id="38" dur="2000"/>
                                        <p:tgtEl>
                                          <p:spTgt spid="3">
                                            <p:txEl>
                                              <p:pRg st="7" end="7"/>
                                            </p:txEl>
                                          </p:spTgt>
                                        </p:tgtEl>
                                      </p:cBhvr>
                                    </p:animEffect>
                                  </p:childTnLst>
                                </p:cTn>
                              </p:par>
                            </p:childTnLst>
                          </p:cTn>
                        </p:par>
                        <p:par>
                          <p:cTn id="39" fill="hold" nodeType="afterGroup">
                            <p:stCondLst>
                              <p:cond delay="14500"/>
                            </p:stCondLst>
                            <p:childTnLst>
                              <p:par>
                                <p:cTn id="40" presetID="29" presetClass="entr" presetSubtype="0" fill="hold" nodeType="afterEffect">
                                  <p:stCondLst>
                                    <p:cond delay="0"/>
                                  </p:stCondLst>
                                  <p:childTnLst>
                                    <p:set>
                                      <p:cBhvr>
                                        <p:cTn id="41" dur="1" fill="hold">
                                          <p:stCondLst>
                                            <p:cond delay="0"/>
                                          </p:stCondLst>
                                        </p:cTn>
                                        <p:tgtEl>
                                          <p:spTgt spid="6">
                                            <p:txEl>
                                              <p:pRg st="0" end="0"/>
                                            </p:txEl>
                                          </p:spTgt>
                                        </p:tgtEl>
                                        <p:attrNameLst>
                                          <p:attrName>style.visibility</p:attrName>
                                        </p:attrNameLst>
                                      </p:cBhvr>
                                      <p:to>
                                        <p:strVal val="visible"/>
                                      </p:to>
                                    </p:set>
                                    <p:anim calcmode="lin" valueType="num">
                                      <p:cBhvr>
                                        <p:cTn id="42" dur="1000" fill="hold"/>
                                        <p:tgtEl>
                                          <p:spTgt spid="6">
                                            <p:txEl>
                                              <p:pRg st="0" end="0"/>
                                            </p:txEl>
                                          </p:spTgt>
                                        </p:tgtEl>
                                        <p:attrNameLst>
                                          <p:attrName>ppt_x</p:attrName>
                                        </p:attrNameLst>
                                      </p:cBhvr>
                                      <p:tavLst>
                                        <p:tav tm="0">
                                          <p:val>
                                            <p:strVal val="#ppt_x-.2"/>
                                          </p:val>
                                        </p:tav>
                                        <p:tav tm="100000">
                                          <p:val>
                                            <p:strVal val="#ppt_x"/>
                                          </p:val>
                                        </p:tav>
                                      </p:tavLst>
                                    </p:anim>
                                    <p:anim calcmode="lin" valueType="num">
                                      <p:cBhvr>
                                        <p:cTn id="43" dur="1000" fill="hold"/>
                                        <p:tgtEl>
                                          <p:spTgt spid="6">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44" dur="1000"/>
                                        <p:tgtEl>
                                          <p:spTgt spid="6">
                                            <p:txEl>
                                              <p:pRg st="0" end="0"/>
                                            </p:txEl>
                                          </p:spTgt>
                                        </p:tgtEl>
                                      </p:cBhvr>
                                    </p:animEffect>
                                  </p:childTnLst>
                                </p:cTn>
                              </p:par>
                            </p:childTnLst>
                          </p:cTn>
                        </p:par>
                        <p:par>
                          <p:cTn id="45" fill="hold" nodeType="afterGroup">
                            <p:stCondLst>
                              <p:cond delay="15500"/>
                            </p:stCondLst>
                            <p:childTnLst>
                              <p:par>
                                <p:cTn id="46" presetID="29" presetClass="entr" presetSubtype="0" fill="hold" nodeType="afterEffect">
                                  <p:stCondLst>
                                    <p:cond delay="0"/>
                                  </p:stCondLst>
                                  <p:childTnLst>
                                    <p:set>
                                      <p:cBhvr>
                                        <p:cTn id="47" dur="1" fill="hold">
                                          <p:stCondLst>
                                            <p:cond delay="0"/>
                                          </p:stCondLst>
                                        </p:cTn>
                                        <p:tgtEl>
                                          <p:spTgt spid="7">
                                            <p:txEl>
                                              <p:pRg st="0" end="0"/>
                                            </p:txEl>
                                          </p:spTgt>
                                        </p:tgtEl>
                                        <p:attrNameLst>
                                          <p:attrName>style.visibility</p:attrName>
                                        </p:attrNameLst>
                                      </p:cBhvr>
                                      <p:to>
                                        <p:strVal val="visible"/>
                                      </p:to>
                                    </p:set>
                                    <p:anim calcmode="lin" valueType="num">
                                      <p:cBhvr>
                                        <p:cTn id="48" dur="1000" fill="hold"/>
                                        <p:tgtEl>
                                          <p:spTgt spid="7">
                                            <p:txEl>
                                              <p:pRg st="0" end="0"/>
                                            </p:txEl>
                                          </p:spTgt>
                                        </p:tgtEl>
                                        <p:attrNameLst>
                                          <p:attrName>ppt_x</p:attrName>
                                        </p:attrNameLst>
                                      </p:cBhvr>
                                      <p:tavLst>
                                        <p:tav tm="0">
                                          <p:val>
                                            <p:strVal val="#ppt_x-.2"/>
                                          </p:val>
                                        </p:tav>
                                        <p:tav tm="100000">
                                          <p:val>
                                            <p:strVal val="#ppt_x"/>
                                          </p:val>
                                        </p:tav>
                                      </p:tavLst>
                                    </p:anim>
                                    <p:anim calcmode="lin" valueType="num">
                                      <p:cBhvr>
                                        <p:cTn id="49" dur="1000" fill="hold"/>
                                        <p:tgtEl>
                                          <p:spTgt spid="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50" dur="1000"/>
                                        <p:tgtEl>
                                          <p:spTgt spid="7">
                                            <p:txEl>
                                              <p:pRg st="0" end="0"/>
                                            </p:txEl>
                                          </p:spTgt>
                                        </p:tgtEl>
                                      </p:cBhvr>
                                    </p:animEffect>
                                  </p:childTnLst>
                                </p:cTn>
                              </p:par>
                            </p:childTnLst>
                          </p:cTn>
                        </p:par>
                        <p:par>
                          <p:cTn id="51" fill="hold" nodeType="afterGroup">
                            <p:stCondLst>
                              <p:cond delay="16500"/>
                            </p:stCondLst>
                            <p:childTnLst>
                              <p:par>
                                <p:cTn id="52" presetID="29" presetClass="entr" presetSubtype="0" fill="hold" nodeType="afterEffect">
                                  <p:stCondLst>
                                    <p:cond delay="0"/>
                                  </p:stCondLst>
                                  <p:childTnLst>
                                    <p:set>
                                      <p:cBhvr>
                                        <p:cTn id="53" dur="1" fill="hold">
                                          <p:stCondLst>
                                            <p:cond delay="0"/>
                                          </p:stCondLst>
                                        </p:cTn>
                                        <p:tgtEl>
                                          <p:spTgt spid="8">
                                            <p:txEl>
                                              <p:pRg st="0" end="0"/>
                                            </p:txEl>
                                          </p:spTgt>
                                        </p:tgtEl>
                                        <p:attrNameLst>
                                          <p:attrName>style.visibility</p:attrName>
                                        </p:attrNameLst>
                                      </p:cBhvr>
                                      <p:to>
                                        <p:strVal val="visible"/>
                                      </p:to>
                                    </p:set>
                                    <p:anim calcmode="lin" valueType="num">
                                      <p:cBhvr>
                                        <p:cTn id="54" dur="1000" fill="hold"/>
                                        <p:tgtEl>
                                          <p:spTgt spid="8">
                                            <p:txEl>
                                              <p:pRg st="0" end="0"/>
                                            </p:txEl>
                                          </p:spTgt>
                                        </p:tgtEl>
                                        <p:attrNameLst>
                                          <p:attrName>ppt_x</p:attrName>
                                        </p:attrNameLst>
                                      </p:cBhvr>
                                      <p:tavLst>
                                        <p:tav tm="0">
                                          <p:val>
                                            <p:strVal val="#ppt_x-.2"/>
                                          </p:val>
                                        </p:tav>
                                        <p:tav tm="100000">
                                          <p:val>
                                            <p:strVal val="#ppt_x"/>
                                          </p:val>
                                        </p:tav>
                                      </p:tavLst>
                                    </p:anim>
                                    <p:anim calcmode="lin" valueType="num">
                                      <p:cBhvr>
                                        <p:cTn id="55" dur="1000" fill="hold"/>
                                        <p:tgtEl>
                                          <p:spTgt spid="8">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56" dur="10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74638"/>
            <a:ext cx="8686800" cy="868362"/>
          </a:xfrm>
        </p:spPr>
        <p:txBody>
          <a:bodyPr>
            <a:normAutofit fontScale="90000"/>
          </a:bodyPr>
          <a:lstStyle/>
          <a:p>
            <a:pPr algn="l" eaLnBrk="1" fontAlgn="auto" hangingPunct="1">
              <a:spcAft>
                <a:spcPts val="0"/>
              </a:spcAft>
              <a:defRPr/>
            </a:pPr>
            <a:r>
              <a:rPr lang="en-US" sz="2700" i="1" smtClean="0">
                <a:latin typeface="Arial" pitchFamily="34" charset="0"/>
                <a:cs typeface="Arial" pitchFamily="34" charset="0"/>
              </a:rPr>
              <a:t>Tractor drawn cultivator</a:t>
            </a:r>
            <a:r>
              <a:rPr lang="en-US" sz="2700" smtClean="0"/>
              <a:t/>
            </a:r>
            <a:br>
              <a:rPr lang="en-US" sz="2700" smtClean="0"/>
            </a:br>
            <a:endParaRPr lang="en-US" sz="2700"/>
          </a:p>
        </p:txBody>
      </p:sp>
      <p:sp>
        <p:nvSpPr>
          <p:cNvPr id="5" name="Content Placeholder 4"/>
          <p:cNvSpPr>
            <a:spLocks noGrp="1"/>
          </p:cNvSpPr>
          <p:nvPr>
            <p:ph sz="half" idx="1"/>
          </p:nvPr>
        </p:nvSpPr>
        <p:spPr>
          <a:xfrm>
            <a:off x="152400" y="609600"/>
            <a:ext cx="6248400" cy="6248400"/>
          </a:xfrm>
        </p:spPr>
        <p:txBody>
          <a:bodyPr/>
          <a:lstStyle/>
          <a:p>
            <a:pPr eaLnBrk="1" hangingPunct="1">
              <a:buSzPct val="121000"/>
              <a:buFont typeface="Wingdings" pitchFamily="2" charset="2"/>
              <a:buChar char="§"/>
            </a:pPr>
            <a:r>
              <a:rPr lang="en-US" sz="2200" b="1" smtClean="0">
                <a:latin typeface="Arial" pitchFamily="34" charset="0"/>
                <a:cs typeface="Arial" pitchFamily="34" charset="0"/>
              </a:rPr>
              <a:t>Cultivator is an implement used for finer operations like breaking clods and working the soil to a fine tilth for preparing seedbed. </a:t>
            </a:r>
          </a:p>
          <a:p>
            <a:pPr eaLnBrk="1" hangingPunct="1">
              <a:buSzPct val="121000"/>
              <a:buFont typeface="Wingdings" pitchFamily="2" charset="2"/>
              <a:buChar char="§"/>
            </a:pPr>
            <a:r>
              <a:rPr lang="en-US" sz="2200" b="1" smtClean="0">
                <a:latin typeface="Arial" pitchFamily="34" charset="0"/>
                <a:cs typeface="Arial" pitchFamily="34" charset="0"/>
              </a:rPr>
              <a:t>Cultivator is also called as tiller or tooth harrow.</a:t>
            </a:r>
          </a:p>
          <a:p>
            <a:pPr eaLnBrk="1" hangingPunct="1">
              <a:buSzPct val="121000"/>
              <a:buFont typeface="Wingdings" pitchFamily="2" charset="2"/>
              <a:buChar char="§"/>
            </a:pPr>
            <a:r>
              <a:rPr lang="en-US" sz="2200" b="1" smtClean="0">
                <a:latin typeface="Arial" pitchFamily="34" charset="0"/>
                <a:cs typeface="Arial" pitchFamily="34" charset="0"/>
              </a:rPr>
              <a:t> It is used to further loosen the previously ploughed land before sowing.</a:t>
            </a:r>
          </a:p>
          <a:p>
            <a:pPr eaLnBrk="1" hangingPunct="1">
              <a:buSzPct val="121000"/>
              <a:buFont typeface="Wingdings" pitchFamily="2" charset="2"/>
              <a:buChar char="§"/>
            </a:pPr>
            <a:r>
              <a:rPr lang="en-US" sz="2200" b="1" smtClean="0">
                <a:latin typeface="Arial" pitchFamily="34" charset="0"/>
                <a:cs typeface="Arial" pitchFamily="34" charset="0"/>
              </a:rPr>
              <a:t> It is also used to destroy weeds that germinate after ploughing. </a:t>
            </a:r>
          </a:p>
          <a:p>
            <a:pPr eaLnBrk="1" hangingPunct="1">
              <a:buSzPct val="121000"/>
              <a:buFont typeface="Wingdings" pitchFamily="2" charset="2"/>
              <a:buChar char="§"/>
            </a:pPr>
            <a:r>
              <a:rPr lang="en-US" sz="2200" b="1" smtClean="0">
                <a:latin typeface="Arial" pitchFamily="34" charset="0"/>
                <a:cs typeface="Arial" pitchFamily="34" charset="0"/>
              </a:rPr>
              <a:t>The main object of providing two rows and staggering the position of tynes is to provide clearance between tynes so that clods and plant residues can freely pass through without blocking. </a:t>
            </a:r>
            <a:endParaRPr lang="en-US" sz="2000" b="1" smtClean="0">
              <a:latin typeface="Arial" pitchFamily="34" charset="0"/>
              <a:cs typeface="Arial" pitchFamily="34" charset="0"/>
            </a:endParaRPr>
          </a:p>
        </p:txBody>
      </p:sp>
      <p:pic>
        <p:nvPicPr>
          <p:cNvPr id="1026" name="Picture 2" descr="C:\Documents and Settings\DODL\Desktop\cultator-250x250.jpg"/>
          <p:cNvPicPr>
            <a:picLocks noGrp="1" noChangeAspect="1" noChangeArrowheads="1"/>
          </p:cNvPicPr>
          <p:nvPr>
            <p:ph sz="half" idx="2"/>
          </p:nvPr>
        </p:nvPicPr>
        <p:blipFill>
          <a:blip r:embed="rId2" cstate="print"/>
          <a:srcRect/>
          <a:stretch>
            <a:fillRect/>
          </a:stretch>
        </p:blipFill>
        <p:spPr>
          <a:xfrm>
            <a:off x="6324600" y="0"/>
            <a:ext cx="2819399" cy="4114800"/>
          </a:xfrm>
          <a:effectLst>
            <a:glow rad="63500">
              <a:schemeClr val="accent2">
                <a:satMod val="175000"/>
                <a:alpha val="40000"/>
              </a:schemeClr>
            </a:glow>
            <a:softEdge rad="112500"/>
          </a:effectLst>
        </p:spPr>
      </p:pic>
      <p:pic>
        <p:nvPicPr>
          <p:cNvPr id="31749" name="Picture 2" descr="C:\Documents and Settings\DODL\Desktop\TNAU color Emblem.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34400" y="6289675"/>
            <a:ext cx="609600" cy="56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5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400800"/>
            <a:ext cx="4921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10"/>
          <p:cNvSpPr>
            <a:spLocks noChangeArrowheads="1"/>
          </p:cNvSpPr>
          <p:nvPr/>
        </p:nvSpPr>
        <p:spPr bwMode="auto">
          <a:xfrm>
            <a:off x="2514600" y="6488113"/>
            <a:ext cx="6413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5" action="ppaction://hlinksldjump"/>
              </a:rPr>
              <a:t>Next</a:t>
            </a:r>
            <a:endParaRPr lang="en-US">
              <a:latin typeface="Cambria" pitchFamily="18" charset="0"/>
            </a:endParaRPr>
          </a:p>
        </p:txBody>
      </p:sp>
      <p:sp>
        <p:nvSpPr>
          <p:cNvPr id="12" name="Rectangle 11"/>
          <p:cNvSpPr>
            <a:spLocks noChangeArrowheads="1"/>
          </p:cNvSpPr>
          <p:nvPr/>
        </p:nvSpPr>
        <p:spPr bwMode="auto">
          <a:xfrm>
            <a:off x="3886200" y="6488113"/>
            <a:ext cx="10493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6" action="ppaction://hlinksldjump"/>
              </a:rPr>
              <a:t>Previous</a:t>
            </a:r>
            <a:endParaRPr lang="en-US">
              <a:latin typeface="Cambria" pitchFamily="18" charset="0"/>
            </a:endParaRPr>
          </a:p>
        </p:txBody>
      </p:sp>
      <p:sp>
        <p:nvSpPr>
          <p:cNvPr id="13" name="Rectangle 12"/>
          <p:cNvSpPr>
            <a:spLocks noChangeArrowheads="1"/>
          </p:cNvSpPr>
          <p:nvPr/>
        </p:nvSpPr>
        <p:spPr bwMode="auto">
          <a:xfrm>
            <a:off x="6172200" y="6488113"/>
            <a:ext cx="5746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7" action="ppaction://hlinksldjump"/>
              </a:rPr>
              <a:t>End</a:t>
            </a:r>
            <a:endParaRPr lang="en-US">
              <a:latin typeface="Cambria" pitchFamily="18" charset="0"/>
            </a:endParaRPr>
          </a:p>
        </p:txBody>
      </p:sp>
      <p:sp>
        <p:nvSpPr>
          <p:cNvPr id="14" name="Rectangle 13"/>
          <p:cNvSpPr>
            <a:spLocks noChangeArrowheads="1"/>
          </p:cNvSpPr>
          <p:nvPr/>
        </p:nvSpPr>
        <p:spPr bwMode="auto">
          <a:xfrm>
            <a:off x="6172200" y="5181600"/>
            <a:ext cx="2971800"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buSzPct val="121000"/>
              <a:buFont typeface="Wingdings" pitchFamily="2" charset="2"/>
              <a:buChar char="§"/>
            </a:pPr>
            <a:r>
              <a:rPr lang="en-US" b="1">
                <a:cs typeface="Arial" pitchFamily="34" charset="0"/>
              </a:rPr>
              <a:t> </a:t>
            </a:r>
            <a:r>
              <a:rPr lang="en-US" sz="2200" b="1">
                <a:cs typeface="Arial" pitchFamily="34" charset="0"/>
              </a:rPr>
              <a:t>The shares of the tynes can be replaced when they are worn-out. </a:t>
            </a:r>
            <a:endParaRPr lang="en-US" sz="2200">
              <a:latin typeface="Cambria" pitchFamily="18" charset="0"/>
            </a:endParaRPr>
          </a:p>
        </p:txBody>
      </p:sp>
      <p:sp>
        <p:nvSpPr>
          <p:cNvPr id="15" name="Rectangle 14"/>
          <p:cNvSpPr>
            <a:spLocks noChangeArrowheads="1"/>
          </p:cNvSpPr>
          <p:nvPr/>
        </p:nvSpPr>
        <p:spPr bwMode="auto">
          <a:xfrm>
            <a:off x="6248400" y="4191000"/>
            <a:ext cx="289560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buSzPct val="121000"/>
              <a:buFont typeface="Wingdings" pitchFamily="2" charset="2"/>
              <a:buChar char="§"/>
            </a:pPr>
            <a:r>
              <a:rPr lang="en-US" sz="2200" b="1">
                <a:cs typeface="Arial" pitchFamily="34" charset="0"/>
              </a:rPr>
              <a:t> The number of tynes ranges from 7 to 13. </a:t>
            </a:r>
            <a:endParaRPr lang="en-US" sz="2200">
              <a:latin typeface="Cambr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par>
                          <p:cTn id="8" fill="hold" nodeType="afterGroup">
                            <p:stCondLst>
                              <p:cond delay="500"/>
                            </p:stCondLst>
                            <p:childTnLst>
                              <p:par>
                                <p:cTn id="9" presetID="22" presetClass="entr" presetSubtype="8" fill="hold" nodeType="afterEffect">
                                  <p:stCondLst>
                                    <p:cond delay="0"/>
                                  </p:stCondLst>
                                  <p:childTnLst>
                                    <p:set>
                                      <p:cBhvr>
                                        <p:cTn id="10" dur="1" fill="hold">
                                          <p:stCondLst>
                                            <p:cond delay="0"/>
                                          </p:stCondLst>
                                        </p:cTn>
                                        <p:tgtEl>
                                          <p:spTgt spid="1026"/>
                                        </p:tgtEl>
                                        <p:attrNameLst>
                                          <p:attrName>style.visibility</p:attrName>
                                        </p:attrNameLst>
                                      </p:cBhvr>
                                      <p:to>
                                        <p:strVal val="visible"/>
                                      </p:to>
                                    </p:set>
                                    <p:animEffect transition="in" filter="wipe(left)">
                                      <p:cBhvr>
                                        <p:cTn id="11" dur="500"/>
                                        <p:tgtEl>
                                          <p:spTgt spid="1026"/>
                                        </p:tgtEl>
                                      </p:cBhvr>
                                    </p:animEffect>
                                  </p:childTnLst>
                                </p:cTn>
                              </p:par>
                            </p:childTnLst>
                          </p:cTn>
                        </p:par>
                        <p:par>
                          <p:cTn id="12" fill="hold" nodeType="afterGroup">
                            <p:stCondLst>
                              <p:cond delay="1000"/>
                            </p:stCondLst>
                            <p:childTnLst>
                              <p:par>
                                <p:cTn id="13" presetID="10" presetClass="entr" presetSubtype="0" fill="hold" nodeType="after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animEffect transition="in" filter="fade">
                                      <p:cBhvr>
                                        <p:cTn id="15" dur="2000"/>
                                        <p:tgtEl>
                                          <p:spTgt spid="5">
                                            <p:txEl>
                                              <p:pRg st="0" end="0"/>
                                            </p:txEl>
                                          </p:spTgt>
                                        </p:tgtEl>
                                      </p:cBhvr>
                                    </p:animEffect>
                                  </p:childTnLst>
                                </p:cTn>
                              </p:par>
                            </p:childTnLst>
                          </p:cTn>
                        </p:par>
                        <p:par>
                          <p:cTn id="16" fill="hold" nodeType="afterGroup">
                            <p:stCondLst>
                              <p:cond delay="3000"/>
                            </p:stCondLst>
                            <p:childTnLst>
                              <p:par>
                                <p:cTn id="17" presetID="10" presetClass="entr" presetSubtype="0" fill="hold" nodeType="after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animEffect transition="in" filter="fade">
                                      <p:cBhvr>
                                        <p:cTn id="19" dur="2000"/>
                                        <p:tgtEl>
                                          <p:spTgt spid="5">
                                            <p:txEl>
                                              <p:pRg st="1" end="1"/>
                                            </p:txEl>
                                          </p:spTgt>
                                        </p:tgtEl>
                                      </p:cBhvr>
                                    </p:animEffect>
                                  </p:childTnLst>
                                </p:cTn>
                              </p:par>
                            </p:childTnLst>
                          </p:cTn>
                        </p:par>
                        <p:par>
                          <p:cTn id="20" fill="hold" nodeType="afterGroup">
                            <p:stCondLst>
                              <p:cond delay="5000"/>
                            </p:stCondLst>
                            <p:childTnLst>
                              <p:par>
                                <p:cTn id="21" presetID="10" presetClass="entr" presetSubtype="0" fill="hold" nodeType="afterEffect">
                                  <p:stCondLst>
                                    <p:cond delay="0"/>
                                  </p:stCondLst>
                                  <p:childTnLst>
                                    <p:set>
                                      <p:cBhvr>
                                        <p:cTn id="22" dur="1" fill="hold">
                                          <p:stCondLst>
                                            <p:cond delay="0"/>
                                          </p:stCondLst>
                                        </p:cTn>
                                        <p:tgtEl>
                                          <p:spTgt spid="5">
                                            <p:txEl>
                                              <p:pRg st="2" end="2"/>
                                            </p:txEl>
                                          </p:spTgt>
                                        </p:tgtEl>
                                        <p:attrNameLst>
                                          <p:attrName>style.visibility</p:attrName>
                                        </p:attrNameLst>
                                      </p:cBhvr>
                                      <p:to>
                                        <p:strVal val="visible"/>
                                      </p:to>
                                    </p:set>
                                    <p:animEffect transition="in" filter="fade">
                                      <p:cBhvr>
                                        <p:cTn id="23" dur="2000"/>
                                        <p:tgtEl>
                                          <p:spTgt spid="5">
                                            <p:txEl>
                                              <p:pRg st="2" end="2"/>
                                            </p:txEl>
                                          </p:spTgt>
                                        </p:tgtEl>
                                      </p:cBhvr>
                                    </p:animEffect>
                                  </p:childTnLst>
                                </p:cTn>
                              </p:par>
                            </p:childTnLst>
                          </p:cTn>
                        </p:par>
                        <p:par>
                          <p:cTn id="24" fill="hold" nodeType="afterGroup">
                            <p:stCondLst>
                              <p:cond delay="7000"/>
                            </p:stCondLst>
                            <p:childTnLst>
                              <p:par>
                                <p:cTn id="25" presetID="10" presetClass="entr" presetSubtype="0" fill="hold" nodeType="after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2000"/>
                                        <p:tgtEl>
                                          <p:spTgt spid="5">
                                            <p:txEl>
                                              <p:pRg st="3" end="3"/>
                                            </p:txEl>
                                          </p:spTgt>
                                        </p:tgtEl>
                                      </p:cBhvr>
                                    </p:animEffect>
                                  </p:childTnLst>
                                </p:cTn>
                              </p:par>
                            </p:childTnLst>
                          </p:cTn>
                        </p:par>
                        <p:par>
                          <p:cTn id="28" fill="hold" nodeType="afterGroup">
                            <p:stCondLst>
                              <p:cond delay="9000"/>
                            </p:stCondLst>
                            <p:childTnLst>
                              <p:par>
                                <p:cTn id="29" presetID="10" presetClass="entr" presetSubtype="0" fill="hold" nodeType="after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Effect transition="in" filter="fade">
                                      <p:cBhvr>
                                        <p:cTn id="31" dur="2000"/>
                                        <p:tgtEl>
                                          <p:spTgt spid="5">
                                            <p:txEl>
                                              <p:pRg st="4" end="4"/>
                                            </p:txEl>
                                          </p:spTgt>
                                        </p:tgtEl>
                                      </p:cBhvr>
                                    </p:animEffect>
                                  </p:childTnLst>
                                </p:cTn>
                              </p:par>
                            </p:childTnLst>
                          </p:cTn>
                        </p:par>
                        <p:par>
                          <p:cTn id="32" fill="hold" nodeType="afterGroup">
                            <p:stCondLst>
                              <p:cond delay="11000"/>
                            </p:stCondLst>
                            <p:childTnLst>
                              <p:par>
                                <p:cTn id="33" presetID="10" presetClass="entr" presetSubtype="0" fill="hold" nodeType="afterEffect">
                                  <p:stCondLst>
                                    <p:cond delay="0"/>
                                  </p:stCondLst>
                                  <p:childTnLst>
                                    <p:set>
                                      <p:cBhvr>
                                        <p:cTn id="34" dur="1" fill="hold">
                                          <p:stCondLst>
                                            <p:cond delay="0"/>
                                          </p:stCondLst>
                                        </p:cTn>
                                        <p:tgtEl>
                                          <p:spTgt spid="15">
                                            <p:txEl>
                                              <p:pRg st="0" end="0"/>
                                            </p:txEl>
                                          </p:spTgt>
                                        </p:tgtEl>
                                        <p:attrNameLst>
                                          <p:attrName>style.visibility</p:attrName>
                                        </p:attrNameLst>
                                      </p:cBhvr>
                                      <p:to>
                                        <p:strVal val="visible"/>
                                      </p:to>
                                    </p:set>
                                    <p:animEffect transition="in" filter="fade">
                                      <p:cBhvr>
                                        <p:cTn id="35" dur="2000"/>
                                        <p:tgtEl>
                                          <p:spTgt spid="15">
                                            <p:txEl>
                                              <p:pRg st="0" end="0"/>
                                            </p:txEl>
                                          </p:spTgt>
                                        </p:tgtEl>
                                      </p:cBhvr>
                                    </p:animEffect>
                                  </p:childTnLst>
                                </p:cTn>
                              </p:par>
                            </p:childTnLst>
                          </p:cTn>
                        </p:par>
                        <p:par>
                          <p:cTn id="36" fill="hold" nodeType="afterGroup">
                            <p:stCondLst>
                              <p:cond delay="13000"/>
                            </p:stCondLst>
                            <p:childTnLst>
                              <p:par>
                                <p:cTn id="37" presetID="10" presetClass="entr" presetSubtype="0" fill="hold" nodeType="afterEffect">
                                  <p:stCondLst>
                                    <p:cond delay="0"/>
                                  </p:stCondLst>
                                  <p:childTnLst>
                                    <p:set>
                                      <p:cBhvr>
                                        <p:cTn id="38" dur="1" fill="hold">
                                          <p:stCondLst>
                                            <p:cond delay="0"/>
                                          </p:stCondLst>
                                        </p:cTn>
                                        <p:tgtEl>
                                          <p:spTgt spid="14">
                                            <p:txEl>
                                              <p:pRg st="0" end="0"/>
                                            </p:txEl>
                                          </p:spTgt>
                                        </p:tgtEl>
                                        <p:attrNameLst>
                                          <p:attrName>style.visibility</p:attrName>
                                        </p:attrNameLst>
                                      </p:cBhvr>
                                      <p:to>
                                        <p:strVal val="visible"/>
                                      </p:to>
                                    </p:set>
                                    <p:animEffect transition="in" filter="fade">
                                      <p:cBhvr>
                                        <p:cTn id="39" dur="2000"/>
                                        <p:tgtEl>
                                          <p:spTgt spid="14">
                                            <p:txEl>
                                              <p:pRg st="0" end="0"/>
                                            </p:txEl>
                                          </p:spTgt>
                                        </p:tgtEl>
                                      </p:cBhvr>
                                    </p:animEffect>
                                  </p:childTnLst>
                                </p:cTn>
                              </p:par>
                            </p:childTnLst>
                          </p:cTn>
                        </p:par>
                        <p:par>
                          <p:cTn id="40" fill="hold" nodeType="afterGroup">
                            <p:stCondLst>
                              <p:cond delay="15000"/>
                            </p:stCondLst>
                            <p:childTnLst>
                              <p:par>
                                <p:cTn id="41" presetID="29" presetClass="entr" presetSubtype="0" fill="hold" nodeType="afterEffect">
                                  <p:stCondLst>
                                    <p:cond delay="0"/>
                                  </p:stCondLst>
                                  <p:childTnLst>
                                    <p:set>
                                      <p:cBhvr>
                                        <p:cTn id="42" dur="1" fill="hold">
                                          <p:stCondLst>
                                            <p:cond delay="0"/>
                                          </p:stCondLst>
                                        </p:cTn>
                                        <p:tgtEl>
                                          <p:spTgt spid="11">
                                            <p:txEl>
                                              <p:pRg st="0" end="0"/>
                                            </p:txEl>
                                          </p:spTgt>
                                        </p:tgtEl>
                                        <p:attrNameLst>
                                          <p:attrName>style.visibility</p:attrName>
                                        </p:attrNameLst>
                                      </p:cBhvr>
                                      <p:to>
                                        <p:strVal val="visible"/>
                                      </p:to>
                                    </p:set>
                                    <p:anim calcmode="lin" valueType="num">
                                      <p:cBhvr>
                                        <p:cTn id="43" dur="1000" fill="hold"/>
                                        <p:tgtEl>
                                          <p:spTgt spid="11">
                                            <p:txEl>
                                              <p:pRg st="0" end="0"/>
                                            </p:txEl>
                                          </p:spTgt>
                                        </p:tgtEl>
                                        <p:attrNameLst>
                                          <p:attrName>ppt_x</p:attrName>
                                        </p:attrNameLst>
                                      </p:cBhvr>
                                      <p:tavLst>
                                        <p:tav tm="0">
                                          <p:val>
                                            <p:strVal val="#ppt_x-.2"/>
                                          </p:val>
                                        </p:tav>
                                        <p:tav tm="100000">
                                          <p:val>
                                            <p:strVal val="#ppt_x"/>
                                          </p:val>
                                        </p:tav>
                                      </p:tavLst>
                                    </p:anim>
                                    <p:anim calcmode="lin" valueType="num">
                                      <p:cBhvr>
                                        <p:cTn id="44" dur="1000" fill="hold"/>
                                        <p:tgtEl>
                                          <p:spTgt spid="11">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45" dur="1000"/>
                                        <p:tgtEl>
                                          <p:spTgt spid="11">
                                            <p:txEl>
                                              <p:pRg st="0" end="0"/>
                                            </p:txEl>
                                          </p:spTgt>
                                        </p:tgtEl>
                                      </p:cBhvr>
                                    </p:animEffect>
                                  </p:childTnLst>
                                </p:cTn>
                              </p:par>
                            </p:childTnLst>
                          </p:cTn>
                        </p:par>
                        <p:par>
                          <p:cTn id="46" fill="hold" nodeType="afterGroup">
                            <p:stCondLst>
                              <p:cond delay="16000"/>
                            </p:stCondLst>
                            <p:childTnLst>
                              <p:par>
                                <p:cTn id="47" presetID="29" presetClass="entr" presetSubtype="0" fill="hold" nodeType="afterEffect">
                                  <p:stCondLst>
                                    <p:cond delay="0"/>
                                  </p:stCondLst>
                                  <p:childTnLst>
                                    <p:set>
                                      <p:cBhvr>
                                        <p:cTn id="48" dur="1" fill="hold">
                                          <p:stCondLst>
                                            <p:cond delay="0"/>
                                          </p:stCondLst>
                                        </p:cTn>
                                        <p:tgtEl>
                                          <p:spTgt spid="12">
                                            <p:txEl>
                                              <p:pRg st="0" end="0"/>
                                            </p:txEl>
                                          </p:spTgt>
                                        </p:tgtEl>
                                        <p:attrNameLst>
                                          <p:attrName>style.visibility</p:attrName>
                                        </p:attrNameLst>
                                      </p:cBhvr>
                                      <p:to>
                                        <p:strVal val="visible"/>
                                      </p:to>
                                    </p:set>
                                    <p:anim calcmode="lin" valueType="num">
                                      <p:cBhvr>
                                        <p:cTn id="49" dur="1000" fill="hold"/>
                                        <p:tgtEl>
                                          <p:spTgt spid="12">
                                            <p:txEl>
                                              <p:pRg st="0" end="0"/>
                                            </p:txEl>
                                          </p:spTgt>
                                        </p:tgtEl>
                                        <p:attrNameLst>
                                          <p:attrName>ppt_x</p:attrName>
                                        </p:attrNameLst>
                                      </p:cBhvr>
                                      <p:tavLst>
                                        <p:tav tm="0">
                                          <p:val>
                                            <p:strVal val="#ppt_x-.2"/>
                                          </p:val>
                                        </p:tav>
                                        <p:tav tm="100000">
                                          <p:val>
                                            <p:strVal val="#ppt_x"/>
                                          </p:val>
                                        </p:tav>
                                      </p:tavLst>
                                    </p:anim>
                                    <p:anim calcmode="lin" valueType="num">
                                      <p:cBhvr>
                                        <p:cTn id="50" dur="1000" fill="hold"/>
                                        <p:tgtEl>
                                          <p:spTgt spid="12">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51" dur="1000"/>
                                        <p:tgtEl>
                                          <p:spTgt spid="12">
                                            <p:txEl>
                                              <p:pRg st="0" end="0"/>
                                            </p:txEl>
                                          </p:spTgt>
                                        </p:tgtEl>
                                      </p:cBhvr>
                                    </p:animEffect>
                                  </p:childTnLst>
                                </p:cTn>
                              </p:par>
                            </p:childTnLst>
                          </p:cTn>
                        </p:par>
                        <p:par>
                          <p:cTn id="52" fill="hold" nodeType="afterGroup">
                            <p:stCondLst>
                              <p:cond delay="17000"/>
                            </p:stCondLst>
                            <p:childTnLst>
                              <p:par>
                                <p:cTn id="53" presetID="29" presetClass="entr" presetSubtype="0" fill="hold" nodeType="afterEffect">
                                  <p:stCondLst>
                                    <p:cond delay="0"/>
                                  </p:stCondLst>
                                  <p:childTnLst>
                                    <p:set>
                                      <p:cBhvr>
                                        <p:cTn id="54" dur="1" fill="hold">
                                          <p:stCondLst>
                                            <p:cond delay="0"/>
                                          </p:stCondLst>
                                        </p:cTn>
                                        <p:tgtEl>
                                          <p:spTgt spid="13">
                                            <p:txEl>
                                              <p:pRg st="0" end="0"/>
                                            </p:txEl>
                                          </p:spTgt>
                                        </p:tgtEl>
                                        <p:attrNameLst>
                                          <p:attrName>style.visibility</p:attrName>
                                        </p:attrNameLst>
                                      </p:cBhvr>
                                      <p:to>
                                        <p:strVal val="visible"/>
                                      </p:to>
                                    </p:set>
                                    <p:anim calcmode="lin" valueType="num">
                                      <p:cBhvr>
                                        <p:cTn id="55" dur="1000" fill="hold"/>
                                        <p:tgtEl>
                                          <p:spTgt spid="13">
                                            <p:txEl>
                                              <p:pRg st="0" end="0"/>
                                            </p:txEl>
                                          </p:spTgt>
                                        </p:tgtEl>
                                        <p:attrNameLst>
                                          <p:attrName>ppt_x</p:attrName>
                                        </p:attrNameLst>
                                      </p:cBhvr>
                                      <p:tavLst>
                                        <p:tav tm="0">
                                          <p:val>
                                            <p:strVal val="#ppt_x-.2"/>
                                          </p:val>
                                        </p:tav>
                                        <p:tav tm="100000">
                                          <p:val>
                                            <p:strVal val="#ppt_x"/>
                                          </p:val>
                                        </p:tav>
                                      </p:tavLst>
                                    </p:anim>
                                    <p:anim calcmode="lin" valueType="num">
                                      <p:cBhvr>
                                        <p:cTn id="56" dur="1000" fill="hold"/>
                                        <p:tgtEl>
                                          <p:spTgt spid="1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57" dur="1000"/>
                                        <p:tgtEl>
                                          <p:spTgt spid="1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28600" y="304800"/>
            <a:ext cx="8686800" cy="1143000"/>
          </a:xfrm>
        </p:spPr>
        <p:txBody>
          <a:bodyPr>
            <a:normAutofit fontScale="90000"/>
          </a:bodyPr>
          <a:lstStyle/>
          <a:p>
            <a:pPr algn="l" eaLnBrk="1" fontAlgn="auto" hangingPunct="1">
              <a:spcAft>
                <a:spcPts val="0"/>
              </a:spcAft>
              <a:defRPr/>
            </a:pPr>
            <a:r>
              <a:rPr lang="en-US" sz="2700" i="1" smtClean="0">
                <a:latin typeface="Arial" pitchFamily="34" charset="0"/>
                <a:cs typeface="Arial" pitchFamily="34" charset="0"/>
              </a:rPr>
              <a:t>Sweep cultivator </a:t>
            </a:r>
            <a:r>
              <a:rPr lang="en-US" smtClean="0"/>
              <a:t/>
            </a:r>
            <a:br>
              <a:rPr lang="en-US" smtClean="0"/>
            </a:br>
            <a:endParaRPr lang="en-US"/>
          </a:p>
        </p:txBody>
      </p:sp>
      <p:sp>
        <p:nvSpPr>
          <p:cNvPr id="6" name="Content Placeholder 5"/>
          <p:cNvSpPr>
            <a:spLocks noGrp="1"/>
          </p:cNvSpPr>
          <p:nvPr>
            <p:ph idx="1"/>
          </p:nvPr>
        </p:nvSpPr>
        <p:spPr>
          <a:xfrm>
            <a:off x="304800" y="838200"/>
            <a:ext cx="8382000" cy="5287963"/>
          </a:xfrm>
        </p:spPr>
        <p:txBody>
          <a:bodyPr rtlCol="0">
            <a:normAutofit fontScale="70000" lnSpcReduction="20000"/>
          </a:bodyPr>
          <a:lstStyle/>
          <a:p>
            <a:pPr eaLnBrk="1" fontAlgn="auto" hangingPunct="1">
              <a:spcAft>
                <a:spcPts val="0"/>
              </a:spcAft>
              <a:buSzPct val="121000"/>
              <a:buFont typeface="Wingdings" pitchFamily="2" charset="2"/>
              <a:buChar char="§"/>
              <a:defRPr/>
            </a:pPr>
            <a:r>
              <a:rPr lang="en-US" sz="3500" b="1" dirty="0" smtClean="0">
                <a:latin typeface="Arial" pitchFamily="34" charset="0"/>
                <a:cs typeface="Arial" pitchFamily="34" charset="0"/>
              </a:rPr>
              <a:t>In stubble-mulch farming, it is difficult to prepare the land with ordinary implements due to clogging and sweep cultivator is the implements useful under this condition. </a:t>
            </a:r>
          </a:p>
          <a:p>
            <a:pPr eaLnBrk="1" fontAlgn="auto" hangingPunct="1">
              <a:spcAft>
                <a:spcPts val="0"/>
              </a:spcAft>
              <a:buSzPct val="121000"/>
              <a:buFont typeface="Wingdings" pitchFamily="2" charset="2"/>
              <a:buChar char="§"/>
              <a:defRPr/>
            </a:pPr>
            <a:r>
              <a:rPr lang="en-US" sz="3500" b="1" dirty="0" smtClean="0">
                <a:latin typeface="Arial" pitchFamily="34" charset="0"/>
                <a:cs typeface="Arial" pitchFamily="34" charset="0"/>
              </a:rPr>
              <a:t>It consists of large inverted ‘V’ shaped blades attached to a cultivator frame.</a:t>
            </a:r>
          </a:p>
          <a:p>
            <a:pPr eaLnBrk="1" fontAlgn="auto" hangingPunct="1">
              <a:spcAft>
                <a:spcPts val="0"/>
              </a:spcAft>
              <a:buSzPct val="121000"/>
              <a:buFont typeface="Wingdings" pitchFamily="2" charset="2"/>
              <a:buChar char="§"/>
              <a:defRPr/>
            </a:pPr>
            <a:r>
              <a:rPr lang="en-US" sz="3500" b="1" dirty="0" smtClean="0">
                <a:latin typeface="Arial" pitchFamily="34" charset="0"/>
                <a:cs typeface="Arial" pitchFamily="34" charset="0"/>
              </a:rPr>
              <a:t> These blades run parallel to soil surface at a depth of 10 to 15 cm. </a:t>
            </a:r>
          </a:p>
          <a:p>
            <a:pPr eaLnBrk="1" fontAlgn="auto" hangingPunct="1">
              <a:spcAft>
                <a:spcPts val="0"/>
              </a:spcAft>
              <a:buSzPct val="121000"/>
              <a:buFont typeface="Wingdings" pitchFamily="2" charset="2"/>
              <a:buChar char="§"/>
              <a:defRPr/>
            </a:pPr>
            <a:r>
              <a:rPr lang="en-US" sz="3500" b="1" dirty="0" smtClean="0">
                <a:latin typeface="Arial" pitchFamily="34" charset="0"/>
                <a:cs typeface="Arial" pitchFamily="34" charset="0"/>
              </a:rPr>
              <a:t>They are arranged in two rows and staggered. </a:t>
            </a:r>
          </a:p>
          <a:p>
            <a:pPr eaLnBrk="1" fontAlgn="auto" hangingPunct="1">
              <a:spcAft>
                <a:spcPts val="0"/>
              </a:spcAft>
              <a:buSzPct val="121000"/>
              <a:buFont typeface="Wingdings" pitchFamily="2" charset="2"/>
              <a:buChar char="§"/>
              <a:defRPr/>
            </a:pPr>
            <a:r>
              <a:rPr lang="en-US" sz="3500" b="1" dirty="0" smtClean="0">
                <a:latin typeface="Arial" pitchFamily="34" charset="0"/>
                <a:cs typeface="Arial" pitchFamily="34" charset="0"/>
              </a:rPr>
              <a:t>Sweep cultivator is used to cut to a depth of 12 to 15 cm soil during the first operation and still shallower during subsequent operations. </a:t>
            </a:r>
          </a:p>
          <a:p>
            <a:pPr eaLnBrk="1" fontAlgn="auto" hangingPunct="1">
              <a:spcAft>
                <a:spcPts val="0"/>
              </a:spcAft>
              <a:buSzPct val="121000"/>
              <a:buFont typeface="Wingdings" pitchFamily="2" charset="2"/>
              <a:buChar char="§"/>
              <a:defRPr/>
            </a:pPr>
            <a:r>
              <a:rPr lang="en-US" sz="3500" b="1" dirty="0" smtClean="0">
                <a:latin typeface="Arial" pitchFamily="34" charset="0"/>
                <a:cs typeface="Arial" pitchFamily="34" charset="0"/>
              </a:rPr>
              <a:t>It is worked frequently to control weeds. It is also used for harvesting groundnut in many parts of the world. </a:t>
            </a:r>
          </a:p>
          <a:p>
            <a:pPr eaLnBrk="1" fontAlgn="auto" hangingPunct="1">
              <a:spcAft>
                <a:spcPts val="0"/>
              </a:spcAft>
              <a:buFont typeface="Wingdings 2"/>
              <a:buChar char=""/>
              <a:defRPr/>
            </a:pPr>
            <a:endParaRPr lang="en-US" dirty="0"/>
          </a:p>
        </p:txBody>
      </p:sp>
      <p:pic>
        <p:nvPicPr>
          <p:cNvPr id="32772" name="Picture 2" descr="C:\Documents and Settings\DODL\Desktop\TNAU color Emble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05800" y="6075363"/>
            <a:ext cx="838200" cy="782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73"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149975"/>
            <a:ext cx="7620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a:spLocks noChangeArrowheads="1"/>
          </p:cNvSpPr>
          <p:nvPr/>
        </p:nvSpPr>
        <p:spPr bwMode="auto">
          <a:xfrm>
            <a:off x="2590800" y="6488113"/>
            <a:ext cx="6413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4" action="ppaction://hlinksldjump"/>
              </a:rPr>
              <a:t>Next</a:t>
            </a:r>
            <a:endParaRPr lang="en-US">
              <a:latin typeface="Cambria" pitchFamily="18" charset="0"/>
            </a:endParaRPr>
          </a:p>
        </p:txBody>
      </p:sp>
      <p:sp>
        <p:nvSpPr>
          <p:cNvPr id="10" name="Rectangle 9"/>
          <p:cNvSpPr>
            <a:spLocks noChangeArrowheads="1"/>
          </p:cNvSpPr>
          <p:nvPr/>
        </p:nvSpPr>
        <p:spPr bwMode="auto">
          <a:xfrm>
            <a:off x="4267200" y="6488113"/>
            <a:ext cx="10493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5" action="ppaction://hlinksldjump"/>
              </a:rPr>
              <a:t>Previous</a:t>
            </a:r>
            <a:endParaRPr lang="en-US">
              <a:latin typeface="Cambria" pitchFamily="18" charset="0"/>
            </a:endParaRPr>
          </a:p>
        </p:txBody>
      </p:sp>
      <p:sp>
        <p:nvSpPr>
          <p:cNvPr id="11" name="Rectangle 10"/>
          <p:cNvSpPr>
            <a:spLocks noChangeArrowheads="1"/>
          </p:cNvSpPr>
          <p:nvPr/>
        </p:nvSpPr>
        <p:spPr bwMode="auto">
          <a:xfrm>
            <a:off x="5943600" y="6488113"/>
            <a:ext cx="5746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6" action="ppaction://hlinksldjump"/>
              </a:rPr>
              <a:t>End</a:t>
            </a:r>
            <a:endParaRPr lang="en-US">
              <a:latin typeface="Cambr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par>
                          <p:cTn id="8" fill="hold" nodeType="afterGroup">
                            <p:stCondLst>
                              <p:cond delay="500"/>
                            </p:stCondLst>
                            <p:childTnLst>
                              <p:par>
                                <p:cTn id="9" presetID="10" presetClass="entr" presetSubtype="0" fill="hold" nodeType="after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animEffect transition="in" filter="fade">
                                      <p:cBhvr>
                                        <p:cTn id="11" dur="2000"/>
                                        <p:tgtEl>
                                          <p:spTgt spid="6">
                                            <p:txEl>
                                              <p:pRg st="0" end="0"/>
                                            </p:txEl>
                                          </p:spTgt>
                                        </p:tgtEl>
                                      </p:cBhvr>
                                    </p:animEffect>
                                  </p:childTnLst>
                                </p:cTn>
                              </p:par>
                            </p:childTnLst>
                          </p:cTn>
                        </p:par>
                        <p:par>
                          <p:cTn id="12" fill="hold" nodeType="afterGroup">
                            <p:stCondLst>
                              <p:cond delay="2500"/>
                            </p:stCondLst>
                            <p:childTnLst>
                              <p:par>
                                <p:cTn id="13" presetID="10" presetClass="entr" presetSubtype="0" fill="hold" nodeType="after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animEffect transition="in" filter="fade">
                                      <p:cBhvr>
                                        <p:cTn id="15" dur="2000"/>
                                        <p:tgtEl>
                                          <p:spTgt spid="6">
                                            <p:txEl>
                                              <p:pRg st="1" end="1"/>
                                            </p:txEl>
                                          </p:spTgt>
                                        </p:tgtEl>
                                      </p:cBhvr>
                                    </p:animEffect>
                                  </p:childTnLst>
                                </p:cTn>
                              </p:par>
                            </p:childTnLst>
                          </p:cTn>
                        </p:par>
                        <p:par>
                          <p:cTn id="16" fill="hold" nodeType="afterGroup">
                            <p:stCondLst>
                              <p:cond delay="4500"/>
                            </p:stCondLst>
                            <p:childTnLst>
                              <p:par>
                                <p:cTn id="17" presetID="10" presetClass="entr" presetSubtype="0" fill="hold" nodeType="after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Effect transition="in" filter="fade">
                                      <p:cBhvr>
                                        <p:cTn id="19" dur="2000"/>
                                        <p:tgtEl>
                                          <p:spTgt spid="6">
                                            <p:txEl>
                                              <p:pRg st="2" end="2"/>
                                            </p:txEl>
                                          </p:spTgt>
                                        </p:tgtEl>
                                      </p:cBhvr>
                                    </p:animEffect>
                                  </p:childTnLst>
                                </p:cTn>
                              </p:par>
                            </p:childTnLst>
                          </p:cTn>
                        </p:par>
                        <p:par>
                          <p:cTn id="20" fill="hold" nodeType="afterGroup">
                            <p:stCondLst>
                              <p:cond delay="6500"/>
                            </p:stCondLst>
                            <p:childTnLst>
                              <p:par>
                                <p:cTn id="21" presetID="10" presetClass="entr" presetSubtype="0" fill="hold" nodeType="afterEffect">
                                  <p:stCondLst>
                                    <p:cond delay="0"/>
                                  </p:stCondLst>
                                  <p:childTnLst>
                                    <p:set>
                                      <p:cBhvr>
                                        <p:cTn id="22" dur="1" fill="hold">
                                          <p:stCondLst>
                                            <p:cond delay="0"/>
                                          </p:stCondLst>
                                        </p:cTn>
                                        <p:tgtEl>
                                          <p:spTgt spid="6">
                                            <p:txEl>
                                              <p:pRg st="3" end="3"/>
                                            </p:txEl>
                                          </p:spTgt>
                                        </p:tgtEl>
                                        <p:attrNameLst>
                                          <p:attrName>style.visibility</p:attrName>
                                        </p:attrNameLst>
                                      </p:cBhvr>
                                      <p:to>
                                        <p:strVal val="visible"/>
                                      </p:to>
                                    </p:set>
                                    <p:animEffect transition="in" filter="fade">
                                      <p:cBhvr>
                                        <p:cTn id="23" dur="2000"/>
                                        <p:tgtEl>
                                          <p:spTgt spid="6">
                                            <p:txEl>
                                              <p:pRg st="3" end="3"/>
                                            </p:txEl>
                                          </p:spTgt>
                                        </p:tgtEl>
                                      </p:cBhvr>
                                    </p:animEffect>
                                  </p:childTnLst>
                                </p:cTn>
                              </p:par>
                            </p:childTnLst>
                          </p:cTn>
                        </p:par>
                        <p:par>
                          <p:cTn id="24" fill="hold" nodeType="afterGroup">
                            <p:stCondLst>
                              <p:cond delay="8500"/>
                            </p:stCondLst>
                            <p:childTnLst>
                              <p:par>
                                <p:cTn id="25" presetID="10" presetClass="entr" presetSubtype="0" fill="hold" nodeType="after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fade">
                                      <p:cBhvr>
                                        <p:cTn id="27" dur="2000"/>
                                        <p:tgtEl>
                                          <p:spTgt spid="6">
                                            <p:txEl>
                                              <p:pRg st="4" end="4"/>
                                            </p:txEl>
                                          </p:spTgt>
                                        </p:tgtEl>
                                      </p:cBhvr>
                                    </p:animEffect>
                                  </p:childTnLst>
                                </p:cTn>
                              </p:par>
                            </p:childTnLst>
                          </p:cTn>
                        </p:par>
                        <p:par>
                          <p:cTn id="28" fill="hold" nodeType="afterGroup">
                            <p:stCondLst>
                              <p:cond delay="10500"/>
                            </p:stCondLst>
                            <p:childTnLst>
                              <p:par>
                                <p:cTn id="29" presetID="10" presetClass="entr" presetSubtype="0" fill="hold" nodeType="afterEffect">
                                  <p:stCondLst>
                                    <p:cond delay="0"/>
                                  </p:stCondLst>
                                  <p:childTnLst>
                                    <p:set>
                                      <p:cBhvr>
                                        <p:cTn id="30" dur="1" fill="hold">
                                          <p:stCondLst>
                                            <p:cond delay="0"/>
                                          </p:stCondLst>
                                        </p:cTn>
                                        <p:tgtEl>
                                          <p:spTgt spid="6">
                                            <p:txEl>
                                              <p:pRg st="5" end="5"/>
                                            </p:txEl>
                                          </p:spTgt>
                                        </p:tgtEl>
                                        <p:attrNameLst>
                                          <p:attrName>style.visibility</p:attrName>
                                        </p:attrNameLst>
                                      </p:cBhvr>
                                      <p:to>
                                        <p:strVal val="visible"/>
                                      </p:to>
                                    </p:set>
                                    <p:animEffect transition="in" filter="fade">
                                      <p:cBhvr>
                                        <p:cTn id="31" dur="2000"/>
                                        <p:tgtEl>
                                          <p:spTgt spid="6">
                                            <p:txEl>
                                              <p:pRg st="5" end="5"/>
                                            </p:txEl>
                                          </p:spTgt>
                                        </p:tgtEl>
                                      </p:cBhvr>
                                    </p:animEffect>
                                  </p:childTnLst>
                                </p:cTn>
                              </p:par>
                            </p:childTnLst>
                          </p:cTn>
                        </p:par>
                        <p:par>
                          <p:cTn id="32" fill="hold" nodeType="afterGroup">
                            <p:stCondLst>
                              <p:cond delay="12500"/>
                            </p:stCondLst>
                            <p:childTnLst>
                              <p:par>
                                <p:cTn id="33" presetID="29" presetClass="entr" presetSubtype="0" fill="hold" nodeType="afterEffect">
                                  <p:stCondLst>
                                    <p:cond delay="0"/>
                                  </p:stCondLst>
                                  <p:childTnLst>
                                    <p:set>
                                      <p:cBhvr>
                                        <p:cTn id="34" dur="1" fill="hold">
                                          <p:stCondLst>
                                            <p:cond delay="0"/>
                                          </p:stCondLst>
                                        </p:cTn>
                                        <p:tgtEl>
                                          <p:spTgt spid="9">
                                            <p:txEl>
                                              <p:pRg st="0" end="0"/>
                                            </p:txEl>
                                          </p:spTgt>
                                        </p:tgtEl>
                                        <p:attrNameLst>
                                          <p:attrName>style.visibility</p:attrName>
                                        </p:attrNameLst>
                                      </p:cBhvr>
                                      <p:to>
                                        <p:strVal val="visible"/>
                                      </p:to>
                                    </p:set>
                                    <p:anim calcmode="lin" valueType="num">
                                      <p:cBhvr>
                                        <p:cTn id="35" dur="1000" fill="hold"/>
                                        <p:tgtEl>
                                          <p:spTgt spid="9">
                                            <p:txEl>
                                              <p:pRg st="0" end="0"/>
                                            </p:txEl>
                                          </p:spTgt>
                                        </p:tgtEl>
                                        <p:attrNameLst>
                                          <p:attrName>ppt_x</p:attrName>
                                        </p:attrNameLst>
                                      </p:cBhvr>
                                      <p:tavLst>
                                        <p:tav tm="0">
                                          <p:val>
                                            <p:strVal val="#ppt_x-.2"/>
                                          </p:val>
                                        </p:tav>
                                        <p:tav tm="100000">
                                          <p:val>
                                            <p:strVal val="#ppt_x"/>
                                          </p:val>
                                        </p:tav>
                                      </p:tavLst>
                                    </p:anim>
                                    <p:anim calcmode="lin" valueType="num">
                                      <p:cBhvr>
                                        <p:cTn id="36" dur="1000" fill="hold"/>
                                        <p:tgtEl>
                                          <p:spTgt spid="9">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9">
                                            <p:txEl>
                                              <p:pRg st="0" end="0"/>
                                            </p:txEl>
                                          </p:spTgt>
                                        </p:tgtEl>
                                      </p:cBhvr>
                                    </p:animEffect>
                                  </p:childTnLst>
                                </p:cTn>
                              </p:par>
                            </p:childTnLst>
                          </p:cTn>
                        </p:par>
                        <p:par>
                          <p:cTn id="38" fill="hold" nodeType="afterGroup">
                            <p:stCondLst>
                              <p:cond delay="13500"/>
                            </p:stCondLst>
                            <p:childTnLst>
                              <p:par>
                                <p:cTn id="39" presetID="29" presetClass="entr" presetSubtype="0" fill="hold" nodeType="afterEffect">
                                  <p:stCondLst>
                                    <p:cond delay="0"/>
                                  </p:stCondLst>
                                  <p:childTnLst>
                                    <p:set>
                                      <p:cBhvr>
                                        <p:cTn id="40" dur="1" fill="hold">
                                          <p:stCondLst>
                                            <p:cond delay="0"/>
                                          </p:stCondLst>
                                        </p:cTn>
                                        <p:tgtEl>
                                          <p:spTgt spid="10">
                                            <p:txEl>
                                              <p:pRg st="0" end="0"/>
                                            </p:txEl>
                                          </p:spTgt>
                                        </p:tgtEl>
                                        <p:attrNameLst>
                                          <p:attrName>style.visibility</p:attrName>
                                        </p:attrNameLst>
                                      </p:cBhvr>
                                      <p:to>
                                        <p:strVal val="visible"/>
                                      </p:to>
                                    </p:set>
                                    <p:anim calcmode="lin" valueType="num">
                                      <p:cBhvr>
                                        <p:cTn id="41" dur="1000" fill="hold"/>
                                        <p:tgtEl>
                                          <p:spTgt spid="10">
                                            <p:txEl>
                                              <p:pRg st="0" end="0"/>
                                            </p:txEl>
                                          </p:spTgt>
                                        </p:tgtEl>
                                        <p:attrNameLst>
                                          <p:attrName>ppt_x</p:attrName>
                                        </p:attrNameLst>
                                      </p:cBhvr>
                                      <p:tavLst>
                                        <p:tav tm="0">
                                          <p:val>
                                            <p:strVal val="#ppt_x-.2"/>
                                          </p:val>
                                        </p:tav>
                                        <p:tav tm="100000">
                                          <p:val>
                                            <p:strVal val="#ppt_x"/>
                                          </p:val>
                                        </p:tav>
                                      </p:tavLst>
                                    </p:anim>
                                    <p:anim calcmode="lin" valueType="num">
                                      <p:cBhvr>
                                        <p:cTn id="42" dur="1000" fill="hold"/>
                                        <p:tgtEl>
                                          <p:spTgt spid="10">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43" dur="1000"/>
                                        <p:tgtEl>
                                          <p:spTgt spid="10">
                                            <p:txEl>
                                              <p:pRg st="0" end="0"/>
                                            </p:txEl>
                                          </p:spTgt>
                                        </p:tgtEl>
                                      </p:cBhvr>
                                    </p:animEffect>
                                  </p:childTnLst>
                                </p:cTn>
                              </p:par>
                            </p:childTnLst>
                          </p:cTn>
                        </p:par>
                        <p:par>
                          <p:cTn id="44" fill="hold" nodeType="afterGroup">
                            <p:stCondLst>
                              <p:cond delay="14500"/>
                            </p:stCondLst>
                            <p:childTnLst>
                              <p:par>
                                <p:cTn id="45" presetID="29" presetClass="entr" presetSubtype="0" fill="hold" nodeType="afterEffect">
                                  <p:stCondLst>
                                    <p:cond delay="0"/>
                                  </p:stCondLst>
                                  <p:childTnLst>
                                    <p:set>
                                      <p:cBhvr>
                                        <p:cTn id="46" dur="1" fill="hold">
                                          <p:stCondLst>
                                            <p:cond delay="0"/>
                                          </p:stCondLst>
                                        </p:cTn>
                                        <p:tgtEl>
                                          <p:spTgt spid="11">
                                            <p:txEl>
                                              <p:pRg st="0" end="0"/>
                                            </p:txEl>
                                          </p:spTgt>
                                        </p:tgtEl>
                                        <p:attrNameLst>
                                          <p:attrName>style.visibility</p:attrName>
                                        </p:attrNameLst>
                                      </p:cBhvr>
                                      <p:to>
                                        <p:strVal val="visible"/>
                                      </p:to>
                                    </p:set>
                                    <p:anim calcmode="lin" valueType="num">
                                      <p:cBhvr>
                                        <p:cTn id="47" dur="1000" fill="hold"/>
                                        <p:tgtEl>
                                          <p:spTgt spid="11">
                                            <p:txEl>
                                              <p:pRg st="0" end="0"/>
                                            </p:txEl>
                                          </p:spTgt>
                                        </p:tgtEl>
                                        <p:attrNameLst>
                                          <p:attrName>ppt_x</p:attrName>
                                        </p:attrNameLst>
                                      </p:cBhvr>
                                      <p:tavLst>
                                        <p:tav tm="0">
                                          <p:val>
                                            <p:strVal val="#ppt_x-.2"/>
                                          </p:val>
                                        </p:tav>
                                        <p:tav tm="100000">
                                          <p:val>
                                            <p:strVal val="#ppt_x"/>
                                          </p:val>
                                        </p:tav>
                                      </p:tavLst>
                                    </p:anim>
                                    <p:anim calcmode="lin" valueType="num">
                                      <p:cBhvr>
                                        <p:cTn id="48" dur="1000" fill="hold"/>
                                        <p:tgtEl>
                                          <p:spTgt spid="11">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49" dur="1000"/>
                                        <p:tgtEl>
                                          <p:spTgt spid="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algn="l" eaLnBrk="1" fontAlgn="auto" hangingPunct="1">
              <a:spcAft>
                <a:spcPts val="0"/>
              </a:spcAft>
              <a:defRPr/>
            </a:pPr>
            <a:r>
              <a:rPr lang="en-US" sz="3600" i="1" smtClean="0">
                <a:latin typeface="Arial" pitchFamily="34" charset="0"/>
                <a:cs typeface="Arial" pitchFamily="34" charset="0"/>
              </a:rPr>
              <a:t>Harrows </a:t>
            </a:r>
            <a:r>
              <a:rPr lang="en-US" sz="3600" smtClean="0">
                <a:latin typeface="Arial" pitchFamily="34" charset="0"/>
                <a:cs typeface="Arial" pitchFamily="34" charset="0"/>
              </a:rPr>
              <a:t/>
            </a:r>
            <a:br>
              <a:rPr lang="en-US" sz="3600" smtClean="0">
                <a:latin typeface="Arial" pitchFamily="34" charset="0"/>
                <a:cs typeface="Arial" pitchFamily="34" charset="0"/>
              </a:rPr>
            </a:br>
            <a:endParaRPr lang="en-US" sz="3600">
              <a:latin typeface="Arial" pitchFamily="34" charset="0"/>
              <a:cs typeface="Arial" pitchFamily="34" charset="0"/>
            </a:endParaRPr>
          </a:p>
        </p:txBody>
      </p:sp>
      <p:sp>
        <p:nvSpPr>
          <p:cNvPr id="5" name="Content Placeholder 4"/>
          <p:cNvSpPr>
            <a:spLocks noGrp="1"/>
          </p:cNvSpPr>
          <p:nvPr>
            <p:ph idx="1"/>
          </p:nvPr>
        </p:nvSpPr>
        <p:spPr/>
        <p:txBody>
          <a:bodyPr rtlCol="0">
            <a:normAutofit/>
          </a:bodyPr>
          <a:lstStyle/>
          <a:p>
            <a:pPr eaLnBrk="1" fontAlgn="auto" hangingPunct="1">
              <a:spcAft>
                <a:spcPts val="0"/>
              </a:spcAft>
              <a:buSzPct val="121000"/>
              <a:buFont typeface="Wingdings" pitchFamily="2" charset="2"/>
              <a:buChar char="§"/>
              <a:defRPr/>
            </a:pPr>
            <a:r>
              <a:rPr lang="en-US" b="1" dirty="0" smtClean="0">
                <a:latin typeface="Arial" pitchFamily="34" charset="0"/>
                <a:cs typeface="Arial" pitchFamily="34" charset="0"/>
              </a:rPr>
              <a:t>Harrows are used for shallow cultivation in operations such as preparation of seedbed, covering seeds and destroying weed seedlings. </a:t>
            </a:r>
          </a:p>
          <a:p>
            <a:pPr eaLnBrk="1" fontAlgn="auto" hangingPunct="1">
              <a:spcAft>
                <a:spcPts val="0"/>
              </a:spcAft>
              <a:buSzPct val="121000"/>
              <a:buFont typeface="Wingdings 2"/>
              <a:buNone/>
              <a:defRPr/>
            </a:pPr>
            <a:r>
              <a:rPr lang="en-US" b="1" dirty="0" smtClean="0">
                <a:solidFill>
                  <a:schemeClr val="accent1"/>
                </a:solidFill>
                <a:latin typeface="Arial" pitchFamily="34" charset="0"/>
                <a:cs typeface="Arial" pitchFamily="34" charset="0"/>
              </a:rPr>
              <a:t>Harrows are of two types</a:t>
            </a:r>
            <a:endParaRPr lang="en-US" b="1" dirty="0" smtClean="0">
              <a:latin typeface="Arial" pitchFamily="34" charset="0"/>
              <a:cs typeface="Arial" pitchFamily="34" charset="0"/>
            </a:endParaRPr>
          </a:p>
          <a:p>
            <a:pPr marL="746125" indent="-166688" eaLnBrk="1" fontAlgn="auto" hangingPunct="1">
              <a:spcAft>
                <a:spcPts val="0"/>
              </a:spcAft>
              <a:buSzPct val="121000"/>
              <a:buFont typeface="Wingdings" pitchFamily="2" charset="2"/>
              <a:buChar char="Ø"/>
              <a:defRPr/>
            </a:pPr>
            <a:r>
              <a:rPr lang="en-US" b="1" dirty="0" smtClean="0">
                <a:latin typeface="Arial" pitchFamily="34" charset="0"/>
                <a:cs typeface="Arial" pitchFamily="34" charset="0"/>
              </a:rPr>
              <a:t>    Disc harrow  </a:t>
            </a:r>
          </a:p>
          <a:p>
            <a:pPr marL="573088" indent="282575" eaLnBrk="1" fontAlgn="auto" hangingPunct="1">
              <a:spcAft>
                <a:spcPts val="0"/>
              </a:spcAft>
              <a:buSzPct val="121000"/>
              <a:buFont typeface="Wingdings" pitchFamily="2" charset="2"/>
              <a:buChar char="Ø"/>
              <a:defRPr/>
            </a:pPr>
            <a:r>
              <a:rPr lang="en-US" b="1" dirty="0" smtClean="0">
                <a:latin typeface="Arial" pitchFamily="34" charset="0"/>
                <a:cs typeface="Arial" pitchFamily="34" charset="0"/>
              </a:rPr>
              <a:t>    Blade harrow</a:t>
            </a:r>
          </a:p>
          <a:p>
            <a:pPr eaLnBrk="1" fontAlgn="auto" hangingPunct="1">
              <a:spcAft>
                <a:spcPts val="0"/>
              </a:spcAft>
              <a:buFont typeface="Wingdings 2"/>
              <a:buChar char=""/>
              <a:defRPr/>
            </a:pPr>
            <a:endParaRPr lang="en-US" dirty="0"/>
          </a:p>
        </p:txBody>
      </p:sp>
      <p:pic>
        <p:nvPicPr>
          <p:cNvPr id="33796" name="Picture 2" descr="C:\Documents and Settings\DODL\Desktop\TNAU color Emble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01000" y="5791200"/>
            <a:ext cx="11430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7"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938838"/>
            <a:ext cx="990600" cy="919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p:nvSpPr>
        <p:spPr bwMode="auto">
          <a:xfrm>
            <a:off x="1828800" y="6488113"/>
            <a:ext cx="6413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4" action="ppaction://hlinksldjump"/>
              </a:rPr>
              <a:t>Next</a:t>
            </a:r>
            <a:endParaRPr lang="en-US">
              <a:latin typeface="Cambria" pitchFamily="18" charset="0"/>
            </a:endParaRPr>
          </a:p>
        </p:txBody>
      </p:sp>
      <p:sp>
        <p:nvSpPr>
          <p:cNvPr id="7" name="Rectangle 6"/>
          <p:cNvSpPr>
            <a:spLocks noChangeArrowheads="1"/>
          </p:cNvSpPr>
          <p:nvPr/>
        </p:nvSpPr>
        <p:spPr bwMode="auto">
          <a:xfrm>
            <a:off x="3352800" y="6488113"/>
            <a:ext cx="10493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5" action="ppaction://hlinksldjump"/>
              </a:rPr>
              <a:t>Previous</a:t>
            </a:r>
            <a:endParaRPr lang="en-US">
              <a:latin typeface="Cambria" pitchFamily="18" charset="0"/>
            </a:endParaRPr>
          </a:p>
        </p:txBody>
      </p:sp>
      <p:sp>
        <p:nvSpPr>
          <p:cNvPr id="8" name="Rectangle 7"/>
          <p:cNvSpPr>
            <a:spLocks noChangeArrowheads="1"/>
          </p:cNvSpPr>
          <p:nvPr/>
        </p:nvSpPr>
        <p:spPr bwMode="auto">
          <a:xfrm>
            <a:off x="5029200" y="6488113"/>
            <a:ext cx="5746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6" action="ppaction://hlinksldjump"/>
              </a:rPr>
              <a:t>End</a:t>
            </a:r>
            <a:endParaRPr lang="en-US">
              <a:latin typeface="Cambr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par>
                          <p:cTn id="8" fill="hold" nodeType="afterGroup">
                            <p:stCondLst>
                              <p:cond delay="500"/>
                            </p:stCondLst>
                            <p:childTnLst>
                              <p:par>
                                <p:cTn id="9" presetID="10" presetClass="entr" presetSubtype="0" fill="hold" nodeType="after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Effect transition="in" filter="fade">
                                      <p:cBhvr>
                                        <p:cTn id="11" dur="2000"/>
                                        <p:tgtEl>
                                          <p:spTgt spid="5">
                                            <p:txEl>
                                              <p:pRg st="0" end="0"/>
                                            </p:txEl>
                                          </p:spTgt>
                                        </p:tgtEl>
                                      </p:cBhvr>
                                    </p:animEffect>
                                  </p:childTnLst>
                                </p:cTn>
                              </p:par>
                            </p:childTnLst>
                          </p:cTn>
                        </p:par>
                        <p:par>
                          <p:cTn id="12" fill="hold" nodeType="afterGroup">
                            <p:stCondLst>
                              <p:cond delay="2500"/>
                            </p:stCondLst>
                            <p:childTnLst>
                              <p:par>
                                <p:cTn id="13" presetID="9" presetClass="entr" presetSubtype="0" fill="hold" nodeType="after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animEffect transition="in" filter="dissolve">
                                      <p:cBhvr>
                                        <p:cTn id="15" dur="500"/>
                                        <p:tgtEl>
                                          <p:spTgt spid="5">
                                            <p:txEl>
                                              <p:pRg st="1" end="1"/>
                                            </p:txEl>
                                          </p:spTgt>
                                        </p:tgtEl>
                                      </p:cBhvr>
                                    </p:animEffect>
                                  </p:childTnLst>
                                </p:cTn>
                              </p:par>
                            </p:childTnLst>
                          </p:cTn>
                        </p:par>
                        <p:par>
                          <p:cTn id="16" fill="hold" nodeType="afterGroup">
                            <p:stCondLst>
                              <p:cond delay="3000"/>
                            </p:stCondLst>
                            <p:childTnLst>
                              <p:par>
                                <p:cTn id="17" presetID="10" presetClass="entr" presetSubtype="0" fill="hold" nodeType="after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Effect transition="in" filter="fade">
                                      <p:cBhvr>
                                        <p:cTn id="19" dur="2000"/>
                                        <p:tgtEl>
                                          <p:spTgt spid="5">
                                            <p:txEl>
                                              <p:pRg st="2" end="2"/>
                                            </p:txEl>
                                          </p:spTgt>
                                        </p:tgtEl>
                                      </p:cBhvr>
                                    </p:animEffect>
                                  </p:childTnLst>
                                </p:cTn>
                              </p:par>
                            </p:childTnLst>
                          </p:cTn>
                        </p:par>
                        <p:par>
                          <p:cTn id="20" fill="hold" nodeType="afterGroup">
                            <p:stCondLst>
                              <p:cond delay="5000"/>
                            </p:stCondLst>
                            <p:childTnLst>
                              <p:par>
                                <p:cTn id="21" presetID="10" presetClass="entr" presetSubtype="0" fill="hold" nodeType="afterEffect">
                                  <p:stCondLst>
                                    <p:cond delay="0"/>
                                  </p:stCondLst>
                                  <p:childTnLst>
                                    <p:set>
                                      <p:cBhvr>
                                        <p:cTn id="22" dur="1" fill="hold">
                                          <p:stCondLst>
                                            <p:cond delay="0"/>
                                          </p:stCondLst>
                                        </p:cTn>
                                        <p:tgtEl>
                                          <p:spTgt spid="5">
                                            <p:txEl>
                                              <p:pRg st="3" end="3"/>
                                            </p:txEl>
                                          </p:spTgt>
                                        </p:tgtEl>
                                        <p:attrNameLst>
                                          <p:attrName>style.visibility</p:attrName>
                                        </p:attrNameLst>
                                      </p:cBhvr>
                                      <p:to>
                                        <p:strVal val="visible"/>
                                      </p:to>
                                    </p:set>
                                    <p:animEffect transition="in" filter="fade">
                                      <p:cBhvr>
                                        <p:cTn id="23" dur="2000"/>
                                        <p:tgtEl>
                                          <p:spTgt spid="5">
                                            <p:txEl>
                                              <p:pRg st="3" end="3"/>
                                            </p:txEl>
                                          </p:spTgt>
                                        </p:tgtEl>
                                      </p:cBhvr>
                                    </p:animEffect>
                                  </p:childTnLst>
                                </p:cTn>
                              </p:par>
                            </p:childTnLst>
                          </p:cTn>
                        </p:par>
                        <p:par>
                          <p:cTn id="24" fill="hold" nodeType="afterGroup">
                            <p:stCondLst>
                              <p:cond delay="7000"/>
                            </p:stCondLst>
                            <p:childTnLst>
                              <p:par>
                                <p:cTn id="25" presetID="29" presetClass="entr" presetSubtype="0" fill="hold" nodeType="afterEffect">
                                  <p:stCondLst>
                                    <p:cond delay="0"/>
                                  </p:stCondLst>
                                  <p:childTnLst>
                                    <p:set>
                                      <p:cBhvr>
                                        <p:cTn id="26" dur="1" fill="hold">
                                          <p:stCondLst>
                                            <p:cond delay="0"/>
                                          </p:stCondLst>
                                        </p:cTn>
                                        <p:tgtEl>
                                          <p:spTgt spid="6">
                                            <p:txEl>
                                              <p:pRg st="0" end="0"/>
                                            </p:txEl>
                                          </p:spTgt>
                                        </p:tgtEl>
                                        <p:attrNameLst>
                                          <p:attrName>style.visibility</p:attrName>
                                        </p:attrNameLst>
                                      </p:cBhvr>
                                      <p:to>
                                        <p:strVal val="visible"/>
                                      </p:to>
                                    </p:set>
                                    <p:anim calcmode="lin" valueType="num">
                                      <p:cBhvr>
                                        <p:cTn id="27" dur="1000" fill="hold"/>
                                        <p:tgtEl>
                                          <p:spTgt spid="6">
                                            <p:txEl>
                                              <p:pRg st="0" end="0"/>
                                            </p:txEl>
                                          </p:spTgt>
                                        </p:tgtEl>
                                        <p:attrNameLst>
                                          <p:attrName>ppt_x</p:attrName>
                                        </p:attrNameLst>
                                      </p:cBhvr>
                                      <p:tavLst>
                                        <p:tav tm="0">
                                          <p:val>
                                            <p:strVal val="#ppt_x-.2"/>
                                          </p:val>
                                        </p:tav>
                                        <p:tav tm="100000">
                                          <p:val>
                                            <p:strVal val="#ppt_x"/>
                                          </p:val>
                                        </p:tav>
                                      </p:tavLst>
                                    </p:anim>
                                    <p:anim calcmode="lin" valueType="num">
                                      <p:cBhvr>
                                        <p:cTn id="28" dur="1000" fill="hold"/>
                                        <p:tgtEl>
                                          <p:spTgt spid="6">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9" dur="1000"/>
                                        <p:tgtEl>
                                          <p:spTgt spid="6">
                                            <p:txEl>
                                              <p:pRg st="0" end="0"/>
                                            </p:txEl>
                                          </p:spTgt>
                                        </p:tgtEl>
                                      </p:cBhvr>
                                    </p:animEffect>
                                  </p:childTnLst>
                                </p:cTn>
                              </p:par>
                            </p:childTnLst>
                          </p:cTn>
                        </p:par>
                        <p:par>
                          <p:cTn id="30" fill="hold" nodeType="afterGroup">
                            <p:stCondLst>
                              <p:cond delay="8000"/>
                            </p:stCondLst>
                            <p:childTnLst>
                              <p:par>
                                <p:cTn id="31" presetID="29" presetClass="entr" presetSubtype="0" fill="hold" nodeType="afterEffect">
                                  <p:stCondLst>
                                    <p:cond delay="0"/>
                                  </p:stCondLst>
                                  <p:childTnLst>
                                    <p:set>
                                      <p:cBhvr>
                                        <p:cTn id="32" dur="1" fill="hold">
                                          <p:stCondLst>
                                            <p:cond delay="0"/>
                                          </p:stCondLst>
                                        </p:cTn>
                                        <p:tgtEl>
                                          <p:spTgt spid="7">
                                            <p:txEl>
                                              <p:pRg st="0" end="0"/>
                                            </p:txEl>
                                          </p:spTgt>
                                        </p:tgtEl>
                                        <p:attrNameLst>
                                          <p:attrName>style.visibility</p:attrName>
                                        </p:attrNameLst>
                                      </p:cBhvr>
                                      <p:to>
                                        <p:strVal val="visible"/>
                                      </p:to>
                                    </p:set>
                                    <p:anim calcmode="lin" valueType="num">
                                      <p:cBhvr>
                                        <p:cTn id="33" dur="1000" fill="hold"/>
                                        <p:tgtEl>
                                          <p:spTgt spid="7">
                                            <p:txEl>
                                              <p:pRg st="0" end="0"/>
                                            </p:txEl>
                                          </p:spTgt>
                                        </p:tgtEl>
                                        <p:attrNameLst>
                                          <p:attrName>ppt_x</p:attrName>
                                        </p:attrNameLst>
                                      </p:cBhvr>
                                      <p:tavLst>
                                        <p:tav tm="0">
                                          <p:val>
                                            <p:strVal val="#ppt_x-.2"/>
                                          </p:val>
                                        </p:tav>
                                        <p:tav tm="100000">
                                          <p:val>
                                            <p:strVal val="#ppt_x"/>
                                          </p:val>
                                        </p:tav>
                                      </p:tavLst>
                                    </p:anim>
                                    <p:anim calcmode="lin" valueType="num">
                                      <p:cBhvr>
                                        <p:cTn id="34" dur="1000" fill="hold"/>
                                        <p:tgtEl>
                                          <p:spTgt spid="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35" dur="1000"/>
                                        <p:tgtEl>
                                          <p:spTgt spid="7">
                                            <p:txEl>
                                              <p:pRg st="0" end="0"/>
                                            </p:txEl>
                                          </p:spTgt>
                                        </p:tgtEl>
                                      </p:cBhvr>
                                    </p:animEffect>
                                  </p:childTnLst>
                                </p:cTn>
                              </p:par>
                            </p:childTnLst>
                          </p:cTn>
                        </p:par>
                        <p:par>
                          <p:cTn id="36" fill="hold" nodeType="afterGroup">
                            <p:stCondLst>
                              <p:cond delay="9000"/>
                            </p:stCondLst>
                            <p:childTnLst>
                              <p:par>
                                <p:cTn id="37" presetID="29" presetClass="entr" presetSubtype="0" fill="hold" nodeType="afterEffect">
                                  <p:stCondLst>
                                    <p:cond delay="0"/>
                                  </p:stCondLst>
                                  <p:childTnLst>
                                    <p:set>
                                      <p:cBhvr>
                                        <p:cTn id="38" dur="1" fill="hold">
                                          <p:stCondLst>
                                            <p:cond delay="0"/>
                                          </p:stCondLst>
                                        </p:cTn>
                                        <p:tgtEl>
                                          <p:spTgt spid="8">
                                            <p:txEl>
                                              <p:pRg st="0" end="0"/>
                                            </p:txEl>
                                          </p:spTgt>
                                        </p:tgtEl>
                                        <p:attrNameLst>
                                          <p:attrName>style.visibility</p:attrName>
                                        </p:attrNameLst>
                                      </p:cBhvr>
                                      <p:to>
                                        <p:strVal val="visible"/>
                                      </p:to>
                                    </p:set>
                                    <p:anim calcmode="lin" valueType="num">
                                      <p:cBhvr>
                                        <p:cTn id="39" dur="1000" fill="hold"/>
                                        <p:tgtEl>
                                          <p:spTgt spid="8">
                                            <p:txEl>
                                              <p:pRg st="0" end="0"/>
                                            </p:txEl>
                                          </p:spTgt>
                                        </p:tgtEl>
                                        <p:attrNameLst>
                                          <p:attrName>ppt_x</p:attrName>
                                        </p:attrNameLst>
                                      </p:cBhvr>
                                      <p:tavLst>
                                        <p:tav tm="0">
                                          <p:val>
                                            <p:strVal val="#ppt_x-.2"/>
                                          </p:val>
                                        </p:tav>
                                        <p:tav tm="100000">
                                          <p:val>
                                            <p:strVal val="#ppt_x"/>
                                          </p:val>
                                        </p:tav>
                                      </p:tavLst>
                                    </p:anim>
                                    <p:anim calcmode="lin" valueType="num">
                                      <p:cBhvr>
                                        <p:cTn id="40" dur="1000" fill="hold"/>
                                        <p:tgtEl>
                                          <p:spTgt spid="8">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41" dur="10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28600" y="0"/>
            <a:ext cx="8458200" cy="1417638"/>
          </a:xfrm>
        </p:spPr>
        <p:txBody>
          <a:bodyPr/>
          <a:lstStyle/>
          <a:p>
            <a:pPr algn="l" eaLnBrk="1" fontAlgn="auto" hangingPunct="1">
              <a:spcAft>
                <a:spcPts val="0"/>
              </a:spcAft>
              <a:defRPr/>
            </a:pPr>
            <a:r>
              <a:rPr lang="en-US" sz="2400" smtClean="0">
                <a:latin typeface="Arial" pitchFamily="34" charset="0"/>
                <a:cs typeface="Arial" pitchFamily="34" charset="0"/>
              </a:rPr>
              <a:t>Disc Harrow</a:t>
            </a:r>
            <a:endParaRPr lang="en-US" sz="2400">
              <a:latin typeface="Arial" pitchFamily="34" charset="0"/>
              <a:cs typeface="Arial" pitchFamily="34" charset="0"/>
            </a:endParaRPr>
          </a:p>
        </p:txBody>
      </p:sp>
      <p:sp>
        <p:nvSpPr>
          <p:cNvPr id="5" name="Content Placeholder 4"/>
          <p:cNvSpPr>
            <a:spLocks noGrp="1"/>
          </p:cNvSpPr>
          <p:nvPr>
            <p:ph sz="half" idx="1"/>
          </p:nvPr>
        </p:nvSpPr>
        <p:spPr>
          <a:xfrm>
            <a:off x="0" y="1143000"/>
            <a:ext cx="4800600" cy="5105400"/>
          </a:xfrm>
        </p:spPr>
        <p:txBody>
          <a:bodyPr rtlCol="0">
            <a:normAutofit fontScale="85000" lnSpcReduction="10000"/>
          </a:bodyPr>
          <a:lstStyle/>
          <a:p>
            <a:pPr eaLnBrk="1" fontAlgn="auto" hangingPunct="1">
              <a:spcAft>
                <a:spcPts val="0"/>
              </a:spcAft>
              <a:buSzPct val="121000"/>
              <a:buFont typeface="Wingdings" pitchFamily="2" charset="2"/>
              <a:buChar char="§"/>
              <a:defRPr/>
            </a:pPr>
            <a:r>
              <a:rPr lang="en-US" b="1" dirty="0" smtClean="0">
                <a:latin typeface="Arial" pitchFamily="34" charset="0"/>
                <a:cs typeface="Arial" pitchFamily="34" charset="0"/>
              </a:rPr>
              <a:t>The </a:t>
            </a:r>
            <a:r>
              <a:rPr lang="en-US" b="1" i="1" dirty="0" smtClean="0">
                <a:latin typeface="Arial" pitchFamily="34" charset="0"/>
                <a:cs typeface="Arial" pitchFamily="34" charset="0"/>
              </a:rPr>
              <a:t>disc harrow</a:t>
            </a:r>
            <a:r>
              <a:rPr lang="en-US" b="1" dirty="0" smtClean="0">
                <a:latin typeface="Arial" pitchFamily="34" charset="0"/>
                <a:cs typeface="Arial" pitchFamily="34" charset="0"/>
              </a:rPr>
              <a:t> consists of a number of concave discs of 45 to 55 cm in diameter. </a:t>
            </a:r>
          </a:p>
          <a:p>
            <a:pPr eaLnBrk="1" fontAlgn="auto" hangingPunct="1">
              <a:spcAft>
                <a:spcPts val="0"/>
              </a:spcAft>
              <a:buSzPct val="121000"/>
              <a:buFont typeface="Wingdings" pitchFamily="2" charset="2"/>
              <a:buChar char="§"/>
              <a:defRPr/>
            </a:pPr>
            <a:r>
              <a:rPr lang="en-US" b="1" dirty="0" smtClean="0">
                <a:latin typeface="Arial" pitchFamily="34" charset="0"/>
                <a:cs typeface="Arial" pitchFamily="34" charset="0"/>
              </a:rPr>
              <a:t>The discs cut through the soil and effectively pulverize the clods. </a:t>
            </a:r>
          </a:p>
          <a:p>
            <a:pPr eaLnBrk="1" fontAlgn="auto" hangingPunct="1">
              <a:spcAft>
                <a:spcPts val="0"/>
              </a:spcAft>
              <a:buSzPct val="121000"/>
              <a:buFont typeface="Wingdings" pitchFamily="2" charset="2"/>
              <a:buChar char="§"/>
              <a:defRPr/>
            </a:pPr>
            <a:r>
              <a:rPr lang="en-US" b="1" i="1" dirty="0" smtClean="0">
                <a:latin typeface="Arial" pitchFamily="34" charset="0"/>
                <a:cs typeface="Arial" pitchFamily="34" charset="0"/>
              </a:rPr>
              <a:t>Blade harrows</a:t>
            </a:r>
            <a:r>
              <a:rPr lang="en-US" b="1" dirty="0" smtClean="0">
                <a:latin typeface="Arial" pitchFamily="34" charset="0"/>
                <a:cs typeface="Arial" pitchFamily="34" charset="0"/>
              </a:rPr>
              <a:t> are used for different purposes like removal of weeds and stubbles, crushing of clods, working of soil to shallow depth, covering the seeds, inter-cultivation and harvesting of groundnut etc. </a:t>
            </a:r>
          </a:p>
          <a:p>
            <a:pPr eaLnBrk="1" fontAlgn="auto" hangingPunct="1">
              <a:spcAft>
                <a:spcPts val="0"/>
              </a:spcAft>
              <a:buFont typeface="Wingdings 2"/>
              <a:buChar char=""/>
              <a:defRPr/>
            </a:pPr>
            <a:endParaRPr lang="en-US" b="1" dirty="0">
              <a:latin typeface="Arial" pitchFamily="34" charset="0"/>
              <a:cs typeface="Arial" pitchFamily="34" charset="0"/>
            </a:endParaRPr>
          </a:p>
        </p:txBody>
      </p:sp>
      <p:pic>
        <p:nvPicPr>
          <p:cNvPr id="3074" name="Picture 2" descr="C:\Documents and Settings\DODL\Desktop\clip_image002.gif"/>
          <p:cNvPicPr>
            <a:picLocks noGrp="1" noChangeAspect="1" noChangeArrowheads="1"/>
          </p:cNvPicPr>
          <p:nvPr>
            <p:ph sz="half" idx="2"/>
          </p:nvPr>
        </p:nvPicPr>
        <p:blipFill>
          <a:blip r:embed="rId2" cstate="print"/>
          <a:srcRect/>
          <a:stretch>
            <a:fillRect/>
          </a:stretch>
        </p:blipFill>
        <p:spPr>
          <a:xfrm>
            <a:off x="4938712" y="0"/>
            <a:ext cx="4205288" cy="5020469"/>
          </a:xfrm>
          <a:prstGeom prst="ellipse">
            <a:avLst/>
          </a:prstGeom>
        </p:spPr>
      </p:pic>
      <p:sp>
        <p:nvSpPr>
          <p:cNvPr id="3075" name="Rectangle 3"/>
          <p:cNvSpPr>
            <a:spLocks noChangeArrowheads="1"/>
          </p:cNvSpPr>
          <p:nvPr/>
        </p:nvSpPr>
        <p:spPr bwMode="auto">
          <a:xfrm>
            <a:off x="4724400" y="5075238"/>
            <a:ext cx="4191000" cy="1230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en-US" sz="1400" b="1">
                <a:cs typeface="Times New Roman" pitchFamily="18" charset="0"/>
              </a:rPr>
              <a:t>Disc harrow</a:t>
            </a:r>
            <a:endParaRPr lang="en-US" sz="1400" b="1"/>
          </a:p>
          <a:p>
            <a:pPr eaLnBrk="0" hangingPunct="0"/>
            <a:r>
              <a:rPr lang="en-US" sz="1400" b="1">
                <a:cs typeface="Times New Roman" pitchFamily="18" charset="0"/>
              </a:rPr>
              <a:t>(Source: http://agriculture.indiabizclub.com/products/offset_disc_harrows)</a:t>
            </a:r>
            <a:endParaRPr lang="en-US" sz="1400" b="1"/>
          </a:p>
          <a:p>
            <a:pPr eaLnBrk="0" hangingPunct="0"/>
            <a:endParaRPr lang="en-US"/>
          </a:p>
        </p:txBody>
      </p:sp>
      <p:pic>
        <p:nvPicPr>
          <p:cNvPr id="34822" name="Picture 2" descr="C:\Documents and Settings\DODL\Desktop\TNAU color Emblem.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01000" y="5791200"/>
            <a:ext cx="11430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23"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5938838"/>
            <a:ext cx="990600" cy="919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p:cNvSpPr>
            <a:spLocks noChangeArrowheads="1"/>
          </p:cNvSpPr>
          <p:nvPr/>
        </p:nvSpPr>
        <p:spPr bwMode="auto">
          <a:xfrm>
            <a:off x="2667000" y="6488113"/>
            <a:ext cx="6413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5" action="ppaction://hlinksldjump"/>
              </a:rPr>
              <a:t>Next</a:t>
            </a:r>
            <a:endParaRPr lang="en-US">
              <a:latin typeface="Cambria" pitchFamily="18" charset="0"/>
            </a:endParaRPr>
          </a:p>
        </p:txBody>
      </p:sp>
      <p:sp>
        <p:nvSpPr>
          <p:cNvPr id="11" name="Rectangle 10"/>
          <p:cNvSpPr>
            <a:spLocks noChangeArrowheads="1"/>
          </p:cNvSpPr>
          <p:nvPr/>
        </p:nvSpPr>
        <p:spPr bwMode="auto">
          <a:xfrm>
            <a:off x="4419600" y="6488113"/>
            <a:ext cx="10493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6" action="ppaction://hlinksldjump"/>
              </a:rPr>
              <a:t>Previous</a:t>
            </a:r>
            <a:endParaRPr lang="en-US">
              <a:latin typeface="Cambria" pitchFamily="18" charset="0"/>
            </a:endParaRPr>
          </a:p>
        </p:txBody>
      </p:sp>
      <p:sp>
        <p:nvSpPr>
          <p:cNvPr id="12" name="Rectangle 11"/>
          <p:cNvSpPr>
            <a:spLocks noChangeArrowheads="1"/>
          </p:cNvSpPr>
          <p:nvPr/>
        </p:nvSpPr>
        <p:spPr bwMode="auto">
          <a:xfrm>
            <a:off x="6172200" y="6488113"/>
            <a:ext cx="5746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7" action="ppaction://hlinksldjump"/>
              </a:rPr>
              <a:t>End</a:t>
            </a:r>
            <a:endParaRPr lang="en-US">
              <a:latin typeface="Cambr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par>
                          <p:cTn id="8" fill="hold" nodeType="afterGroup">
                            <p:stCondLst>
                              <p:cond delay="500"/>
                            </p:stCondLst>
                            <p:childTnLst>
                              <p:par>
                                <p:cTn id="9" presetID="22" presetClass="entr" presetSubtype="8" fill="hold" nodeType="afterEffect">
                                  <p:stCondLst>
                                    <p:cond delay="0"/>
                                  </p:stCondLst>
                                  <p:childTnLst>
                                    <p:set>
                                      <p:cBhvr>
                                        <p:cTn id="10" dur="1" fill="hold">
                                          <p:stCondLst>
                                            <p:cond delay="0"/>
                                          </p:stCondLst>
                                        </p:cTn>
                                        <p:tgtEl>
                                          <p:spTgt spid="3074"/>
                                        </p:tgtEl>
                                        <p:attrNameLst>
                                          <p:attrName>style.visibility</p:attrName>
                                        </p:attrNameLst>
                                      </p:cBhvr>
                                      <p:to>
                                        <p:strVal val="visible"/>
                                      </p:to>
                                    </p:set>
                                    <p:animEffect transition="in" filter="wipe(left)">
                                      <p:cBhvr>
                                        <p:cTn id="11" dur="500"/>
                                        <p:tgtEl>
                                          <p:spTgt spid="3074"/>
                                        </p:tgtEl>
                                      </p:cBhvr>
                                    </p:animEffect>
                                  </p:childTnLst>
                                </p:cTn>
                              </p:par>
                            </p:childTnLst>
                          </p:cTn>
                        </p:par>
                        <p:par>
                          <p:cTn id="12" fill="hold" nodeType="afterGroup">
                            <p:stCondLst>
                              <p:cond delay="1000"/>
                            </p:stCondLst>
                            <p:childTnLst>
                              <p:par>
                                <p:cTn id="13" presetID="10" presetClass="entr" presetSubtype="0" fill="hold" nodeType="afterEffect">
                                  <p:stCondLst>
                                    <p:cond delay="0"/>
                                  </p:stCondLst>
                                  <p:childTnLst>
                                    <p:set>
                                      <p:cBhvr>
                                        <p:cTn id="14" dur="1" fill="hold">
                                          <p:stCondLst>
                                            <p:cond delay="0"/>
                                          </p:stCondLst>
                                        </p:cTn>
                                        <p:tgtEl>
                                          <p:spTgt spid="3075">
                                            <p:txEl>
                                              <p:pRg st="0" end="0"/>
                                            </p:txEl>
                                          </p:spTgt>
                                        </p:tgtEl>
                                        <p:attrNameLst>
                                          <p:attrName>style.visibility</p:attrName>
                                        </p:attrNameLst>
                                      </p:cBhvr>
                                      <p:to>
                                        <p:strVal val="visible"/>
                                      </p:to>
                                    </p:set>
                                    <p:animEffect transition="in" filter="fade">
                                      <p:cBhvr>
                                        <p:cTn id="15" dur="2000"/>
                                        <p:tgtEl>
                                          <p:spTgt spid="3075">
                                            <p:txEl>
                                              <p:pRg st="0" end="0"/>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075">
                                            <p:txEl>
                                              <p:pRg st="1" end="1"/>
                                            </p:txEl>
                                          </p:spTgt>
                                        </p:tgtEl>
                                        <p:attrNameLst>
                                          <p:attrName>style.visibility</p:attrName>
                                        </p:attrNameLst>
                                      </p:cBhvr>
                                      <p:to>
                                        <p:strVal val="visible"/>
                                      </p:to>
                                    </p:set>
                                    <p:animEffect transition="in" filter="fade">
                                      <p:cBhvr>
                                        <p:cTn id="18" dur="2000"/>
                                        <p:tgtEl>
                                          <p:spTgt spid="3075">
                                            <p:txEl>
                                              <p:pRg st="1" end="1"/>
                                            </p:txEl>
                                          </p:spTgt>
                                        </p:tgtEl>
                                      </p:cBhvr>
                                    </p:animEffect>
                                  </p:childTnLst>
                                </p:cTn>
                              </p:par>
                            </p:childTnLst>
                          </p:cTn>
                        </p:par>
                        <p:par>
                          <p:cTn id="19" fill="hold" nodeType="afterGroup">
                            <p:stCondLst>
                              <p:cond delay="3000"/>
                            </p:stCondLst>
                            <p:childTnLst>
                              <p:par>
                                <p:cTn id="20" presetID="10" presetClass="entr" presetSubtype="0" fill="hold" nodeType="afterEffect">
                                  <p:stCondLst>
                                    <p:cond delay="0"/>
                                  </p:stCondLst>
                                  <p:childTnLst>
                                    <p:set>
                                      <p:cBhvr>
                                        <p:cTn id="21" dur="1" fill="hold">
                                          <p:stCondLst>
                                            <p:cond delay="0"/>
                                          </p:stCondLst>
                                        </p:cTn>
                                        <p:tgtEl>
                                          <p:spTgt spid="5">
                                            <p:txEl>
                                              <p:pRg st="0" end="0"/>
                                            </p:txEl>
                                          </p:spTgt>
                                        </p:tgtEl>
                                        <p:attrNameLst>
                                          <p:attrName>style.visibility</p:attrName>
                                        </p:attrNameLst>
                                      </p:cBhvr>
                                      <p:to>
                                        <p:strVal val="visible"/>
                                      </p:to>
                                    </p:set>
                                    <p:animEffect transition="in" filter="fade">
                                      <p:cBhvr>
                                        <p:cTn id="22" dur="2000"/>
                                        <p:tgtEl>
                                          <p:spTgt spid="5">
                                            <p:txEl>
                                              <p:pRg st="0" end="0"/>
                                            </p:txEl>
                                          </p:spTgt>
                                        </p:tgtEl>
                                      </p:cBhvr>
                                    </p:animEffect>
                                  </p:childTnLst>
                                </p:cTn>
                              </p:par>
                            </p:childTnLst>
                          </p:cTn>
                        </p:par>
                        <p:par>
                          <p:cTn id="23" fill="hold" nodeType="afterGroup">
                            <p:stCondLst>
                              <p:cond delay="5000"/>
                            </p:stCondLst>
                            <p:childTnLst>
                              <p:par>
                                <p:cTn id="24" presetID="10" presetClass="entr" presetSubtype="0" fill="hold" nodeType="afterEffect">
                                  <p:stCondLst>
                                    <p:cond delay="0"/>
                                  </p:stCondLst>
                                  <p:childTnLst>
                                    <p:set>
                                      <p:cBhvr>
                                        <p:cTn id="25" dur="1" fill="hold">
                                          <p:stCondLst>
                                            <p:cond delay="0"/>
                                          </p:stCondLst>
                                        </p:cTn>
                                        <p:tgtEl>
                                          <p:spTgt spid="5">
                                            <p:txEl>
                                              <p:pRg st="1" end="1"/>
                                            </p:txEl>
                                          </p:spTgt>
                                        </p:tgtEl>
                                        <p:attrNameLst>
                                          <p:attrName>style.visibility</p:attrName>
                                        </p:attrNameLst>
                                      </p:cBhvr>
                                      <p:to>
                                        <p:strVal val="visible"/>
                                      </p:to>
                                    </p:set>
                                    <p:animEffect transition="in" filter="fade">
                                      <p:cBhvr>
                                        <p:cTn id="26" dur="2000"/>
                                        <p:tgtEl>
                                          <p:spTgt spid="5">
                                            <p:txEl>
                                              <p:pRg st="1" end="1"/>
                                            </p:txEl>
                                          </p:spTgt>
                                        </p:tgtEl>
                                      </p:cBhvr>
                                    </p:animEffect>
                                  </p:childTnLst>
                                </p:cTn>
                              </p:par>
                            </p:childTnLst>
                          </p:cTn>
                        </p:par>
                        <p:par>
                          <p:cTn id="27" fill="hold" nodeType="afterGroup">
                            <p:stCondLst>
                              <p:cond delay="7000"/>
                            </p:stCondLst>
                            <p:childTnLst>
                              <p:par>
                                <p:cTn id="28" presetID="10" presetClass="entr" presetSubtype="0" fill="hold" nodeType="afterEffect">
                                  <p:stCondLst>
                                    <p:cond delay="0"/>
                                  </p:stCondLst>
                                  <p:childTnLst>
                                    <p:set>
                                      <p:cBhvr>
                                        <p:cTn id="29" dur="1" fill="hold">
                                          <p:stCondLst>
                                            <p:cond delay="0"/>
                                          </p:stCondLst>
                                        </p:cTn>
                                        <p:tgtEl>
                                          <p:spTgt spid="5">
                                            <p:txEl>
                                              <p:pRg st="2" end="2"/>
                                            </p:txEl>
                                          </p:spTgt>
                                        </p:tgtEl>
                                        <p:attrNameLst>
                                          <p:attrName>style.visibility</p:attrName>
                                        </p:attrNameLst>
                                      </p:cBhvr>
                                      <p:to>
                                        <p:strVal val="visible"/>
                                      </p:to>
                                    </p:set>
                                    <p:animEffect transition="in" filter="fade">
                                      <p:cBhvr>
                                        <p:cTn id="30" dur="2000"/>
                                        <p:tgtEl>
                                          <p:spTgt spid="5">
                                            <p:txEl>
                                              <p:pRg st="2" end="2"/>
                                            </p:txEl>
                                          </p:spTgt>
                                        </p:tgtEl>
                                      </p:cBhvr>
                                    </p:animEffect>
                                  </p:childTnLst>
                                </p:cTn>
                              </p:par>
                            </p:childTnLst>
                          </p:cTn>
                        </p:par>
                        <p:par>
                          <p:cTn id="31" fill="hold" nodeType="afterGroup">
                            <p:stCondLst>
                              <p:cond delay="9000"/>
                            </p:stCondLst>
                            <p:childTnLst>
                              <p:par>
                                <p:cTn id="32" presetID="29" presetClass="entr" presetSubtype="0" fill="hold" nodeType="afterEffect">
                                  <p:stCondLst>
                                    <p:cond delay="0"/>
                                  </p:stCondLst>
                                  <p:childTnLst>
                                    <p:set>
                                      <p:cBhvr>
                                        <p:cTn id="33" dur="1" fill="hold">
                                          <p:stCondLst>
                                            <p:cond delay="0"/>
                                          </p:stCondLst>
                                        </p:cTn>
                                        <p:tgtEl>
                                          <p:spTgt spid="8">
                                            <p:txEl>
                                              <p:pRg st="0" end="0"/>
                                            </p:txEl>
                                          </p:spTgt>
                                        </p:tgtEl>
                                        <p:attrNameLst>
                                          <p:attrName>style.visibility</p:attrName>
                                        </p:attrNameLst>
                                      </p:cBhvr>
                                      <p:to>
                                        <p:strVal val="visible"/>
                                      </p:to>
                                    </p:set>
                                    <p:anim calcmode="lin" valueType="num">
                                      <p:cBhvr>
                                        <p:cTn id="34" dur="1000" fill="hold"/>
                                        <p:tgtEl>
                                          <p:spTgt spid="8">
                                            <p:txEl>
                                              <p:pRg st="0" end="0"/>
                                            </p:txEl>
                                          </p:spTgt>
                                        </p:tgtEl>
                                        <p:attrNameLst>
                                          <p:attrName>ppt_x</p:attrName>
                                        </p:attrNameLst>
                                      </p:cBhvr>
                                      <p:tavLst>
                                        <p:tav tm="0">
                                          <p:val>
                                            <p:strVal val="#ppt_x-.2"/>
                                          </p:val>
                                        </p:tav>
                                        <p:tav tm="100000">
                                          <p:val>
                                            <p:strVal val="#ppt_x"/>
                                          </p:val>
                                        </p:tav>
                                      </p:tavLst>
                                    </p:anim>
                                    <p:anim calcmode="lin" valueType="num">
                                      <p:cBhvr>
                                        <p:cTn id="35" dur="1000" fill="hold"/>
                                        <p:tgtEl>
                                          <p:spTgt spid="8">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36" dur="1000"/>
                                        <p:tgtEl>
                                          <p:spTgt spid="8">
                                            <p:txEl>
                                              <p:pRg st="0" end="0"/>
                                            </p:txEl>
                                          </p:spTgt>
                                        </p:tgtEl>
                                      </p:cBhvr>
                                    </p:animEffect>
                                  </p:childTnLst>
                                </p:cTn>
                              </p:par>
                            </p:childTnLst>
                          </p:cTn>
                        </p:par>
                        <p:par>
                          <p:cTn id="37" fill="hold" nodeType="afterGroup">
                            <p:stCondLst>
                              <p:cond delay="10000"/>
                            </p:stCondLst>
                            <p:childTnLst>
                              <p:par>
                                <p:cTn id="38" presetID="29" presetClass="entr" presetSubtype="0" fill="hold" nodeType="afterEffect">
                                  <p:stCondLst>
                                    <p:cond delay="0"/>
                                  </p:stCondLst>
                                  <p:childTnLst>
                                    <p:set>
                                      <p:cBhvr>
                                        <p:cTn id="39" dur="1" fill="hold">
                                          <p:stCondLst>
                                            <p:cond delay="0"/>
                                          </p:stCondLst>
                                        </p:cTn>
                                        <p:tgtEl>
                                          <p:spTgt spid="11">
                                            <p:txEl>
                                              <p:pRg st="0" end="0"/>
                                            </p:txEl>
                                          </p:spTgt>
                                        </p:tgtEl>
                                        <p:attrNameLst>
                                          <p:attrName>style.visibility</p:attrName>
                                        </p:attrNameLst>
                                      </p:cBhvr>
                                      <p:to>
                                        <p:strVal val="visible"/>
                                      </p:to>
                                    </p:set>
                                    <p:anim calcmode="lin" valueType="num">
                                      <p:cBhvr>
                                        <p:cTn id="40" dur="1000" fill="hold"/>
                                        <p:tgtEl>
                                          <p:spTgt spid="11">
                                            <p:txEl>
                                              <p:pRg st="0" end="0"/>
                                            </p:txEl>
                                          </p:spTgt>
                                        </p:tgtEl>
                                        <p:attrNameLst>
                                          <p:attrName>ppt_x</p:attrName>
                                        </p:attrNameLst>
                                      </p:cBhvr>
                                      <p:tavLst>
                                        <p:tav tm="0">
                                          <p:val>
                                            <p:strVal val="#ppt_x-.2"/>
                                          </p:val>
                                        </p:tav>
                                        <p:tav tm="100000">
                                          <p:val>
                                            <p:strVal val="#ppt_x"/>
                                          </p:val>
                                        </p:tav>
                                      </p:tavLst>
                                    </p:anim>
                                    <p:anim calcmode="lin" valueType="num">
                                      <p:cBhvr>
                                        <p:cTn id="41" dur="1000" fill="hold"/>
                                        <p:tgtEl>
                                          <p:spTgt spid="11">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42" dur="1000"/>
                                        <p:tgtEl>
                                          <p:spTgt spid="11">
                                            <p:txEl>
                                              <p:pRg st="0" end="0"/>
                                            </p:txEl>
                                          </p:spTgt>
                                        </p:tgtEl>
                                      </p:cBhvr>
                                    </p:animEffect>
                                  </p:childTnLst>
                                </p:cTn>
                              </p:par>
                            </p:childTnLst>
                          </p:cTn>
                        </p:par>
                        <p:par>
                          <p:cTn id="43" fill="hold" nodeType="afterGroup">
                            <p:stCondLst>
                              <p:cond delay="11000"/>
                            </p:stCondLst>
                            <p:childTnLst>
                              <p:par>
                                <p:cTn id="44" presetID="29" presetClass="entr" presetSubtype="0" fill="hold" nodeType="afterEffect">
                                  <p:stCondLst>
                                    <p:cond delay="0"/>
                                  </p:stCondLst>
                                  <p:childTnLst>
                                    <p:set>
                                      <p:cBhvr>
                                        <p:cTn id="45" dur="1" fill="hold">
                                          <p:stCondLst>
                                            <p:cond delay="0"/>
                                          </p:stCondLst>
                                        </p:cTn>
                                        <p:tgtEl>
                                          <p:spTgt spid="12">
                                            <p:txEl>
                                              <p:pRg st="0" end="0"/>
                                            </p:txEl>
                                          </p:spTgt>
                                        </p:tgtEl>
                                        <p:attrNameLst>
                                          <p:attrName>style.visibility</p:attrName>
                                        </p:attrNameLst>
                                      </p:cBhvr>
                                      <p:to>
                                        <p:strVal val="visible"/>
                                      </p:to>
                                    </p:set>
                                    <p:anim calcmode="lin" valueType="num">
                                      <p:cBhvr>
                                        <p:cTn id="46" dur="1000" fill="hold"/>
                                        <p:tgtEl>
                                          <p:spTgt spid="12">
                                            <p:txEl>
                                              <p:pRg st="0" end="0"/>
                                            </p:txEl>
                                          </p:spTgt>
                                        </p:tgtEl>
                                        <p:attrNameLst>
                                          <p:attrName>ppt_x</p:attrName>
                                        </p:attrNameLst>
                                      </p:cBhvr>
                                      <p:tavLst>
                                        <p:tav tm="0">
                                          <p:val>
                                            <p:strVal val="#ppt_x-.2"/>
                                          </p:val>
                                        </p:tav>
                                        <p:tav tm="100000">
                                          <p:val>
                                            <p:strVal val="#ppt_x"/>
                                          </p:val>
                                        </p:tav>
                                      </p:tavLst>
                                    </p:anim>
                                    <p:anim calcmode="lin" valueType="num">
                                      <p:cBhvr>
                                        <p:cTn id="47" dur="1000" fill="hold"/>
                                        <p:tgtEl>
                                          <p:spTgt spid="12">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48" dur="10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274638"/>
            <a:ext cx="8229600" cy="868362"/>
          </a:xfrm>
        </p:spPr>
        <p:txBody>
          <a:bodyPr>
            <a:normAutofit fontScale="90000"/>
          </a:bodyPr>
          <a:lstStyle/>
          <a:p>
            <a:pPr algn="l" eaLnBrk="1" fontAlgn="auto" hangingPunct="1">
              <a:spcAft>
                <a:spcPts val="0"/>
              </a:spcAft>
              <a:defRPr/>
            </a:pPr>
            <a:r>
              <a:rPr lang="en-US" sz="4000" i="1" smtClean="0">
                <a:latin typeface="Arial" pitchFamily="34" charset="0"/>
                <a:cs typeface="Arial" pitchFamily="34" charset="0"/>
              </a:rPr>
              <a:t>Plank and roller </a:t>
            </a:r>
            <a:r>
              <a:rPr lang="en-US" smtClean="0"/>
              <a:t/>
            </a:r>
            <a:br>
              <a:rPr lang="en-US" smtClean="0"/>
            </a:br>
            <a:endParaRPr lang="en-US"/>
          </a:p>
        </p:txBody>
      </p:sp>
      <p:sp>
        <p:nvSpPr>
          <p:cNvPr id="6" name="Content Placeholder 5"/>
          <p:cNvSpPr>
            <a:spLocks noGrp="1"/>
          </p:cNvSpPr>
          <p:nvPr>
            <p:ph idx="1"/>
          </p:nvPr>
        </p:nvSpPr>
        <p:spPr>
          <a:xfrm>
            <a:off x="762000" y="1219200"/>
            <a:ext cx="7620000" cy="4906963"/>
          </a:xfrm>
        </p:spPr>
        <p:txBody>
          <a:bodyPr/>
          <a:lstStyle/>
          <a:p>
            <a:pPr eaLnBrk="1" hangingPunct="1">
              <a:buSzPct val="121000"/>
              <a:buFont typeface="Wingdings" pitchFamily="2" charset="2"/>
              <a:buChar char="§"/>
            </a:pPr>
            <a:r>
              <a:rPr lang="en-US" sz="2400" b="1" smtClean="0">
                <a:latin typeface="Arial" pitchFamily="34" charset="0"/>
                <a:cs typeface="Arial" pitchFamily="34" charset="0"/>
              </a:rPr>
              <a:t>Plank is a very simple implement and consists of a heavy wooden beam of 2 m in length. </a:t>
            </a:r>
          </a:p>
          <a:p>
            <a:pPr eaLnBrk="1" hangingPunct="1">
              <a:buSzPct val="121000"/>
              <a:buFont typeface="Wingdings" pitchFamily="2" charset="2"/>
              <a:buChar char="§"/>
            </a:pPr>
            <a:r>
              <a:rPr lang="en-US" sz="2400" b="1" smtClean="0">
                <a:latin typeface="Arial" pitchFamily="34" charset="0"/>
                <a:cs typeface="Arial" pitchFamily="34" charset="0"/>
              </a:rPr>
              <a:t>In addition, shafts and handle are fixed to the beams. </a:t>
            </a:r>
          </a:p>
          <a:p>
            <a:pPr eaLnBrk="1" hangingPunct="1">
              <a:buSzPct val="121000"/>
              <a:buFont typeface="Wingdings" pitchFamily="2" charset="2"/>
              <a:buChar char="§"/>
            </a:pPr>
            <a:r>
              <a:rPr lang="en-US" sz="2400" b="1" smtClean="0">
                <a:latin typeface="Arial" pitchFamily="34" charset="0"/>
                <a:cs typeface="Arial" pitchFamily="34" charset="0"/>
              </a:rPr>
              <a:t>When it is worked, most of the clods are crushed due to its weight. </a:t>
            </a:r>
          </a:p>
          <a:p>
            <a:pPr eaLnBrk="1" hangingPunct="1">
              <a:buSzPct val="121000"/>
              <a:buFont typeface="Wingdings" pitchFamily="2" charset="2"/>
              <a:buChar char="§"/>
            </a:pPr>
            <a:r>
              <a:rPr lang="en-US" sz="2400" b="1" smtClean="0">
                <a:latin typeface="Arial" pitchFamily="34" charset="0"/>
                <a:cs typeface="Arial" pitchFamily="34" charset="0"/>
              </a:rPr>
              <a:t>It also helps in micro-leveling and slight compaction necessary after sowing. </a:t>
            </a:r>
          </a:p>
          <a:p>
            <a:pPr eaLnBrk="1" hangingPunct="1">
              <a:buSzPct val="121000"/>
              <a:buFont typeface="Wingdings" pitchFamily="2" charset="2"/>
              <a:buChar char="§"/>
            </a:pPr>
            <a:r>
              <a:rPr lang="en-US" sz="2400" b="1" smtClean="0">
                <a:latin typeface="Arial" pitchFamily="34" charset="0"/>
                <a:cs typeface="Arial" pitchFamily="34" charset="0"/>
              </a:rPr>
              <a:t>Rollers are used mainly to crush the hard clods and to compact the soil in seed rows. </a:t>
            </a:r>
          </a:p>
          <a:p>
            <a:pPr eaLnBrk="1" hangingPunct="1"/>
            <a:endParaRPr lang="en-US" smtClean="0"/>
          </a:p>
        </p:txBody>
      </p:sp>
      <p:pic>
        <p:nvPicPr>
          <p:cNvPr id="35844" name="Picture 2" descr="C:\Documents and Settings\DODL\Desktop\TNAU color Emble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01000" y="5791200"/>
            <a:ext cx="11430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45"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938838"/>
            <a:ext cx="990600" cy="919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a:spLocks noChangeArrowheads="1"/>
          </p:cNvSpPr>
          <p:nvPr/>
        </p:nvSpPr>
        <p:spPr bwMode="auto">
          <a:xfrm>
            <a:off x="2057400" y="6488113"/>
            <a:ext cx="6413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4" action="ppaction://hlinksldjump"/>
              </a:rPr>
              <a:t>Next</a:t>
            </a:r>
            <a:endParaRPr lang="en-US">
              <a:latin typeface="Cambria" pitchFamily="18" charset="0"/>
            </a:endParaRPr>
          </a:p>
        </p:txBody>
      </p:sp>
      <p:sp>
        <p:nvSpPr>
          <p:cNvPr id="10" name="Rectangle 9"/>
          <p:cNvSpPr>
            <a:spLocks noChangeArrowheads="1"/>
          </p:cNvSpPr>
          <p:nvPr/>
        </p:nvSpPr>
        <p:spPr bwMode="auto">
          <a:xfrm>
            <a:off x="3200400" y="6488113"/>
            <a:ext cx="10493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5" action="ppaction://hlinksldjump"/>
              </a:rPr>
              <a:t>Previous</a:t>
            </a:r>
            <a:endParaRPr lang="en-US">
              <a:latin typeface="Cambria" pitchFamily="18" charset="0"/>
            </a:endParaRPr>
          </a:p>
        </p:txBody>
      </p:sp>
      <p:sp>
        <p:nvSpPr>
          <p:cNvPr id="11" name="Rectangle 10"/>
          <p:cNvSpPr>
            <a:spLocks noChangeArrowheads="1"/>
          </p:cNvSpPr>
          <p:nvPr/>
        </p:nvSpPr>
        <p:spPr bwMode="auto">
          <a:xfrm>
            <a:off x="5257800" y="6488113"/>
            <a:ext cx="5746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6" action="ppaction://hlinksldjump"/>
              </a:rPr>
              <a:t>End</a:t>
            </a:r>
            <a:endParaRPr lang="en-US">
              <a:latin typeface="Cambr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par>
                          <p:cTn id="8" fill="hold" nodeType="afterGroup">
                            <p:stCondLst>
                              <p:cond delay="500"/>
                            </p:stCondLst>
                            <p:childTnLst>
                              <p:par>
                                <p:cTn id="9" presetID="10" presetClass="entr" presetSubtype="0" fill="hold" nodeType="after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animEffect transition="in" filter="fade">
                                      <p:cBhvr>
                                        <p:cTn id="11" dur="2000"/>
                                        <p:tgtEl>
                                          <p:spTgt spid="6">
                                            <p:txEl>
                                              <p:pRg st="0" end="0"/>
                                            </p:txEl>
                                          </p:spTgt>
                                        </p:tgtEl>
                                      </p:cBhvr>
                                    </p:animEffect>
                                  </p:childTnLst>
                                </p:cTn>
                              </p:par>
                            </p:childTnLst>
                          </p:cTn>
                        </p:par>
                        <p:par>
                          <p:cTn id="12" fill="hold" nodeType="afterGroup">
                            <p:stCondLst>
                              <p:cond delay="2500"/>
                            </p:stCondLst>
                            <p:childTnLst>
                              <p:par>
                                <p:cTn id="13" presetID="10" presetClass="entr" presetSubtype="0" fill="hold" nodeType="after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animEffect transition="in" filter="fade">
                                      <p:cBhvr>
                                        <p:cTn id="15" dur="2000"/>
                                        <p:tgtEl>
                                          <p:spTgt spid="6">
                                            <p:txEl>
                                              <p:pRg st="1" end="1"/>
                                            </p:txEl>
                                          </p:spTgt>
                                        </p:tgtEl>
                                      </p:cBhvr>
                                    </p:animEffect>
                                  </p:childTnLst>
                                </p:cTn>
                              </p:par>
                            </p:childTnLst>
                          </p:cTn>
                        </p:par>
                        <p:par>
                          <p:cTn id="16" fill="hold" nodeType="afterGroup">
                            <p:stCondLst>
                              <p:cond delay="4500"/>
                            </p:stCondLst>
                            <p:childTnLst>
                              <p:par>
                                <p:cTn id="17" presetID="10" presetClass="entr" presetSubtype="0" fill="hold" nodeType="after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Effect transition="in" filter="fade">
                                      <p:cBhvr>
                                        <p:cTn id="19" dur="2000"/>
                                        <p:tgtEl>
                                          <p:spTgt spid="6">
                                            <p:txEl>
                                              <p:pRg st="2" end="2"/>
                                            </p:txEl>
                                          </p:spTgt>
                                        </p:tgtEl>
                                      </p:cBhvr>
                                    </p:animEffect>
                                  </p:childTnLst>
                                </p:cTn>
                              </p:par>
                            </p:childTnLst>
                          </p:cTn>
                        </p:par>
                        <p:par>
                          <p:cTn id="20" fill="hold" nodeType="afterGroup">
                            <p:stCondLst>
                              <p:cond delay="6500"/>
                            </p:stCondLst>
                            <p:childTnLst>
                              <p:par>
                                <p:cTn id="21" presetID="10" presetClass="entr" presetSubtype="0" fill="hold" nodeType="afterEffect">
                                  <p:stCondLst>
                                    <p:cond delay="0"/>
                                  </p:stCondLst>
                                  <p:childTnLst>
                                    <p:set>
                                      <p:cBhvr>
                                        <p:cTn id="22" dur="1" fill="hold">
                                          <p:stCondLst>
                                            <p:cond delay="0"/>
                                          </p:stCondLst>
                                        </p:cTn>
                                        <p:tgtEl>
                                          <p:spTgt spid="6">
                                            <p:txEl>
                                              <p:pRg st="3" end="3"/>
                                            </p:txEl>
                                          </p:spTgt>
                                        </p:tgtEl>
                                        <p:attrNameLst>
                                          <p:attrName>style.visibility</p:attrName>
                                        </p:attrNameLst>
                                      </p:cBhvr>
                                      <p:to>
                                        <p:strVal val="visible"/>
                                      </p:to>
                                    </p:set>
                                    <p:animEffect transition="in" filter="fade">
                                      <p:cBhvr>
                                        <p:cTn id="23" dur="2000"/>
                                        <p:tgtEl>
                                          <p:spTgt spid="6">
                                            <p:txEl>
                                              <p:pRg st="3" end="3"/>
                                            </p:txEl>
                                          </p:spTgt>
                                        </p:tgtEl>
                                      </p:cBhvr>
                                    </p:animEffect>
                                  </p:childTnLst>
                                </p:cTn>
                              </p:par>
                            </p:childTnLst>
                          </p:cTn>
                        </p:par>
                        <p:par>
                          <p:cTn id="24" fill="hold" nodeType="afterGroup">
                            <p:stCondLst>
                              <p:cond delay="8500"/>
                            </p:stCondLst>
                            <p:childTnLst>
                              <p:par>
                                <p:cTn id="25" presetID="10" presetClass="entr" presetSubtype="0" fill="hold" nodeType="after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fade">
                                      <p:cBhvr>
                                        <p:cTn id="27" dur="2000"/>
                                        <p:tgtEl>
                                          <p:spTgt spid="6">
                                            <p:txEl>
                                              <p:pRg st="4" end="4"/>
                                            </p:txEl>
                                          </p:spTgt>
                                        </p:tgtEl>
                                      </p:cBhvr>
                                    </p:animEffect>
                                  </p:childTnLst>
                                </p:cTn>
                              </p:par>
                            </p:childTnLst>
                          </p:cTn>
                        </p:par>
                        <p:par>
                          <p:cTn id="28" fill="hold" nodeType="afterGroup">
                            <p:stCondLst>
                              <p:cond delay="10500"/>
                            </p:stCondLst>
                            <p:childTnLst>
                              <p:par>
                                <p:cTn id="29" presetID="29" presetClass="entr" presetSubtype="0" fill="hold" nodeType="afterEffect">
                                  <p:stCondLst>
                                    <p:cond delay="0"/>
                                  </p:stCondLst>
                                  <p:childTnLst>
                                    <p:set>
                                      <p:cBhvr>
                                        <p:cTn id="30" dur="1" fill="hold">
                                          <p:stCondLst>
                                            <p:cond delay="0"/>
                                          </p:stCondLst>
                                        </p:cTn>
                                        <p:tgtEl>
                                          <p:spTgt spid="9">
                                            <p:txEl>
                                              <p:pRg st="0" end="0"/>
                                            </p:txEl>
                                          </p:spTgt>
                                        </p:tgtEl>
                                        <p:attrNameLst>
                                          <p:attrName>style.visibility</p:attrName>
                                        </p:attrNameLst>
                                      </p:cBhvr>
                                      <p:to>
                                        <p:strVal val="visible"/>
                                      </p:to>
                                    </p:set>
                                    <p:anim calcmode="lin" valueType="num">
                                      <p:cBhvr>
                                        <p:cTn id="31" dur="1000" fill="hold"/>
                                        <p:tgtEl>
                                          <p:spTgt spid="9">
                                            <p:txEl>
                                              <p:pRg st="0" end="0"/>
                                            </p:txEl>
                                          </p:spTgt>
                                        </p:tgtEl>
                                        <p:attrNameLst>
                                          <p:attrName>ppt_x</p:attrName>
                                        </p:attrNameLst>
                                      </p:cBhvr>
                                      <p:tavLst>
                                        <p:tav tm="0">
                                          <p:val>
                                            <p:strVal val="#ppt_x-.2"/>
                                          </p:val>
                                        </p:tav>
                                        <p:tav tm="100000">
                                          <p:val>
                                            <p:strVal val="#ppt_x"/>
                                          </p:val>
                                        </p:tav>
                                      </p:tavLst>
                                    </p:anim>
                                    <p:anim calcmode="lin" valueType="num">
                                      <p:cBhvr>
                                        <p:cTn id="32" dur="1000" fill="hold"/>
                                        <p:tgtEl>
                                          <p:spTgt spid="9">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33" dur="1000"/>
                                        <p:tgtEl>
                                          <p:spTgt spid="9">
                                            <p:txEl>
                                              <p:pRg st="0" end="0"/>
                                            </p:txEl>
                                          </p:spTgt>
                                        </p:tgtEl>
                                      </p:cBhvr>
                                    </p:animEffect>
                                  </p:childTnLst>
                                </p:cTn>
                              </p:par>
                            </p:childTnLst>
                          </p:cTn>
                        </p:par>
                        <p:par>
                          <p:cTn id="34" fill="hold" nodeType="afterGroup">
                            <p:stCondLst>
                              <p:cond delay="11500"/>
                            </p:stCondLst>
                            <p:childTnLst>
                              <p:par>
                                <p:cTn id="35" presetID="29" presetClass="entr" presetSubtype="0" fill="hold" nodeType="afterEffect">
                                  <p:stCondLst>
                                    <p:cond delay="0"/>
                                  </p:stCondLst>
                                  <p:childTnLst>
                                    <p:set>
                                      <p:cBhvr>
                                        <p:cTn id="36" dur="1" fill="hold">
                                          <p:stCondLst>
                                            <p:cond delay="0"/>
                                          </p:stCondLst>
                                        </p:cTn>
                                        <p:tgtEl>
                                          <p:spTgt spid="10">
                                            <p:txEl>
                                              <p:pRg st="0" end="0"/>
                                            </p:txEl>
                                          </p:spTgt>
                                        </p:tgtEl>
                                        <p:attrNameLst>
                                          <p:attrName>style.visibility</p:attrName>
                                        </p:attrNameLst>
                                      </p:cBhvr>
                                      <p:to>
                                        <p:strVal val="visible"/>
                                      </p:to>
                                    </p:set>
                                    <p:anim calcmode="lin" valueType="num">
                                      <p:cBhvr>
                                        <p:cTn id="37" dur="1000" fill="hold"/>
                                        <p:tgtEl>
                                          <p:spTgt spid="10">
                                            <p:txEl>
                                              <p:pRg st="0" end="0"/>
                                            </p:txEl>
                                          </p:spTgt>
                                        </p:tgtEl>
                                        <p:attrNameLst>
                                          <p:attrName>ppt_x</p:attrName>
                                        </p:attrNameLst>
                                      </p:cBhvr>
                                      <p:tavLst>
                                        <p:tav tm="0">
                                          <p:val>
                                            <p:strVal val="#ppt_x-.2"/>
                                          </p:val>
                                        </p:tav>
                                        <p:tav tm="100000">
                                          <p:val>
                                            <p:strVal val="#ppt_x"/>
                                          </p:val>
                                        </p:tav>
                                      </p:tavLst>
                                    </p:anim>
                                    <p:anim calcmode="lin" valueType="num">
                                      <p:cBhvr>
                                        <p:cTn id="38" dur="1000" fill="hold"/>
                                        <p:tgtEl>
                                          <p:spTgt spid="10">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39" dur="1000"/>
                                        <p:tgtEl>
                                          <p:spTgt spid="10">
                                            <p:txEl>
                                              <p:pRg st="0" end="0"/>
                                            </p:txEl>
                                          </p:spTgt>
                                        </p:tgtEl>
                                      </p:cBhvr>
                                    </p:animEffect>
                                  </p:childTnLst>
                                </p:cTn>
                              </p:par>
                            </p:childTnLst>
                          </p:cTn>
                        </p:par>
                        <p:par>
                          <p:cTn id="40" fill="hold" nodeType="afterGroup">
                            <p:stCondLst>
                              <p:cond delay="12500"/>
                            </p:stCondLst>
                            <p:childTnLst>
                              <p:par>
                                <p:cTn id="41" presetID="29" presetClass="entr" presetSubtype="0" fill="hold" nodeType="afterEffect">
                                  <p:stCondLst>
                                    <p:cond delay="0"/>
                                  </p:stCondLst>
                                  <p:childTnLst>
                                    <p:set>
                                      <p:cBhvr>
                                        <p:cTn id="42" dur="1" fill="hold">
                                          <p:stCondLst>
                                            <p:cond delay="0"/>
                                          </p:stCondLst>
                                        </p:cTn>
                                        <p:tgtEl>
                                          <p:spTgt spid="11">
                                            <p:txEl>
                                              <p:pRg st="0" end="0"/>
                                            </p:txEl>
                                          </p:spTgt>
                                        </p:tgtEl>
                                        <p:attrNameLst>
                                          <p:attrName>style.visibility</p:attrName>
                                        </p:attrNameLst>
                                      </p:cBhvr>
                                      <p:to>
                                        <p:strVal val="visible"/>
                                      </p:to>
                                    </p:set>
                                    <p:anim calcmode="lin" valueType="num">
                                      <p:cBhvr>
                                        <p:cTn id="43" dur="1000" fill="hold"/>
                                        <p:tgtEl>
                                          <p:spTgt spid="11">
                                            <p:txEl>
                                              <p:pRg st="0" end="0"/>
                                            </p:txEl>
                                          </p:spTgt>
                                        </p:tgtEl>
                                        <p:attrNameLst>
                                          <p:attrName>ppt_x</p:attrName>
                                        </p:attrNameLst>
                                      </p:cBhvr>
                                      <p:tavLst>
                                        <p:tav tm="0">
                                          <p:val>
                                            <p:strVal val="#ppt_x-.2"/>
                                          </p:val>
                                        </p:tav>
                                        <p:tav tm="100000">
                                          <p:val>
                                            <p:strVal val="#ppt_x"/>
                                          </p:val>
                                        </p:tav>
                                      </p:tavLst>
                                    </p:anim>
                                    <p:anim calcmode="lin" valueType="num">
                                      <p:cBhvr>
                                        <p:cTn id="44" dur="1000" fill="hold"/>
                                        <p:tgtEl>
                                          <p:spTgt spid="11">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45" dur="1000"/>
                                        <p:tgtEl>
                                          <p:spTgt spid="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1143000"/>
          </a:xfrm>
        </p:spPr>
        <p:txBody>
          <a:bodyPr/>
          <a:lstStyle/>
          <a:p>
            <a:pPr algn="l" eaLnBrk="1" fontAlgn="auto" hangingPunct="1">
              <a:spcAft>
                <a:spcPts val="0"/>
              </a:spcAft>
              <a:defRPr/>
            </a:pPr>
            <a:r>
              <a:rPr lang="en-US" sz="2400" smtClean="0">
                <a:latin typeface="Arial" pitchFamily="34" charset="0"/>
                <a:cs typeface="Arial" pitchFamily="34" charset="0"/>
              </a:rPr>
              <a:t>Layout of seedbed and sowing </a:t>
            </a:r>
            <a:endParaRPr lang="en-US" sz="2400">
              <a:latin typeface="Arial" pitchFamily="34" charset="0"/>
              <a:cs typeface="Arial" pitchFamily="34" charset="0"/>
            </a:endParaRPr>
          </a:p>
        </p:txBody>
      </p:sp>
      <p:sp>
        <p:nvSpPr>
          <p:cNvPr id="3" name="Content Placeholder 2"/>
          <p:cNvSpPr>
            <a:spLocks noGrp="1"/>
          </p:cNvSpPr>
          <p:nvPr>
            <p:ph idx="1"/>
          </p:nvPr>
        </p:nvSpPr>
        <p:spPr>
          <a:xfrm>
            <a:off x="0" y="1066800"/>
            <a:ext cx="8915400" cy="4800600"/>
          </a:xfrm>
        </p:spPr>
        <p:txBody>
          <a:bodyPr/>
          <a:lstStyle/>
          <a:p>
            <a:pPr eaLnBrk="1" hangingPunct="1">
              <a:buSzPct val="121000"/>
              <a:buFont typeface="Wingdings" pitchFamily="2" charset="2"/>
              <a:buChar char="§"/>
            </a:pPr>
            <a:r>
              <a:rPr lang="en-US" sz="2400" b="1" smtClean="0">
                <a:latin typeface="Arial" pitchFamily="34" charset="0"/>
                <a:cs typeface="Arial" pitchFamily="34" charset="0"/>
              </a:rPr>
              <a:t>After the field preparation (through primary and secondary tillages), the field is to be laid out properly for irrigation and sowing (of seeds) or planting (of seedlings). </a:t>
            </a:r>
          </a:p>
          <a:p>
            <a:pPr eaLnBrk="1" hangingPunct="1">
              <a:buSzPct val="121000"/>
              <a:buFont typeface="Wingdings" pitchFamily="2" charset="2"/>
              <a:buChar char="§"/>
            </a:pPr>
            <a:r>
              <a:rPr lang="en-US" sz="2400" b="1" smtClean="0">
                <a:latin typeface="Arial" pitchFamily="34" charset="0"/>
                <a:cs typeface="Arial" pitchFamily="34" charset="0"/>
              </a:rPr>
              <a:t>These operations are crop specific.</a:t>
            </a:r>
          </a:p>
          <a:p>
            <a:pPr eaLnBrk="1" hangingPunct="1">
              <a:buSzPct val="121000"/>
              <a:buFont typeface="Wingdings" pitchFamily="2" charset="2"/>
              <a:buChar char="§"/>
            </a:pPr>
            <a:r>
              <a:rPr lang="en-US" sz="2400" b="1" smtClean="0">
                <a:latin typeface="Arial" pitchFamily="34" charset="0"/>
                <a:cs typeface="Arial" pitchFamily="34" charset="0"/>
              </a:rPr>
              <a:t> For most of the crops like wheat, soybean, pearl millet, groundnut, castor etc., flat leveled seedbed is mandatory. </a:t>
            </a:r>
          </a:p>
          <a:p>
            <a:pPr eaLnBrk="1" hangingPunct="1">
              <a:buSzPct val="121000"/>
              <a:buFont typeface="Wingdings" pitchFamily="2" charset="2"/>
              <a:buChar char="§"/>
            </a:pPr>
            <a:r>
              <a:rPr lang="en-US" sz="2400" b="1" smtClean="0">
                <a:latin typeface="Arial" pitchFamily="34" charset="0"/>
                <a:cs typeface="Arial" pitchFamily="34" charset="0"/>
              </a:rPr>
              <a:t>After the secondary tillage, these crops are sown without any land treatments or by forming beds and channels. </a:t>
            </a:r>
          </a:p>
          <a:p>
            <a:pPr eaLnBrk="1" hangingPunct="1">
              <a:buSzPct val="121000"/>
              <a:buFont typeface="Wingdings" pitchFamily="2" charset="2"/>
              <a:buChar char="§"/>
            </a:pPr>
            <a:r>
              <a:rPr lang="en-US" sz="2400" b="1" smtClean="0">
                <a:latin typeface="Arial" pitchFamily="34" charset="0"/>
                <a:cs typeface="Arial" pitchFamily="34" charset="0"/>
              </a:rPr>
              <a:t>However, growing crops during rainy season in deep black soils is a problem due to ill-drained conditions and as tillage is not possible during the rainy season. </a:t>
            </a:r>
          </a:p>
          <a:p>
            <a:pPr eaLnBrk="1" hangingPunct="1">
              <a:buSzPct val="121000"/>
              <a:buFont typeface="Wingdings" pitchFamily="2" charset="2"/>
              <a:buChar char="§"/>
            </a:pPr>
            <a:r>
              <a:rPr lang="en-US" sz="2400" b="1" smtClean="0">
                <a:latin typeface="Arial" pitchFamily="34" charset="0"/>
                <a:cs typeface="Arial" pitchFamily="34" charset="0"/>
              </a:rPr>
              <a:t>Broad-bed and furrows (BBF) are, therefore, formed before the onset of monsoon and dry sowing is carried out. </a:t>
            </a:r>
          </a:p>
          <a:p>
            <a:pPr eaLnBrk="1" hangingPunct="1">
              <a:buFont typeface="Wingdings 2" pitchFamily="18" charset="2"/>
              <a:buNone/>
            </a:pPr>
            <a:r>
              <a:rPr lang="en-US" sz="2400" b="1" smtClean="0">
                <a:latin typeface="Arial" pitchFamily="34" charset="0"/>
                <a:cs typeface="Arial" pitchFamily="34" charset="0"/>
              </a:rPr>
              <a:t>                                                                           (Cont)..</a:t>
            </a:r>
          </a:p>
          <a:p>
            <a:pPr eaLnBrk="1" hangingPunct="1"/>
            <a:endParaRPr lang="en-US" sz="2400" b="1" smtClean="0"/>
          </a:p>
        </p:txBody>
      </p:sp>
      <p:pic>
        <p:nvPicPr>
          <p:cNvPr id="36868" name="Picture 2" descr="C:\Documents and Settings\DODL\Desktop\TNAU color Emblem.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86800" y="6308725"/>
            <a:ext cx="45720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69"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400800"/>
            <a:ext cx="38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p:nvSpPr>
        <p:spPr bwMode="auto">
          <a:xfrm>
            <a:off x="2286000" y="6488113"/>
            <a:ext cx="6413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5" action="ppaction://hlinksldjump"/>
              </a:rPr>
              <a:t>Next</a:t>
            </a:r>
            <a:endParaRPr lang="en-US">
              <a:latin typeface="Cambria" pitchFamily="18" charset="0"/>
            </a:endParaRPr>
          </a:p>
        </p:txBody>
      </p:sp>
      <p:sp>
        <p:nvSpPr>
          <p:cNvPr id="7" name="Rectangle 6"/>
          <p:cNvSpPr>
            <a:spLocks noChangeArrowheads="1"/>
          </p:cNvSpPr>
          <p:nvPr/>
        </p:nvSpPr>
        <p:spPr bwMode="auto">
          <a:xfrm>
            <a:off x="4114800" y="6488113"/>
            <a:ext cx="10493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6" action="ppaction://hlinksldjump"/>
              </a:rPr>
              <a:t>Previous</a:t>
            </a:r>
            <a:endParaRPr lang="en-US">
              <a:latin typeface="Cambria" pitchFamily="18" charset="0"/>
            </a:endParaRPr>
          </a:p>
        </p:txBody>
      </p:sp>
      <p:sp>
        <p:nvSpPr>
          <p:cNvPr id="8" name="Rectangle 7"/>
          <p:cNvSpPr>
            <a:spLocks noChangeArrowheads="1"/>
          </p:cNvSpPr>
          <p:nvPr/>
        </p:nvSpPr>
        <p:spPr bwMode="auto">
          <a:xfrm>
            <a:off x="5867400" y="6488113"/>
            <a:ext cx="5746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7" action="ppaction://hlinksldjump"/>
              </a:rPr>
              <a:t>End</a:t>
            </a:r>
            <a:endParaRPr lang="en-US">
              <a:latin typeface="Cambr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par>
                          <p:cTn id="8" fill="hold" nodeType="afterGroup">
                            <p:stCondLst>
                              <p:cond delay="500"/>
                            </p:stCondLst>
                            <p:childTnLst>
                              <p:par>
                                <p:cTn id="9" presetID="10"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2000"/>
                                        <p:tgtEl>
                                          <p:spTgt spid="3">
                                            <p:txEl>
                                              <p:pRg st="0" end="0"/>
                                            </p:txEl>
                                          </p:spTgt>
                                        </p:tgtEl>
                                      </p:cBhvr>
                                    </p:animEffect>
                                  </p:childTnLst>
                                </p:cTn>
                              </p:par>
                            </p:childTnLst>
                          </p:cTn>
                        </p:par>
                        <p:par>
                          <p:cTn id="12" fill="hold" nodeType="afterGroup">
                            <p:stCondLst>
                              <p:cond delay="2500"/>
                            </p:stCondLst>
                            <p:childTnLst>
                              <p:par>
                                <p:cTn id="13" presetID="10" presetClass="entr" presetSubtype="0" fill="hold"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2000"/>
                                        <p:tgtEl>
                                          <p:spTgt spid="3">
                                            <p:txEl>
                                              <p:pRg st="1" end="1"/>
                                            </p:txEl>
                                          </p:spTgt>
                                        </p:tgtEl>
                                      </p:cBhvr>
                                    </p:animEffect>
                                  </p:childTnLst>
                                </p:cTn>
                              </p:par>
                            </p:childTnLst>
                          </p:cTn>
                        </p:par>
                        <p:par>
                          <p:cTn id="16" fill="hold" nodeType="afterGroup">
                            <p:stCondLst>
                              <p:cond delay="4500"/>
                            </p:stCondLst>
                            <p:childTnLst>
                              <p:par>
                                <p:cTn id="17" presetID="10" presetClass="entr" presetSubtype="0" fill="hold"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2000"/>
                                        <p:tgtEl>
                                          <p:spTgt spid="3">
                                            <p:txEl>
                                              <p:pRg st="2" end="2"/>
                                            </p:txEl>
                                          </p:spTgt>
                                        </p:tgtEl>
                                      </p:cBhvr>
                                    </p:animEffect>
                                  </p:childTnLst>
                                </p:cTn>
                              </p:par>
                            </p:childTnLst>
                          </p:cTn>
                        </p:par>
                        <p:par>
                          <p:cTn id="20" fill="hold" nodeType="afterGroup">
                            <p:stCondLst>
                              <p:cond delay="6500"/>
                            </p:stCondLst>
                            <p:childTnLst>
                              <p:par>
                                <p:cTn id="21" presetID="10" presetClass="entr" presetSubtype="0" fill="hold" nodeType="after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2000"/>
                                        <p:tgtEl>
                                          <p:spTgt spid="3">
                                            <p:txEl>
                                              <p:pRg st="3" end="3"/>
                                            </p:txEl>
                                          </p:spTgt>
                                        </p:tgtEl>
                                      </p:cBhvr>
                                    </p:animEffect>
                                  </p:childTnLst>
                                </p:cTn>
                              </p:par>
                            </p:childTnLst>
                          </p:cTn>
                        </p:par>
                        <p:par>
                          <p:cTn id="24" fill="hold" nodeType="afterGroup">
                            <p:stCondLst>
                              <p:cond delay="8500"/>
                            </p:stCondLst>
                            <p:childTnLst>
                              <p:par>
                                <p:cTn id="25" presetID="10" presetClass="entr" presetSubtype="0" fill="hold" nodeType="after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par>
                          <p:cTn id="28" fill="hold" nodeType="afterGroup">
                            <p:stCondLst>
                              <p:cond delay="10500"/>
                            </p:stCondLst>
                            <p:childTnLst>
                              <p:par>
                                <p:cTn id="29" presetID="10" presetClass="entr" presetSubtype="0" fill="hold" nodeType="after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2000"/>
                                        <p:tgtEl>
                                          <p:spTgt spid="3">
                                            <p:txEl>
                                              <p:pRg st="5" end="5"/>
                                            </p:txEl>
                                          </p:spTgt>
                                        </p:tgtEl>
                                      </p:cBhvr>
                                    </p:animEffect>
                                  </p:childTnLst>
                                </p:cTn>
                              </p:par>
                            </p:childTnLst>
                          </p:cTn>
                        </p:par>
                        <p:par>
                          <p:cTn id="32" fill="hold" nodeType="afterGroup">
                            <p:stCondLst>
                              <p:cond delay="12500"/>
                            </p:stCondLst>
                            <p:childTnLst>
                              <p:par>
                                <p:cTn id="33" presetID="29" presetClass="entr" presetSubtype="0" fill="hold" nodeType="afterEffect">
                                  <p:stCondLst>
                                    <p:cond delay="0"/>
                                  </p:stCondLst>
                                  <p:childTnLst>
                                    <p:set>
                                      <p:cBhvr>
                                        <p:cTn id="34" dur="1" fill="hold">
                                          <p:stCondLst>
                                            <p:cond delay="0"/>
                                          </p:stCondLst>
                                        </p:cTn>
                                        <p:tgtEl>
                                          <p:spTgt spid="6">
                                            <p:txEl>
                                              <p:pRg st="0" end="0"/>
                                            </p:txEl>
                                          </p:spTgt>
                                        </p:tgtEl>
                                        <p:attrNameLst>
                                          <p:attrName>style.visibility</p:attrName>
                                        </p:attrNameLst>
                                      </p:cBhvr>
                                      <p:to>
                                        <p:strVal val="visible"/>
                                      </p:to>
                                    </p:set>
                                    <p:anim calcmode="lin" valueType="num">
                                      <p:cBhvr>
                                        <p:cTn id="35" dur="1000" fill="hold"/>
                                        <p:tgtEl>
                                          <p:spTgt spid="6">
                                            <p:txEl>
                                              <p:pRg st="0" end="0"/>
                                            </p:txEl>
                                          </p:spTgt>
                                        </p:tgtEl>
                                        <p:attrNameLst>
                                          <p:attrName>ppt_x</p:attrName>
                                        </p:attrNameLst>
                                      </p:cBhvr>
                                      <p:tavLst>
                                        <p:tav tm="0">
                                          <p:val>
                                            <p:strVal val="#ppt_x-.2"/>
                                          </p:val>
                                        </p:tav>
                                        <p:tav tm="100000">
                                          <p:val>
                                            <p:strVal val="#ppt_x"/>
                                          </p:val>
                                        </p:tav>
                                      </p:tavLst>
                                    </p:anim>
                                    <p:anim calcmode="lin" valueType="num">
                                      <p:cBhvr>
                                        <p:cTn id="36" dur="1000" fill="hold"/>
                                        <p:tgtEl>
                                          <p:spTgt spid="6">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6">
                                            <p:txEl>
                                              <p:pRg st="0" end="0"/>
                                            </p:txEl>
                                          </p:spTgt>
                                        </p:tgtEl>
                                      </p:cBhvr>
                                    </p:animEffect>
                                  </p:childTnLst>
                                </p:cTn>
                              </p:par>
                            </p:childTnLst>
                          </p:cTn>
                        </p:par>
                        <p:par>
                          <p:cTn id="38" fill="hold" nodeType="afterGroup">
                            <p:stCondLst>
                              <p:cond delay="13500"/>
                            </p:stCondLst>
                            <p:childTnLst>
                              <p:par>
                                <p:cTn id="39" presetID="29" presetClass="entr" presetSubtype="0" fill="hold" nodeType="afterEffect">
                                  <p:stCondLst>
                                    <p:cond delay="0"/>
                                  </p:stCondLst>
                                  <p:childTnLst>
                                    <p:set>
                                      <p:cBhvr>
                                        <p:cTn id="40" dur="1" fill="hold">
                                          <p:stCondLst>
                                            <p:cond delay="0"/>
                                          </p:stCondLst>
                                        </p:cTn>
                                        <p:tgtEl>
                                          <p:spTgt spid="7">
                                            <p:txEl>
                                              <p:pRg st="0" end="0"/>
                                            </p:txEl>
                                          </p:spTgt>
                                        </p:tgtEl>
                                        <p:attrNameLst>
                                          <p:attrName>style.visibility</p:attrName>
                                        </p:attrNameLst>
                                      </p:cBhvr>
                                      <p:to>
                                        <p:strVal val="visible"/>
                                      </p:to>
                                    </p:set>
                                    <p:anim calcmode="lin" valueType="num">
                                      <p:cBhvr>
                                        <p:cTn id="41" dur="1000" fill="hold"/>
                                        <p:tgtEl>
                                          <p:spTgt spid="7">
                                            <p:txEl>
                                              <p:pRg st="0" end="0"/>
                                            </p:txEl>
                                          </p:spTgt>
                                        </p:tgtEl>
                                        <p:attrNameLst>
                                          <p:attrName>ppt_x</p:attrName>
                                        </p:attrNameLst>
                                      </p:cBhvr>
                                      <p:tavLst>
                                        <p:tav tm="0">
                                          <p:val>
                                            <p:strVal val="#ppt_x-.2"/>
                                          </p:val>
                                        </p:tav>
                                        <p:tav tm="100000">
                                          <p:val>
                                            <p:strVal val="#ppt_x"/>
                                          </p:val>
                                        </p:tav>
                                      </p:tavLst>
                                    </p:anim>
                                    <p:anim calcmode="lin" valueType="num">
                                      <p:cBhvr>
                                        <p:cTn id="42" dur="1000" fill="hold"/>
                                        <p:tgtEl>
                                          <p:spTgt spid="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43" dur="1000"/>
                                        <p:tgtEl>
                                          <p:spTgt spid="7">
                                            <p:txEl>
                                              <p:pRg st="0" end="0"/>
                                            </p:txEl>
                                          </p:spTgt>
                                        </p:tgtEl>
                                      </p:cBhvr>
                                    </p:animEffect>
                                  </p:childTnLst>
                                </p:cTn>
                              </p:par>
                            </p:childTnLst>
                          </p:cTn>
                        </p:par>
                        <p:par>
                          <p:cTn id="44" fill="hold" nodeType="afterGroup">
                            <p:stCondLst>
                              <p:cond delay="14500"/>
                            </p:stCondLst>
                            <p:childTnLst>
                              <p:par>
                                <p:cTn id="45" presetID="29" presetClass="entr" presetSubtype="0" fill="hold" nodeType="afterEffect">
                                  <p:stCondLst>
                                    <p:cond delay="0"/>
                                  </p:stCondLst>
                                  <p:childTnLst>
                                    <p:set>
                                      <p:cBhvr>
                                        <p:cTn id="46" dur="1" fill="hold">
                                          <p:stCondLst>
                                            <p:cond delay="0"/>
                                          </p:stCondLst>
                                        </p:cTn>
                                        <p:tgtEl>
                                          <p:spTgt spid="8">
                                            <p:txEl>
                                              <p:pRg st="0" end="0"/>
                                            </p:txEl>
                                          </p:spTgt>
                                        </p:tgtEl>
                                        <p:attrNameLst>
                                          <p:attrName>style.visibility</p:attrName>
                                        </p:attrNameLst>
                                      </p:cBhvr>
                                      <p:to>
                                        <p:strVal val="visible"/>
                                      </p:to>
                                    </p:set>
                                    <p:anim calcmode="lin" valueType="num">
                                      <p:cBhvr>
                                        <p:cTn id="47" dur="1000" fill="hold"/>
                                        <p:tgtEl>
                                          <p:spTgt spid="8">
                                            <p:txEl>
                                              <p:pRg st="0" end="0"/>
                                            </p:txEl>
                                          </p:spTgt>
                                        </p:tgtEl>
                                        <p:attrNameLst>
                                          <p:attrName>ppt_x</p:attrName>
                                        </p:attrNameLst>
                                      </p:cBhvr>
                                      <p:tavLst>
                                        <p:tav tm="0">
                                          <p:val>
                                            <p:strVal val="#ppt_x-.2"/>
                                          </p:val>
                                        </p:tav>
                                        <p:tav tm="100000">
                                          <p:val>
                                            <p:strVal val="#ppt_x"/>
                                          </p:val>
                                        </p:tav>
                                      </p:tavLst>
                                    </p:anim>
                                    <p:anim calcmode="lin" valueType="num">
                                      <p:cBhvr>
                                        <p:cTn id="48" dur="1000" fill="hold"/>
                                        <p:tgtEl>
                                          <p:spTgt spid="8">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49" dur="10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
          <p:cNvSpPr>
            <a:spLocks noChangeArrowheads="1"/>
          </p:cNvSpPr>
          <p:nvPr/>
        </p:nvSpPr>
        <p:spPr bwMode="auto">
          <a:xfrm>
            <a:off x="0" y="-2517775"/>
            <a:ext cx="9144000" cy="9234488"/>
          </a:xfrm>
          <a:prstGeom prst="rect">
            <a:avLst/>
          </a:prstGeom>
          <a:noFill/>
          <a:ln w="9525">
            <a:noFill/>
            <a:miter lim="800000"/>
            <a:headEnd/>
            <a:tailEnd/>
          </a:ln>
          <a:effectLst/>
        </p:spPr>
        <p:txBody>
          <a:bodyPr anchor="ctr">
            <a:spAutoFit/>
          </a:bodyPr>
          <a:lstStyle/>
          <a:p>
            <a:pPr indent="457200" algn="just">
              <a:defRPr/>
            </a:pPr>
            <a:endParaRPr lang="en-US" sz="2200" dirty="0">
              <a:ea typeface="Times New Roman" pitchFamily="18" charset="0"/>
            </a:endParaRPr>
          </a:p>
          <a:p>
            <a:pPr indent="457200" algn="just">
              <a:defRPr/>
            </a:pPr>
            <a:endParaRPr lang="en-US" sz="2200" dirty="0">
              <a:ea typeface="Times New Roman" pitchFamily="18" charset="0"/>
            </a:endParaRPr>
          </a:p>
          <a:p>
            <a:pPr indent="457200" algn="just">
              <a:defRPr/>
            </a:pPr>
            <a:endParaRPr lang="en-US" sz="2200" dirty="0">
              <a:ea typeface="Times New Roman" pitchFamily="18" charset="0"/>
            </a:endParaRPr>
          </a:p>
          <a:p>
            <a:pPr indent="457200" algn="just">
              <a:defRPr/>
            </a:pPr>
            <a:endParaRPr lang="en-US" sz="2200" b="1" dirty="0">
              <a:ea typeface="Times New Roman" pitchFamily="18" charset="0"/>
            </a:endParaRPr>
          </a:p>
          <a:p>
            <a:pPr indent="457200" algn="just">
              <a:defRPr/>
            </a:pPr>
            <a:endParaRPr lang="en-US" sz="2200" b="1" dirty="0">
              <a:ea typeface="Times New Roman" pitchFamily="18" charset="0"/>
            </a:endParaRPr>
          </a:p>
          <a:p>
            <a:pPr indent="457200" algn="just">
              <a:buSzPct val="121000"/>
              <a:buFont typeface="Wingdings" pitchFamily="2" charset="2"/>
              <a:buChar char="§"/>
              <a:defRPr/>
            </a:pPr>
            <a:endParaRPr lang="en-US" sz="2200" b="1" dirty="0">
              <a:ea typeface="Times New Roman" pitchFamily="18" charset="0"/>
            </a:endParaRPr>
          </a:p>
          <a:p>
            <a:pPr indent="457200" algn="just">
              <a:buSzPct val="121000"/>
              <a:buFont typeface="Wingdings" pitchFamily="2" charset="2"/>
              <a:buChar char="§"/>
              <a:defRPr/>
            </a:pPr>
            <a:endParaRPr lang="en-US" sz="2200" b="1" dirty="0">
              <a:ea typeface="Times New Roman" pitchFamily="18" charset="0"/>
            </a:endParaRPr>
          </a:p>
          <a:p>
            <a:pPr indent="457200" algn="just">
              <a:buSzPct val="121000"/>
              <a:buFont typeface="Wingdings" pitchFamily="2" charset="2"/>
              <a:buChar char="§"/>
              <a:defRPr/>
            </a:pPr>
            <a:endParaRPr lang="en-US" sz="2200" b="1" dirty="0">
              <a:ea typeface="Times New Roman" pitchFamily="18" charset="0"/>
            </a:endParaRPr>
          </a:p>
          <a:p>
            <a:pPr marL="517525" indent="-349250" algn="just">
              <a:buSzPct val="121000"/>
              <a:buFont typeface="Wingdings" pitchFamily="2" charset="2"/>
              <a:buChar char="§"/>
              <a:defRPr/>
            </a:pPr>
            <a:r>
              <a:rPr lang="en-US" sz="2200" b="1" dirty="0">
                <a:ea typeface="Times New Roman" pitchFamily="18" charset="0"/>
              </a:rPr>
              <a:t>Some crops like maize, vegetables etc., need field lay out in ridges and furrows.</a:t>
            </a:r>
          </a:p>
          <a:p>
            <a:pPr marL="168275" indent="288925" algn="just">
              <a:buSzPct val="121000"/>
              <a:buFont typeface="Wingdings" pitchFamily="2" charset="2"/>
              <a:buChar char="§"/>
              <a:defRPr/>
            </a:pPr>
            <a:r>
              <a:rPr lang="en-US" sz="2200" b="1" dirty="0">
                <a:ea typeface="Times New Roman" pitchFamily="18" charset="0"/>
              </a:rPr>
              <a:t> Sugarcane is planted in the furrows or trenches. </a:t>
            </a:r>
          </a:p>
          <a:p>
            <a:pPr marL="517525" indent="-349250" algn="just">
              <a:buSzPct val="121000"/>
              <a:buFont typeface="Wingdings" pitchFamily="2" charset="2"/>
              <a:buChar char="§"/>
              <a:defRPr/>
            </a:pPr>
            <a:r>
              <a:rPr lang="en-US" sz="2200" b="1" dirty="0">
                <a:ea typeface="Times New Roman" pitchFamily="18" charset="0"/>
              </a:rPr>
              <a:t>Crops like tobacco, tomato, </a:t>
            </a:r>
            <a:r>
              <a:rPr lang="en-US" sz="2200" b="1" dirty="0" err="1">
                <a:ea typeface="Times New Roman" pitchFamily="18" charset="0"/>
              </a:rPr>
              <a:t>chillies</a:t>
            </a:r>
            <a:r>
              <a:rPr lang="en-US" sz="2200" b="1" dirty="0">
                <a:ea typeface="Times New Roman" pitchFamily="18" charset="0"/>
              </a:rPr>
              <a:t> are planted with equal inter-and intra–row spacing so as to facilitate two-way inter-cultivation.</a:t>
            </a:r>
          </a:p>
          <a:p>
            <a:pPr marL="168275" indent="334963" algn="just">
              <a:buSzPct val="121000"/>
              <a:buFont typeface="Wingdings" pitchFamily="2" charset="2"/>
              <a:buChar char="§"/>
              <a:defRPr/>
            </a:pPr>
            <a:r>
              <a:rPr lang="en-US" sz="2200" b="1" dirty="0">
                <a:ea typeface="Times New Roman" pitchFamily="18" charset="0"/>
              </a:rPr>
              <a:t> After field preparation, a marker is run in both the directions.</a:t>
            </a:r>
          </a:p>
          <a:p>
            <a:pPr marL="168275" indent="288925" algn="just">
              <a:buSzPct val="121000"/>
              <a:buFont typeface="Wingdings" pitchFamily="2" charset="2"/>
              <a:buChar char="§"/>
              <a:defRPr/>
            </a:pPr>
            <a:r>
              <a:rPr lang="en-US" sz="2200" b="1" dirty="0">
                <a:ea typeface="Times New Roman" pitchFamily="18" charset="0"/>
              </a:rPr>
              <a:t> The seedlings are transplanted at the intercepts. </a:t>
            </a:r>
            <a:endParaRPr lang="en-US" sz="2200" b="1" dirty="0"/>
          </a:p>
          <a:p>
            <a:pPr marL="517525" indent="-349250" algn="just" eaLnBrk="0" hangingPunct="0">
              <a:buSzPct val="121000"/>
              <a:buFont typeface="Wingdings" pitchFamily="2" charset="2"/>
              <a:buChar char="§"/>
              <a:defRPr/>
            </a:pPr>
            <a:r>
              <a:rPr lang="en-US" sz="2200" b="1" dirty="0">
                <a:ea typeface="Times New Roman" pitchFamily="18" charset="0"/>
              </a:rPr>
              <a:t>Setline planting is adopted in Gujarat, India for sowing cotton and groundnut.</a:t>
            </a:r>
          </a:p>
          <a:p>
            <a:pPr marL="457200" indent="-288925" algn="just" eaLnBrk="0" hangingPunct="0">
              <a:buSzPct val="121000"/>
              <a:buFont typeface="Wingdings" pitchFamily="2" charset="2"/>
              <a:buChar char="§"/>
              <a:defRPr/>
            </a:pPr>
            <a:r>
              <a:rPr lang="en-US" sz="2200" b="1" dirty="0">
                <a:ea typeface="Times New Roman" pitchFamily="18" charset="0"/>
              </a:rPr>
              <a:t> Every year, seed rows are in the same place, since the seed lines are set permanently at wider spacing. </a:t>
            </a:r>
          </a:p>
          <a:p>
            <a:pPr marL="168275" indent="457200" algn="just" eaLnBrk="0" hangingPunct="0">
              <a:buSzPct val="121000"/>
              <a:buFont typeface="Wingdings" pitchFamily="2" charset="2"/>
              <a:buChar char="§"/>
              <a:defRPr/>
            </a:pPr>
            <a:r>
              <a:rPr lang="en-US" sz="2200" b="1" dirty="0">
                <a:ea typeface="Times New Roman" pitchFamily="18" charset="0"/>
              </a:rPr>
              <a:t>The inter-row space is not cultivated.</a:t>
            </a:r>
          </a:p>
          <a:p>
            <a:pPr marL="457200" indent="-288925" algn="just" eaLnBrk="0" hangingPunct="0">
              <a:buSzPct val="121000"/>
              <a:buFont typeface="Wingdings" pitchFamily="2" charset="2"/>
              <a:buChar char="§"/>
              <a:defRPr/>
            </a:pPr>
            <a:r>
              <a:rPr lang="en-US" sz="2200" b="1" dirty="0">
                <a:ea typeface="Times New Roman" pitchFamily="18" charset="0"/>
              </a:rPr>
              <a:t>This method of sowing reduces tillage, conserves moisture in seed rows and increases fertilizer use efficiency. </a:t>
            </a:r>
            <a:endParaRPr lang="en-US" sz="2200" b="1" dirty="0"/>
          </a:p>
          <a:p>
            <a:pPr marL="168275" indent="288925" algn="just" eaLnBrk="0" hangingPunct="0">
              <a:buSzPct val="121000"/>
              <a:buFont typeface="Wingdings" pitchFamily="2" charset="2"/>
              <a:buChar char="§"/>
              <a:defRPr/>
            </a:pPr>
            <a:r>
              <a:rPr lang="en-US" sz="2200" b="1" dirty="0">
                <a:ea typeface="Times New Roman" pitchFamily="18" charset="0"/>
              </a:rPr>
              <a:t>After field preparation, sowing is done with seed drills.</a:t>
            </a:r>
          </a:p>
          <a:p>
            <a:pPr marL="517525" indent="-349250" algn="just" eaLnBrk="0" hangingPunct="0">
              <a:buSzPct val="121000"/>
              <a:buFont typeface="Wingdings" pitchFamily="2" charset="2"/>
              <a:buChar char="§"/>
              <a:defRPr/>
            </a:pPr>
            <a:r>
              <a:rPr lang="en-US" sz="2200" b="1" dirty="0">
                <a:ea typeface="Times New Roman" pitchFamily="18" charset="0"/>
              </a:rPr>
              <a:t> These seeds are covered by running blade harrow to a shallow depth followed by planking so as to level and impart necessary compaction. </a:t>
            </a:r>
            <a:endParaRPr lang="en-US" sz="2200" b="1" dirty="0"/>
          </a:p>
        </p:txBody>
      </p:sp>
      <p:pic>
        <p:nvPicPr>
          <p:cNvPr id="37891" name="Picture 2" descr="C:\Documents and Settings\DODL\Desktop\TNAU color Emble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10600" y="6359525"/>
            <a:ext cx="533400"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892"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362700"/>
            <a:ext cx="533400"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12"/>
          <p:cNvSpPr>
            <a:spLocks noChangeArrowheads="1"/>
          </p:cNvSpPr>
          <p:nvPr/>
        </p:nvSpPr>
        <p:spPr bwMode="auto">
          <a:xfrm>
            <a:off x="2286000" y="6488113"/>
            <a:ext cx="6413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4" action="ppaction://hlinksldjump"/>
              </a:rPr>
              <a:t>Next</a:t>
            </a:r>
            <a:endParaRPr lang="en-US">
              <a:latin typeface="Cambria" pitchFamily="18" charset="0"/>
            </a:endParaRPr>
          </a:p>
        </p:txBody>
      </p:sp>
      <p:sp>
        <p:nvSpPr>
          <p:cNvPr id="14" name="Rectangle 13"/>
          <p:cNvSpPr>
            <a:spLocks noChangeArrowheads="1"/>
          </p:cNvSpPr>
          <p:nvPr/>
        </p:nvSpPr>
        <p:spPr bwMode="auto">
          <a:xfrm>
            <a:off x="3581400" y="6488113"/>
            <a:ext cx="10493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5" action="ppaction://hlinksldjump"/>
              </a:rPr>
              <a:t>Previous</a:t>
            </a:r>
            <a:endParaRPr lang="en-US">
              <a:latin typeface="Cambria" pitchFamily="18" charset="0"/>
            </a:endParaRPr>
          </a:p>
        </p:txBody>
      </p:sp>
      <p:sp>
        <p:nvSpPr>
          <p:cNvPr id="15" name="Rectangle 14"/>
          <p:cNvSpPr>
            <a:spLocks noChangeArrowheads="1"/>
          </p:cNvSpPr>
          <p:nvPr/>
        </p:nvSpPr>
        <p:spPr bwMode="auto">
          <a:xfrm>
            <a:off x="5029200" y="6488113"/>
            <a:ext cx="6858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atin typeface="Cambria" pitchFamily="18" charset="0"/>
                <a:hlinkClick r:id="rId6" action="ppaction://hlinksldjump"/>
              </a:rPr>
              <a:t>End</a:t>
            </a:r>
            <a:endParaRPr lang="en-US">
              <a:latin typeface="Cambr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40961">
                                            <p:txEl>
                                              <p:pRg st="8" end="8"/>
                                            </p:txEl>
                                          </p:spTgt>
                                        </p:tgtEl>
                                        <p:attrNameLst>
                                          <p:attrName>style.visibility</p:attrName>
                                        </p:attrNameLst>
                                      </p:cBhvr>
                                      <p:to>
                                        <p:strVal val="visible"/>
                                      </p:to>
                                    </p:set>
                                    <p:animEffect transition="in" filter="fade">
                                      <p:cBhvr>
                                        <p:cTn id="7" dur="2000"/>
                                        <p:tgtEl>
                                          <p:spTgt spid="40961">
                                            <p:txEl>
                                              <p:pRg st="8" end="8"/>
                                            </p:txEl>
                                          </p:spTgt>
                                        </p:tgtEl>
                                      </p:cBhvr>
                                    </p:animEffect>
                                  </p:childTnLst>
                                </p:cTn>
                              </p:par>
                            </p:childTnLst>
                          </p:cTn>
                        </p:par>
                        <p:par>
                          <p:cTn id="8" fill="hold" nodeType="afterGroup">
                            <p:stCondLst>
                              <p:cond delay="2000"/>
                            </p:stCondLst>
                            <p:childTnLst>
                              <p:par>
                                <p:cTn id="9" presetID="10" presetClass="entr" presetSubtype="0" fill="hold" nodeType="afterEffect">
                                  <p:stCondLst>
                                    <p:cond delay="0"/>
                                  </p:stCondLst>
                                  <p:childTnLst>
                                    <p:set>
                                      <p:cBhvr>
                                        <p:cTn id="10" dur="1" fill="hold">
                                          <p:stCondLst>
                                            <p:cond delay="0"/>
                                          </p:stCondLst>
                                        </p:cTn>
                                        <p:tgtEl>
                                          <p:spTgt spid="40961">
                                            <p:txEl>
                                              <p:pRg st="9" end="9"/>
                                            </p:txEl>
                                          </p:spTgt>
                                        </p:tgtEl>
                                        <p:attrNameLst>
                                          <p:attrName>style.visibility</p:attrName>
                                        </p:attrNameLst>
                                      </p:cBhvr>
                                      <p:to>
                                        <p:strVal val="visible"/>
                                      </p:to>
                                    </p:set>
                                    <p:animEffect transition="in" filter="fade">
                                      <p:cBhvr>
                                        <p:cTn id="11" dur="2000"/>
                                        <p:tgtEl>
                                          <p:spTgt spid="40961">
                                            <p:txEl>
                                              <p:pRg st="9" end="9"/>
                                            </p:txEl>
                                          </p:spTgt>
                                        </p:tgtEl>
                                      </p:cBhvr>
                                    </p:animEffect>
                                  </p:childTnLst>
                                </p:cTn>
                              </p:par>
                            </p:childTnLst>
                          </p:cTn>
                        </p:par>
                        <p:par>
                          <p:cTn id="12" fill="hold" nodeType="afterGroup">
                            <p:stCondLst>
                              <p:cond delay="4000"/>
                            </p:stCondLst>
                            <p:childTnLst>
                              <p:par>
                                <p:cTn id="13" presetID="10" presetClass="entr" presetSubtype="0" fill="hold" nodeType="afterEffect">
                                  <p:stCondLst>
                                    <p:cond delay="0"/>
                                  </p:stCondLst>
                                  <p:childTnLst>
                                    <p:set>
                                      <p:cBhvr>
                                        <p:cTn id="14" dur="1" fill="hold">
                                          <p:stCondLst>
                                            <p:cond delay="0"/>
                                          </p:stCondLst>
                                        </p:cTn>
                                        <p:tgtEl>
                                          <p:spTgt spid="40961">
                                            <p:txEl>
                                              <p:pRg st="10" end="10"/>
                                            </p:txEl>
                                          </p:spTgt>
                                        </p:tgtEl>
                                        <p:attrNameLst>
                                          <p:attrName>style.visibility</p:attrName>
                                        </p:attrNameLst>
                                      </p:cBhvr>
                                      <p:to>
                                        <p:strVal val="visible"/>
                                      </p:to>
                                    </p:set>
                                    <p:animEffect transition="in" filter="fade">
                                      <p:cBhvr>
                                        <p:cTn id="15" dur="2000"/>
                                        <p:tgtEl>
                                          <p:spTgt spid="40961">
                                            <p:txEl>
                                              <p:pRg st="10" end="10"/>
                                            </p:txEl>
                                          </p:spTgt>
                                        </p:tgtEl>
                                      </p:cBhvr>
                                    </p:animEffect>
                                  </p:childTnLst>
                                </p:cTn>
                              </p:par>
                            </p:childTnLst>
                          </p:cTn>
                        </p:par>
                        <p:par>
                          <p:cTn id="16" fill="hold" nodeType="afterGroup">
                            <p:stCondLst>
                              <p:cond delay="6000"/>
                            </p:stCondLst>
                            <p:childTnLst>
                              <p:par>
                                <p:cTn id="17" presetID="10" presetClass="entr" presetSubtype="0" fill="hold" nodeType="afterEffect">
                                  <p:stCondLst>
                                    <p:cond delay="0"/>
                                  </p:stCondLst>
                                  <p:childTnLst>
                                    <p:set>
                                      <p:cBhvr>
                                        <p:cTn id="18" dur="1" fill="hold">
                                          <p:stCondLst>
                                            <p:cond delay="0"/>
                                          </p:stCondLst>
                                        </p:cTn>
                                        <p:tgtEl>
                                          <p:spTgt spid="40961">
                                            <p:txEl>
                                              <p:pRg st="11" end="11"/>
                                            </p:txEl>
                                          </p:spTgt>
                                        </p:tgtEl>
                                        <p:attrNameLst>
                                          <p:attrName>style.visibility</p:attrName>
                                        </p:attrNameLst>
                                      </p:cBhvr>
                                      <p:to>
                                        <p:strVal val="visible"/>
                                      </p:to>
                                    </p:set>
                                    <p:animEffect transition="in" filter="fade">
                                      <p:cBhvr>
                                        <p:cTn id="19" dur="2000"/>
                                        <p:tgtEl>
                                          <p:spTgt spid="40961">
                                            <p:txEl>
                                              <p:pRg st="11" end="11"/>
                                            </p:txEl>
                                          </p:spTgt>
                                        </p:tgtEl>
                                      </p:cBhvr>
                                    </p:animEffect>
                                  </p:childTnLst>
                                </p:cTn>
                              </p:par>
                            </p:childTnLst>
                          </p:cTn>
                        </p:par>
                        <p:par>
                          <p:cTn id="20" fill="hold" nodeType="afterGroup">
                            <p:stCondLst>
                              <p:cond delay="8000"/>
                            </p:stCondLst>
                            <p:childTnLst>
                              <p:par>
                                <p:cTn id="21" presetID="10" presetClass="entr" presetSubtype="0" fill="hold" nodeType="afterEffect">
                                  <p:stCondLst>
                                    <p:cond delay="0"/>
                                  </p:stCondLst>
                                  <p:childTnLst>
                                    <p:set>
                                      <p:cBhvr>
                                        <p:cTn id="22" dur="1" fill="hold">
                                          <p:stCondLst>
                                            <p:cond delay="0"/>
                                          </p:stCondLst>
                                        </p:cTn>
                                        <p:tgtEl>
                                          <p:spTgt spid="40961">
                                            <p:txEl>
                                              <p:pRg st="12" end="12"/>
                                            </p:txEl>
                                          </p:spTgt>
                                        </p:tgtEl>
                                        <p:attrNameLst>
                                          <p:attrName>style.visibility</p:attrName>
                                        </p:attrNameLst>
                                      </p:cBhvr>
                                      <p:to>
                                        <p:strVal val="visible"/>
                                      </p:to>
                                    </p:set>
                                    <p:animEffect transition="in" filter="fade">
                                      <p:cBhvr>
                                        <p:cTn id="23" dur="2000"/>
                                        <p:tgtEl>
                                          <p:spTgt spid="40961">
                                            <p:txEl>
                                              <p:pRg st="12" end="12"/>
                                            </p:txEl>
                                          </p:spTgt>
                                        </p:tgtEl>
                                      </p:cBhvr>
                                    </p:animEffect>
                                  </p:childTnLst>
                                </p:cTn>
                              </p:par>
                            </p:childTnLst>
                          </p:cTn>
                        </p:par>
                        <p:par>
                          <p:cTn id="24" fill="hold" nodeType="afterGroup">
                            <p:stCondLst>
                              <p:cond delay="10000"/>
                            </p:stCondLst>
                            <p:childTnLst>
                              <p:par>
                                <p:cTn id="25" presetID="10" presetClass="entr" presetSubtype="0" fill="hold" nodeType="afterEffect">
                                  <p:stCondLst>
                                    <p:cond delay="0"/>
                                  </p:stCondLst>
                                  <p:childTnLst>
                                    <p:set>
                                      <p:cBhvr>
                                        <p:cTn id="26" dur="1" fill="hold">
                                          <p:stCondLst>
                                            <p:cond delay="0"/>
                                          </p:stCondLst>
                                        </p:cTn>
                                        <p:tgtEl>
                                          <p:spTgt spid="40961">
                                            <p:txEl>
                                              <p:pRg st="13" end="13"/>
                                            </p:txEl>
                                          </p:spTgt>
                                        </p:tgtEl>
                                        <p:attrNameLst>
                                          <p:attrName>style.visibility</p:attrName>
                                        </p:attrNameLst>
                                      </p:cBhvr>
                                      <p:to>
                                        <p:strVal val="visible"/>
                                      </p:to>
                                    </p:set>
                                    <p:animEffect transition="in" filter="fade">
                                      <p:cBhvr>
                                        <p:cTn id="27" dur="2000"/>
                                        <p:tgtEl>
                                          <p:spTgt spid="40961">
                                            <p:txEl>
                                              <p:pRg st="13" end="13"/>
                                            </p:txEl>
                                          </p:spTgt>
                                        </p:tgtEl>
                                      </p:cBhvr>
                                    </p:animEffect>
                                  </p:childTnLst>
                                </p:cTn>
                              </p:par>
                            </p:childTnLst>
                          </p:cTn>
                        </p:par>
                        <p:par>
                          <p:cTn id="28" fill="hold" nodeType="afterGroup">
                            <p:stCondLst>
                              <p:cond delay="12000"/>
                            </p:stCondLst>
                            <p:childTnLst>
                              <p:par>
                                <p:cTn id="29" presetID="10" presetClass="entr" presetSubtype="0" fill="hold" nodeType="afterEffect">
                                  <p:stCondLst>
                                    <p:cond delay="0"/>
                                  </p:stCondLst>
                                  <p:childTnLst>
                                    <p:set>
                                      <p:cBhvr>
                                        <p:cTn id="30" dur="1" fill="hold">
                                          <p:stCondLst>
                                            <p:cond delay="0"/>
                                          </p:stCondLst>
                                        </p:cTn>
                                        <p:tgtEl>
                                          <p:spTgt spid="40961">
                                            <p:txEl>
                                              <p:pRg st="14" end="14"/>
                                            </p:txEl>
                                          </p:spTgt>
                                        </p:tgtEl>
                                        <p:attrNameLst>
                                          <p:attrName>style.visibility</p:attrName>
                                        </p:attrNameLst>
                                      </p:cBhvr>
                                      <p:to>
                                        <p:strVal val="visible"/>
                                      </p:to>
                                    </p:set>
                                    <p:animEffect transition="in" filter="fade">
                                      <p:cBhvr>
                                        <p:cTn id="31" dur="2000"/>
                                        <p:tgtEl>
                                          <p:spTgt spid="40961">
                                            <p:txEl>
                                              <p:pRg st="14" end="14"/>
                                            </p:txEl>
                                          </p:spTgt>
                                        </p:tgtEl>
                                      </p:cBhvr>
                                    </p:animEffect>
                                  </p:childTnLst>
                                </p:cTn>
                              </p:par>
                            </p:childTnLst>
                          </p:cTn>
                        </p:par>
                        <p:par>
                          <p:cTn id="32" fill="hold" nodeType="afterGroup">
                            <p:stCondLst>
                              <p:cond delay="14000"/>
                            </p:stCondLst>
                            <p:childTnLst>
                              <p:par>
                                <p:cTn id="33" presetID="10" presetClass="entr" presetSubtype="0" fill="hold" nodeType="afterEffect">
                                  <p:stCondLst>
                                    <p:cond delay="0"/>
                                  </p:stCondLst>
                                  <p:childTnLst>
                                    <p:set>
                                      <p:cBhvr>
                                        <p:cTn id="34" dur="1" fill="hold">
                                          <p:stCondLst>
                                            <p:cond delay="0"/>
                                          </p:stCondLst>
                                        </p:cTn>
                                        <p:tgtEl>
                                          <p:spTgt spid="40961">
                                            <p:txEl>
                                              <p:pRg st="15" end="15"/>
                                            </p:txEl>
                                          </p:spTgt>
                                        </p:tgtEl>
                                        <p:attrNameLst>
                                          <p:attrName>style.visibility</p:attrName>
                                        </p:attrNameLst>
                                      </p:cBhvr>
                                      <p:to>
                                        <p:strVal val="visible"/>
                                      </p:to>
                                    </p:set>
                                    <p:animEffect transition="in" filter="fade">
                                      <p:cBhvr>
                                        <p:cTn id="35" dur="2000"/>
                                        <p:tgtEl>
                                          <p:spTgt spid="40961">
                                            <p:txEl>
                                              <p:pRg st="15" end="15"/>
                                            </p:txEl>
                                          </p:spTgt>
                                        </p:tgtEl>
                                      </p:cBhvr>
                                    </p:animEffect>
                                  </p:childTnLst>
                                </p:cTn>
                              </p:par>
                            </p:childTnLst>
                          </p:cTn>
                        </p:par>
                        <p:par>
                          <p:cTn id="36" fill="hold" nodeType="afterGroup">
                            <p:stCondLst>
                              <p:cond delay="16000"/>
                            </p:stCondLst>
                            <p:childTnLst>
                              <p:par>
                                <p:cTn id="37" presetID="10" presetClass="entr" presetSubtype="0" fill="hold" nodeType="afterEffect">
                                  <p:stCondLst>
                                    <p:cond delay="0"/>
                                  </p:stCondLst>
                                  <p:childTnLst>
                                    <p:set>
                                      <p:cBhvr>
                                        <p:cTn id="38" dur="1" fill="hold">
                                          <p:stCondLst>
                                            <p:cond delay="0"/>
                                          </p:stCondLst>
                                        </p:cTn>
                                        <p:tgtEl>
                                          <p:spTgt spid="40961">
                                            <p:txEl>
                                              <p:pRg st="16" end="16"/>
                                            </p:txEl>
                                          </p:spTgt>
                                        </p:tgtEl>
                                        <p:attrNameLst>
                                          <p:attrName>style.visibility</p:attrName>
                                        </p:attrNameLst>
                                      </p:cBhvr>
                                      <p:to>
                                        <p:strVal val="visible"/>
                                      </p:to>
                                    </p:set>
                                    <p:animEffect transition="in" filter="fade">
                                      <p:cBhvr>
                                        <p:cTn id="39" dur="2000"/>
                                        <p:tgtEl>
                                          <p:spTgt spid="40961">
                                            <p:txEl>
                                              <p:pRg st="16" end="16"/>
                                            </p:txEl>
                                          </p:spTgt>
                                        </p:tgtEl>
                                      </p:cBhvr>
                                    </p:animEffect>
                                  </p:childTnLst>
                                </p:cTn>
                              </p:par>
                            </p:childTnLst>
                          </p:cTn>
                        </p:par>
                        <p:par>
                          <p:cTn id="40" fill="hold" nodeType="afterGroup">
                            <p:stCondLst>
                              <p:cond delay="18000"/>
                            </p:stCondLst>
                            <p:childTnLst>
                              <p:par>
                                <p:cTn id="41" presetID="10" presetClass="entr" presetSubtype="0" fill="hold" nodeType="afterEffect">
                                  <p:stCondLst>
                                    <p:cond delay="0"/>
                                  </p:stCondLst>
                                  <p:childTnLst>
                                    <p:set>
                                      <p:cBhvr>
                                        <p:cTn id="42" dur="1" fill="hold">
                                          <p:stCondLst>
                                            <p:cond delay="0"/>
                                          </p:stCondLst>
                                        </p:cTn>
                                        <p:tgtEl>
                                          <p:spTgt spid="40961">
                                            <p:txEl>
                                              <p:pRg st="17" end="17"/>
                                            </p:txEl>
                                          </p:spTgt>
                                        </p:tgtEl>
                                        <p:attrNameLst>
                                          <p:attrName>style.visibility</p:attrName>
                                        </p:attrNameLst>
                                      </p:cBhvr>
                                      <p:to>
                                        <p:strVal val="visible"/>
                                      </p:to>
                                    </p:set>
                                    <p:animEffect transition="in" filter="fade">
                                      <p:cBhvr>
                                        <p:cTn id="43" dur="2000"/>
                                        <p:tgtEl>
                                          <p:spTgt spid="40961">
                                            <p:txEl>
                                              <p:pRg st="17" end="17"/>
                                            </p:txEl>
                                          </p:spTgt>
                                        </p:tgtEl>
                                      </p:cBhvr>
                                    </p:animEffect>
                                  </p:childTnLst>
                                </p:cTn>
                              </p:par>
                            </p:childTnLst>
                          </p:cTn>
                        </p:par>
                        <p:par>
                          <p:cTn id="44" fill="hold" nodeType="afterGroup">
                            <p:stCondLst>
                              <p:cond delay="20000"/>
                            </p:stCondLst>
                            <p:childTnLst>
                              <p:par>
                                <p:cTn id="45" presetID="10" presetClass="entr" presetSubtype="0" fill="hold" nodeType="afterEffect">
                                  <p:stCondLst>
                                    <p:cond delay="0"/>
                                  </p:stCondLst>
                                  <p:childTnLst>
                                    <p:set>
                                      <p:cBhvr>
                                        <p:cTn id="46" dur="1" fill="hold">
                                          <p:stCondLst>
                                            <p:cond delay="0"/>
                                          </p:stCondLst>
                                        </p:cTn>
                                        <p:tgtEl>
                                          <p:spTgt spid="40961">
                                            <p:txEl>
                                              <p:pRg st="18" end="18"/>
                                            </p:txEl>
                                          </p:spTgt>
                                        </p:tgtEl>
                                        <p:attrNameLst>
                                          <p:attrName>style.visibility</p:attrName>
                                        </p:attrNameLst>
                                      </p:cBhvr>
                                      <p:to>
                                        <p:strVal val="visible"/>
                                      </p:to>
                                    </p:set>
                                    <p:animEffect transition="in" filter="fade">
                                      <p:cBhvr>
                                        <p:cTn id="47" dur="2000"/>
                                        <p:tgtEl>
                                          <p:spTgt spid="40961">
                                            <p:txEl>
                                              <p:pRg st="18" end="18"/>
                                            </p:txEl>
                                          </p:spTgt>
                                        </p:tgtEl>
                                      </p:cBhvr>
                                    </p:animEffect>
                                  </p:childTnLst>
                                </p:cTn>
                              </p:par>
                            </p:childTnLst>
                          </p:cTn>
                        </p:par>
                        <p:par>
                          <p:cTn id="48" fill="hold" nodeType="afterGroup">
                            <p:stCondLst>
                              <p:cond delay="22000"/>
                            </p:stCondLst>
                            <p:childTnLst>
                              <p:par>
                                <p:cTn id="49" presetID="29" presetClass="entr" presetSubtype="0" fill="hold" nodeType="afterEffect">
                                  <p:stCondLst>
                                    <p:cond delay="0"/>
                                  </p:stCondLst>
                                  <p:childTnLst>
                                    <p:set>
                                      <p:cBhvr>
                                        <p:cTn id="50" dur="1" fill="hold">
                                          <p:stCondLst>
                                            <p:cond delay="0"/>
                                          </p:stCondLst>
                                        </p:cTn>
                                        <p:tgtEl>
                                          <p:spTgt spid="13">
                                            <p:txEl>
                                              <p:pRg st="0" end="0"/>
                                            </p:txEl>
                                          </p:spTgt>
                                        </p:tgtEl>
                                        <p:attrNameLst>
                                          <p:attrName>style.visibility</p:attrName>
                                        </p:attrNameLst>
                                      </p:cBhvr>
                                      <p:to>
                                        <p:strVal val="visible"/>
                                      </p:to>
                                    </p:set>
                                    <p:anim calcmode="lin" valueType="num">
                                      <p:cBhvr>
                                        <p:cTn id="51" dur="1000" fill="hold"/>
                                        <p:tgtEl>
                                          <p:spTgt spid="13">
                                            <p:txEl>
                                              <p:pRg st="0" end="0"/>
                                            </p:txEl>
                                          </p:spTgt>
                                        </p:tgtEl>
                                        <p:attrNameLst>
                                          <p:attrName>ppt_x</p:attrName>
                                        </p:attrNameLst>
                                      </p:cBhvr>
                                      <p:tavLst>
                                        <p:tav tm="0">
                                          <p:val>
                                            <p:strVal val="#ppt_x-.2"/>
                                          </p:val>
                                        </p:tav>
                                        <p:tav tm="100000">
                                          <p:val>
                                            <p:strVal val="#ppt_x"/>
                                          </p:val>
                                        </p:tav>
                                      </p:tavLst>
                                    </p:anim>
                                    <p:anim calcmode="lin" valueType="num">
                                      <p:cBhvr>
                                        <p:cTn id="52" dur="1000" fill="hold"/>
                                        <p:tgtEl>
                                          <p:spTgt spid="1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53" dur="1000"/>
                                        <p:tgtEl>
                                          <p:spTgt spid="13">
                                            <p:txEl>
                                              <p:pRg st="0" end="0"/>
                                            </p:txEl>
                                          </p:spTgt>
                                        </p:tgtEl>
                                      </p:cBhvr>
                                    </p:animEffect>
                                  </p:childTnLst>
                                </p:cTn>
                              </p:par>
                            </p:childTnLst>
                          </p:cTn>
                        </p:par>
                        <p:par>
                          <p:cTn id="54" fill="hold" nodeType="afterGroup">
                            <p:stCondLst>
                              <p:cond delay="23000"/>
                            </p:stCondLst>
                            <p:childTnLst>
                              <p:par>
                                <p:cTn id="55" presetID="29" presetClass="entr" presetSubtype="0" fill="hold" nodeType="afterEffect">
                                  <p:stCondLst>
                                    <p:cond delay="0"/>
                                  </p:stCondLst>
                                  <p:childTnLst>
                                    <p:set>
                                      <p:cBhvr>
                                        <p:cTn id="56" dur="1" fill="hold">
                                          <p:stCondLst>
                                            <p:cond delay="0"/>
                                          </p:stCondLst>
                                        </p:cTn>
                                        <p:tgtEl>
                                          <p:spTgt spid="14">
                                            <p:txEl>
                                              <p:pRg st="0" end="0"/>
                                            </p:txEl>
                                          </p:spTgt>
                                        </p:tgtEl>
                                        <p:attrNameLst>
                                          <p:attrName>style.visibility</p:attrName>
                                        </p:attrNameLst>
                                      </p:cBhvr>
                                      <p:to>
                                        <p:strVal val="visible"/>
                                      </p:to>
                                    </p:set>
                                    <p:anim calcmode="lin" valueType="num">
                                      <p:cBhvr>
                                        <p:cTn id="57" dur="1000" fill="hold"/>
                                        <p:tgtEl>
                                          <p:spTgt spid="14">
                                            <p:txEl>
                                              <p:pRg st="0" end="0"/>
                                            </p:txEl>
                                          </p:spTgt>
                                        </p:tgtEl>
                                        <p:attrNameLst>
                                          <p:attrName>ppt_x</p:attrName>
                                        </p:attrNameLst>
                                      </p:cBhvr>
                                      <p:tavLst>
                                        <p:tav tm="0">
                                          <p:val>
                                            <p:strVal val="#ppt_x-.2"/>
                                          </p:val>
                                        </p:tav>
                                        <p:tav tm="100000">
                                          <p:val>
                                            <p:strVal val="#ppt_x"/>
                                          </p:val>
                                        </p:tav>
                                      </p:tavLst>
                                    </p:anim>
                                    <p:anim calcmode="lin" valueType="num">
                                      <p:cBhvr>
                                        <p:cTn id="58" dur="1000" fill="hold"/>
                                        <p:tgtEl>
                                          <p:spTgt spid="14">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59" dur="1000"/>
                                        <p:tgtEl>
                                          <p:spTgt spid="14">
                                            <p:txEl>
                                              <p:pRg st="0" end="0"/>
                                            </p:txEl>
                                          </p:spTgt>
                                        </p:tgtEl>
                                      </p:cBhvr>
                                    </p:animEffect>
                                  </p:childTnLst>
                                </p:cTn>
                              </p:par>
                            </p:childTnLst>
                          </p:cTn>
                        </p:par>
                        <p:par>
                          <p:cTn id="60" fill="hold" nodeType="afterGroup">
                            <p:stCondLst>
                              <p:cond delay="24000"/>
                            </p:stCondLst>
                            <p:childTnLst>
                              <p:par>
                                <p:cTn id="61" presetID="29" presetClass="entr" presetSubtype="0" fill="hold" nodeType="afterEffect">
                                  <p:stCondLst>
                                    <p:cond delay="0"/>
                                  </p:stCondLst>
                                  <p:childTnLst>
                                    <p:set>
                                      <p:cBhvr>
                                        <p:cTn id="62" dur="1" fill="hold">
                                          <p:stCondLst>
                                            <p:cond delay="0"/>
                                          </p:stCondLst>
                                        </p:cTn>
                                        <p:tgtEl>
                                          <p:spTgt spid="15">
                                            <p:txEl>
                                              <p:pRg st="0" end="0"/>
                                            </p:txEl>
                                          </p:spTgt>
                                        </p:tgtEl>
                                        <p:attrNameLst>
                                          <p:attrName>style.visibility</p:attrName>
                                        </p:attrNameLst>
                                      </p:cBhvr>
                                      <p:to>
                                        <p:strVal val="visible"/>
                                      </p:to>
                                    </p:set>
                                    <p:anim calcmode="lin" valueType="num">
                                      <p:cBhvr>
                                        <p:cTn id="63" dur="1000" fill="hold"/>
                                        <p:tgtEl>
                                          <p:spTgt spid="15">
                                            <p:txEl>
                                              <p:pRg st="0" end="0"/>
                                            </p:txEl>
                                          </p:spTgt>
                                        </p:tgtEl>
                                        <p:attrNameLst>
                                          <p:attrName>ppt_x</p:attrName>
                                        </p:attrNameLst>
                                      </p:cBhvr>
                                      <p:tavLst>
                                        <p:tav tm="0">
                                          <p:val>
                                            <p:strVal val="#ppt_x-.2"/>
                                          </p:val>
                                        </p:tav>
                                        <p:tav tm="100000">
                                          <p:val>
                                            <p:strVal val="#ppt_x"/>
                                          </p:val>
                                        </p:tav>
                                      </p:tavLst>
                                    </p:anim>
                                    <p:anim calcmode="lin" valueType="num">
                                      <p:cBhvr>
                                        <p:cTn id="64" dur="1000" fill="hold"/>
                                        <p:tgtEl>
                                          <p:spTgt spid="15">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65" dur="1000"/>
                                        <p:tgtEl>
                                          <p:spTgt spid="1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8686800" cy="914400"/>
          </a:xfrm>
        </p:spPr>
        <p:txBody>
          <a:bodyPr>
            <a:normAutofit fontScale="90000"/>
          </a:bodyPr>
          <a:lstStyle/>
          <a:p>
            <a:pPr algn="l" eaLnBrk="1" fontAlgn="auto" hangingPunct="1">
              <a:spcAft>
                <a:spcPts val="0"/>
              </a:spcAft>
              <a:defRPr/>
            </a:pPr>
            <a:r>
              <a:rPr lang="en-US" sz="2700" smtClean="0">
                <a:latin typeface="Arial" pitchFamily="34" charset="0"/>
                <a:cs typeface="Arial" pitchFamily="34" charset="0"/>
              </a:rPr>
              <a:t>Implements for layout of seedbed </a:t>
            </a:r>
            <a:r>
              <a:rPr lang="en-US" smtClean="0"/>
              <a:t/>
            </a:r>
            <a:br>
              <a:rPr lang="en-US" smtClean="0"/>
            </a:br>
            <a:endParaRPr lang="en-US"/>
          </a:p>
        </p:txBody>
      </p:sp>
      <p:sp>
        <p:nvSpPr>
          <p:cNvPr id="3" name="Content Placeholder 2"/>
          <p:cNvSpPr>
            <a:spLocks noGrp="1"/>
          </p:cNvSpPr>
          <p:nvPr>
            <p:ph idx="1"/>
          </p:nvPr>
        </p:nvSpPr>
        <p:spPr>
          <a:xfrm>
            <a:off x="0" y="533400"/>
            <a:ext cx="9144000" cy="5592763"/>
          </a:xfrm>
        </p:spPr>
        <p:txBody>
          <a:bodyPr/>
          <a:lstStyle/>
          <a:p>
            <a:pPr eaLnBrk="1" hangingPunct="1">
              <a:buSzPct val="121000"/>
              <a:buFont typeface="Wingdings" pitchFamily="2" charset="2"/>
              <a:buChar char="§"/>
            </a:pPr>
            <a:r>
              <a:rPr lang="en-US" sz="2200" b="1" smtClean="0">
                <a:latin typeface="Arial" pitchFamily="34" charset="0"/>
                <a:cs typeface="Arial" pitchFamily="34" charset="0"/>
              </a:rPr>
              <a:t>Country plough and ridge ploughs are used for laying out the field into ridges and furrows or to lay out irrigation channels. </a:t>
            </a:r>
          </a:p>
          <a:p>
            <a:pPr eaLnBrk="1" hangingPunct="1">
              <a:buSzPct val="121000"/>
              <a:buFont typeface="Wingdings" pitchFamily="2" charset="2"/>
              <a:buChar char="§"/>
            </a:pPr>
            <a:r>
              <a:rPr lang="en-US" sz="2200" b="1" smtClean="0">
                <a:latin typeface="Arial" pitchFamily="34" charset="0"/>
                <a:cs typeface="Arial" pitchFamily="34" charset="0"/>
              </a:rPr>
              <a:t>Ridge ploughs, when attached to a frame can be used for making broad bed and furrows. </a:t>
            </a:r>
          </a:p>
          <a:p>
            <a:pPr eaLnBrk="1" hangingPunct="1">
              <a:buSzPct val="121000"/>
              <a:buFont typeface="Wingdings" pitchFamily="2" charset="2"/>
              <a:buChar char="§"/>
            </a:pPr>
            <a:r>
              <a:rPr lang="en-US" sz="2200" b="1" smtClean="0">
                <a:latin typeface="Arial" pitchFamily="34" charset="0"/>
                <a:cs typeface="Arial" pitchFamily="34" charset="0"/>
              </a:rPr>
              <a:t>Bunds for irrigation in the garden lands are made usually by manual labour using spades. </a:t>
            </a:r>
          </a:p>
          <a:p>
            <a:pPr eaLnBrk="1" hangingPunct="1">
              <a:buSzPct val="121000"/>
              <a:buFont typeface="Wingdings" pitchFamily="2" charset="2"/>
              <a:buChar char="§"/>
            </a:pPr>
            <a:r>
              <a:rPr lang="en-US" sz="2200" b="1" smtClean="0">
                <a:latin typeface="Arial" pitchFamily="34" charset="0"/>
                <a:cs typeface="Arial" pitchFamily="34" charset="0"/>
              </a:rPr>
              <a:t>Bunds are also formed across the contours in the low rainfall regions to conserve soil moisture. </a:t>
            </a:r>
          </a:p>
          <a:p>
            <a:pPr eaLnBrk="1" hangingPunct="1">
              <a:buSzPct val="121000"/>
              <a:buFont typeface="Wingdings" pitchFamily="2" charset="2"/>
              <a:buChar char="§"/>
            </a:pPr>
            <a:r>
              <a:rPr lang="en-US" sz="2200" b="1" smtClean="0">
                <a:latin typeface="Arial" pitchFamily="34" charset="0"/>
                <a:cs typeface="Arial" pitchFamily="34" charset="0"/>
              </a:rPr>
              <a:t>The small bund former is driven by a pair of cattle, whereas, bigger ones are mounted with tractors. </a:t>
            </a:r>
          </a:p>
          <a:p>
            <a:pPr eaLnBrk="1" hangingPunct="1">
              <a:buSzPct val="121000"/>
              <a:buFont typeface="Wingdings" pitchFamily="2" charset="2"/>
              <a:buChar char="§"/>
            </a:pPr>
            <a:r>
              <a:rPr lang="en-US" sz="2200" b="1" smtClean="0">
                <a:latin typeface="Arial" pitchFamily="34" charset="0"/>
                <a:cs typeface="Arial" pitchFamily="34" charset="0"/>
              </a:rPr>
              <a:t>Marker is used to mark intercepts for transplanting seedlings by square planting method.</a:t>
            </a:r>
          </a:p>
          <a:p>
            <a:pPr eaLnBrk="1" hangingPunct="1">
              <a:buSzPct val="121000"/>
              <a:buFont typeface="Wingdings" pitchFamily="2" charset="2"/>
              <a:buChar char="§"/>
            </a:pPr>
            <a:r>
              <a:rPr lang="en-US" sz="2200" b="1" smtClean="0">
                <a:latin typeface="Arial" pitchFamily="34" charset="0"/>
                <a:cs typeface="Arial" pitchFamily="34" charset="0"/>
              </a:rPr>
              <a:t> It consists of a beam to which 3 or 4 wooden tynes are fixed and spacing of tynes depends on the spacing the crop. </a:t>
            </a:r>
          </a:p>
          <a:p>
            <a:pPr eaLnBrk="1" hangingPunct="1">
              <a:buSzPct val="121000"/>
              <a:buFont typeface="Wingdings" pitchFamily="2" charset="2"/>
              <a:buChar char="§"/>
            </a:pPr>
            <a:r>
              <a:rPr lang="en-US" sz="2200" b="1" smtClean="0">
                <a:latin typeface="Arial" pitchFamily="34" charset="0"/>
                <a:cs typeface="Arial" pitchFamily="34" charset="0"/>
              </a:rPr>
              <a:t>When it is run in two directions, very shallow furrow markings are formed in two directions. Seedlings are transplanted at the intercepts.</a:t>
            </a:r>
          </a:p>
          <a:p>
            <a:pPr eaLnBrk="1" hangingPunct="1"/>
            <a:endParaRPr lang="en-US" sz="2200" b="1" smtClean="0">
              <a:latin typeface="Arial" pitchFamily="34" charset="0"/>
              <a:cs typeface="Arial" pitchFamily="34" charset="0"/>
            </a:endParaRPr>
          </a:p>
        </p:txBody>
      </p:sp>
      <p:pic>
        <p:nvPicPr>
          <p:cNvPr id="38916" name="Picture 2" descr="C:\Documents and Settings\DODL\Desktop\TNAU color Emble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45513" y="6477000"/>
            <a:ext cx="598487"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917"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477000"/>
            <a:ext cx="40957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p:nvSpPr>
        <p:spPr bwMode="auto">
          <a:xfrm>
            <a:off x="4114800" y="6488113"/>
            <a:ext cx="10493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4" action="ppaction://hlinksldjump"/>
              </a:rPr>
              <a:t>Previous</a:t>
            </a:r>
            <a:endParaRPr lang="en-US">
              <a:latin typeface="Cambria" pitchFamily="18" charset="0"/>
            </a:endParaRPr>
          </a:p>
        </p:txBody>
      </p:sp>
      <p:sp>
        <p:nvSpPr>
          <p:cNvPr id="7" name="Rectangle 6"/>
          <p:cNvSpPr>
            <a:spLocks noChangeArrowheads="1"/>
          </p:cNvSpPr>
          <p:nvPr/>
        </p:nvSpPr>
        <p:spPr bwMode="auto">
          <a:xfrm>
            <a:off x="6172200" y="6488113"/>
            <a:ext cx="5746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5" action="ppaction://hlinksldjump"/>
              </a:rPr>
              <a:t>End</a:t>
            </a:r>
            <a:endParaRPr lang="en-US">
              <a:latin typeface="Cambria" pitchFamily="18" charset="0"/>
            </a:endParaRPr>
          </a:p>
        </p:txBody>
      </p:sp>
      <p:sp>
        <p:nvSpPr>
          <p:cNvPr id="8" name="Rectangle 7"/>
          <p:cNvSpPr>
            <a:spLocks noChangeArrowheads="1"/>
          </p:cNvSpPr>
          <p:nvPr/>
        </p:nvSpPr>
        <p:spPr bwMode="auto">
          <a:xfrm>
            <a:off x="2819400" y="6488113"/>
            <a:ext cx="6413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6" action="ppaction://hlinksldjump"/>
              </a:rPr>
              <a:t>Next</a:t>
            </a:r>
            <a:endParaRPr lang="en-US">
              <a:latin typeface="Cambr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par>
                          <p:cTn id="8" fill="hold" nodeType="afterGroup">
                            <p:stCondLst>
                              <p:cond delay="500"/>
                            </p:stCondLst>
                            <p:childTnLst>
                              <p:par>
                                <p:cTn id="9" presetID="10"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2000"/>
                                        <p:tgtEl>
                                          <p:spTgt spid="3">
                                            <p:txEl>
                                              <p:pRg st="0" end="0"/>
                                            </p:txEl>
                                          </p:spTgt>
                                        </p:tgtEl>
                                      </p:cBhvr>
                                    </p:animEffect>
                                  </p:childTnLst>
                                </p:cTn>
                              </p:par>
                            </p:childTnLst>
                          </p:cTn>
                        </p:par>
                        <p:par>
                          <p:cTn id="12" fill="hold" nodeType="afterGroup">
                            <p:stCondLst>
                              <p:cond delay="2500"/>
                            </p:stCondLst>
                            <p:childTnLst>
                              <p:par>
                                <p:cTn id="13" presetID="10" presetClass="entr" presetSubtype="0" fill="hold"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2000"/>
                                        <p:tgtEl>
                                          <p:spTgt spid="3">
                                            <p:txEl>
                                              <p:pRg st="1" end="1"/>
                                            </p:txEl>
                                          </p:spTgt>
                                        </p:tgtEl>
                                      </p:cBhvr>
                                    </p:animEffect>
                                  </p:childTnLst>
                                </p:cTn>
                              </p:par>
                            </p:childTnLst>
                          </p:cTn>
                        </p:par>
                        <p:par>
                          <p:cTn id="16" fill="hold" nodeType="afterGroup">
                            <p:stCondLst>
                              <p:cond delay="4500"/>
                            </p:stCondLst>
                            <p:childTnLst>
                              <p:par>
                                <p:cTn id="17" presetID="10" presetClass="entr" presetSubtype="0" fill="hold"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2000"/>
                                        <p:tgtEl>
                                          <p:spTgt spid="3">
                                            <p:txEl>
                                              <p:pRg st="2" end="2"/>
                                            </p:txEl>
                                          </p:spTgt>
                                        </p:tgtEl>
                                      </p:cBhvr>
                                    </p:animEffect>
                                  </p:childTnLst>
                                </p:cTn>
                              </p:par>
                            </p:childTnLst>
                          </p:cTn>
                        </p:par>
                        <p:par>
                          <p:cTn id="20" fill="hold" nodeType="afterGroup">
                            <p:stCondLst>
                              <p:cond delay="6500"/>
                            </p:stCondLst>
                            <p:childTnLst>
                              <p:par>
                                <p:cTn id="21" presetID="10" presetClass="entr" presetSubtype="0" fill="hold" nodeType="after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2000"/>
                                        <p:tgtEl>
                                          <p:spTgt spid="3">
                                            <p:txEl>
                                              <p:pRg st="3" end="3"/>
                                            </p:txEl>
                                          </p:spTgt>
                                        </p:tgtEl>
                                      </p:cBhvr>
                                    </p:animEffect>
                                  </p:childTnLst>
                                </p:cTn>
                              </p:par>
                            </p:childTnLst>
                          </p:cTn>
                        </p:par>
                        <p:par>
                          <p:cTn id="24" fill="hold" nodeType="afterGroup">
                            <p:stCondLst>
                              <p:cond delay="8500"/>
                            </p:stCondLst>
                            <p:childTnLst>
                              <p:par>
                                <p:cTn id="25" presetID="10" presetClass="entr" presetSubtype="0" fill="hold" nodeType="after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par>
                          <p:cTn id="28" fill="hold" nodeType="afterGroup">
                            <p:stCondLst>
                              <p:cond delay="10500"/>
                            </p:stCondLst>
                            <p:childTnLst>
                              <p:par>
                                <p:cTn id="29" presetID="10" presetClass="entr" presetSubtype="0" fill="hold" nodeType="after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2000"/>
                                        <p:tgtEl>
                                          <p:spTgt spid="3">
                                            <p:txEl>
                                              <p:pRg st="5" end="5"/>
                                            </p:txEl>
                                          </p:spTgt>
                                        </p:tgtEl>
                                      </p:cBhvr>
                                    </p:animEffect>
                                  </p:childTnLst>
                                </p:cTn>
                              </p:par>
                            </p:childTnLst>
                          </p:cTn>
                        </p:par>
                        <p:par>
                          <p:cTn id="32" fill="hold" nodeType="afterGroup">
                            <p:stCondLst>
                              <p:cond delay="12500"/>
                            </p:stCondLst>
                            <p:childTnLst>
                              <p:par>
                                <p:cTn id="33" presetID="10" presetClass="entr" presetSubtype="0" fill="hold" nodeType="after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fade">
                                      <p:cBhvr>
                                        <p:cTn id="35" dur="2000"/>
                                        <p:tgtEl>
                                          <p:spTgt spid="3">
                                            <p:txEl>
                                              <p:pRg st="6" end="6"/>
                                            </p:txEl>
                                          </p:spTgt>
                                        </p:tgtEl>
                                      </p:cBhvr>
                                    </p:animEffect>
                                  </p:childTnLst>
                                </p:cTn>
                              </p:par>
                            </p:childTnLst>
                          </p:cTn>
                        </p:par>
                        <p:par>
                          <p:cTn id="36" fill="hold" nodeType="afterGroup">
                            <p:stCondLst>
                              <p:cond delay="14500"/>
                            </p:stCondLst>
                            <p:childTnLst>
                              <p:par>
                                <p:cTn id="37" presetID="10" presetClass="entr" presetSubtype="0" fill="hold" nodeType="after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Effect transition="in" filter="fade">
                                      <p:cBhvr>
                                        <p:cTn id="39" dur="2000"/>
                                        <p:tgtEl>
                                          <p:spTgt spid="3">
                                            <p:txEl>
                                              <p:pRg st="7" end="7"/>
                                            </p:txEl>
                                          </p:spTgt>
                                        </p:tgtEl>
                                      </p:cBhvr>
                                    </p:animEffect>
                                  </p:childTnLst>
                                </p:cTn>
                              </p:par>
                            </p:childTnLst>
                          </p:cTn>
                        </p:par>
                        <p:par>
                          <p:cTn id="40" fill="hold" nodeType="afterGroup">
                            <p:stCondLst>
                              <p:cond delay="16500"/>
                            </p:stCondLst>
                            <p:childTnLst>
                              <p:par>
                                <p:cTn id="41" presetID="29" presetClass="entr" presetSubtype="0" fill="hold" nodeType="afterEffect">
                                  <p:stCondLst>
                                    <p:cond delay="0"/>
                                  </p:stCondLst>
                                  <p:childTnLst>
                                    <p:set>
                                      <p:cBhvr>
                                        <p:cTn id="42" dur="1" fill="hold">
                                          <p:stCondLst>
                                            <p:cond delay="0"/>
                                          </p:stCondLst>
                                        </p:cTn>
                                        <p:tgtEl>
                                          <p:spTgt spid="8">
                                            <p:txEl>
                                              <p:pRg st="0" end="0"/>
                                            </p:txEl>
                                          </p:spTgt>
                                        </p:tgtEl>
                                        <p:attrNameLst>
                                          <p:attrName>style.visibility</p:attrName>
                                        </p:attrNameLst>
                                      </p:cBhvr>
                                      <p:to>
                                        <p:strVal val="visible"/>
                                      </p:to>
                                    </p:set>
                                    <p:anim calcmode="lin" valueType="num">
                                      <p:cBhvr>
                                        <p:cTn id="43" dur="1000" fill="hold"/>
                                        <p:tgtEl>
                                          <p:spTgt spid="8">
                                            <p:txEl>
                                              <p:pRg st="0" end="0"/>
                                            </p:txEl>
                                          </p:spTgt>
                                        </p:tgtEl>
                                        <p:attrNameLst>
                                          <p:attrName>ppt_x</p:attrName>
                                        </p:attrNameLst>
                                      </p:cBhvr>
                                      <p:tavLst>
                                        <p:tav tm="0">
                                          <p:val>
                                            <p:strVal val="#ppt_x-.2"/>
                                          </p:val>
                                        </p:tav>
                                        <p:tav tm="100000">
                                          <p:val>
                                            <p:strVal val="#ppt_x"/>
                                          </p:val>
                                        </p:tav>
                                      </p:tavLst>
                                    </p:anim>
                                    <p:anim calcmode="lin" valueType="num">
                                      <p:cBhvr>
                                        <p:cTn id="44" dur="1000" fill="hold"/>
                                        <p:tgtEl>
                                          <p:spTgt spid="8">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45" dur="1000"/>
                                        <p:tgtEl>
                                          <p:spTgt spid="8">
                                            <p:txEl>
                                              <p:pRg st="0" end="0"/>
                                            </p:txEl>
                                          </p:spTgt>
                                        </p:tgtEl>
                                      </p:cBhvr>
                                    </p:animEffect>
                                  </p:childTnLst>
                                </p:cTn>
                              </p:par>
                            </p:childTnLst>
                          </p:cTn>
                        </p:par>
                        <p:par>
                          <p:cTn id="46" fill="hold" nodeType="afterGroup">
                            <p:stCondLst>
                              <p:cond delay="17500"/>
                            </p:stCondLst>
                            <p:childTnLst>
                              <p:par>
                                <p:cTn id="47" presetID="29" presetClass="entr" presetSubtype="0" fill="hold" nodeType="afterEffect">
                                  <p:stCondLst>
                                    <p:cond delay="0"/>
                                  </p:stCondLst>
                                  <p:childTnLst>
                                    <p:set>
                                      <p:cBhvr>
                                        <p:cTn id="48" dur="1" fill="hold">
                                          <p:stCondLst>
                                            <p:cond delay="0"/>
                                          </p:stCondLst>
                                        </p:cTn>
                                        <p:tgtEl>
                                          <p:spTgt spid="6">
                                            <p:txEl>
                                              <p:pRg st="0" end="0"/>
                                            </p:txEl>
                                          </p:spTgt>
                                        </p:tgtEl>
                                        <p:attrNameLst>
                                          <p:attrName>style.visibility</p:attrName>
                                        </p:attrNameLst>
                                      </p:cBhvr>
                                      <p:to>
                                        <p:strVal val="visible"/>
                                      </p:to>
                                    </p:set>
                                    <p:anim calcmode="lin" valueType="num">
                                      <p:cBhvr>
                                        <p:cTn id="49" dur="1000" fill="hold"/>
                                        <p:tgtEl>
                                          <p:spTgt spid="6">
                                            <p:txEl>
                                              <p:pRg st="0" end="0"/>
                                            </p:txEl>
                                          </p:spTgt>
                                        </p:tgtEl>
                                        <p:attrNameLst>
                                          <p:attrName>ppt_x</p:attrName>
                                        </p:attrNameLst>
                                      </p:cBhvr>
                                      <p:tavLst>
                                        <p:tav tm="0">
                                          <p:val>
                                            <p:strVal val="#ppt_x-.2"/>
                                          </p:val>
                                        </p:tav>
                                        <p:tav tm="100000">
                                          <p:val>
                                            <p:strVal val="#ppt_x"/>
                                          </p:val>
                                        </p:tav>
                                      </p:tavLst>
                                    </p:anim>
                                    <p:anim calcmode="lin" valueType="num">
                                      <p:cBhvr>
                                        <p:cTn id="50" dur="1000" fill="hold"/>
                                        <p:tgtEl>
                                          <p:spTgt spid="6">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51" dur="1000"/>
                                        <p:tgtEl>
                                          <p:spTgt spid="6">
                                            <p:txEl>
                                              <p:pRg st="0" end="0"/>
                                            </p:txEl>
                                          </p:spTgt>
                                        </p:tgtEl>
                                      </p:cBhvr>
                                    </p:animEffect>
                                  </p:childTnLst>
                                </p:cTn>
                              </p:par>
                            </p:childTnLst>
                          </p:cTn>
                        </p:par>
                        <p:par>
                          <p:cTn id="52" fill="hold" nodeType="afterGroup">
                            <p:stCondLst>
                              <p:cond delay="18500"/>
                            </p:stCondLst>
                            <p:childTnLst>
                              <p:par>
                                <p:cTn id="53" presetID="29" presetClass="entr" presetSubtype="0" fill="hold" nodeType="afterEffect">
                                  <p:stCondLst>
                                    <p:cond delay="0"/>
                                  </p:stCondLst>
                                  <p:childTnLst>
                                    <p:set>
                                      <p:cBhvr>
                                        <p:cTn id="54" dur="1" fill="hold">
                                          <p:stCondLst>
                                            <p:cond delay="0"/>
                                          </p:stCondLst>
                                        </p:cTn>
                                        <p:tgtEl>
                                          <p:spTgt spid="7">
                                            <p:txEl>
                                              <p:pRg st="0" end="0"/>
                                            </p:txEl>
                                          </p:spTgt>
                                        </p:tgtEl>
                                        <p:attrNameLst>
                                          <p:attrName>style.visibility</p:attrName>
                                        </p:attrNameLst>
                                      </p:cBhvr>
                                      <p:to>
                                        <p:strVal val="visible"/>
                                      </p:to>
                                    </p:set>
                                    <p:anim calcmode="lin" valueType="num">
                                      <p:cBhvr>
                                        <p:cTn id="55" dur="1000" fill="hold"/>
                                        <p:tgtEl>
                                          <p:spTgt spid="7">
                                            <p:txEl>
                                              <p:pRg st="0" end="0"/>
                                            </p:txEl>
                                          </p:spTgt>
                                        </p:tgtEl>
                                        <p:attrNameLst>
                                          <p:attrName>ppt_x</p:attrName>
                                        </p:attrNameLst>
                                      </p:cBhvr>
                                      <p:tavLst>
                                        <p:tav tm="0">
                                          <p:val>
                                            <p:strVal val="#ppt_x-.2"/>
                                          </p:val>
                                        </p:tav>
                                        <p:tav tm="100000">
                                          <p:val>
                                            <p:strVal val="#ppt_x"/>
                                          </p:val>
                                        </p:tav>
                                      </p:tavLst>
                                    </p:anim>
                                    <p:anim calcmode="lin" valueType="num">
                                      <p:cBhvr>
                                        <p:cTn id="56" dur="1000" fill="hold"/>
                                        <p:tgtEl>
                                          <p:spTgt spid="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57" dur="10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8686800" cy="1066800"/>
          </a:xfrm>
        </p:spPr>
        <p:txBody>
          <a:bodyPr/>
          <a:lstStyle/>
          <a:p>
            <a:pPr algn="l" eaLnBrk="1" fontAlgn="auto" hangingPunct="1">
              <a:spcAft>
                <a:spcPts val="0"/>
              </a:spcAft>
              <a:tabLst>
                <a:tab pos="974725" algn="l"/>
              </a:tabLst>
              <a:defRPr/>
            </a:pPr>
            <a:r>
              <a:rPr lang="en-US" sz="3600" smtClean="0">
                <a:solidFill>
                  <a:schemeClr val="tx2"/>
                </a:solidFill>
                <a:latin typeface="Arial" pitchFamily="34" charset="0"/>
                <a:cs typeface="Arial" pitchFamily="34" charset="0"/>
              </a:rPr>
              <a:t>Learning objectives</a:t>
            </a:r>
            <a:endParaRPr lang="en-US">
              <a:solidFill>
                <a:schemeClr val="tx2"/>
              </a:solidFill>
            </a:endParaRPr>
          </a:p>
        </p:txBody>
      </p:sp>
      <p:sp>
        <p:nvSpPr>
          <p:cNvPr id="8" name="Content Placeholder 7"/>
          <p:cNvSpPr>
            <a:spLocks noGrp="1"/>
          </p:cNvSpPr>
          <p:nvPr>
            <p:ph idx="1"/>
          </p:nvPr>
        </p:nvSpPr>
        <p:spPr>
          <a:xfrm>
            <a:off x="228600" y="1143000"/>
            <a:ext cx="8915400" cy="5105400"/>
          </a:xfrm>
        </p:spPr>
        <p:txBody>
          <a:bodyPr rtlCol="0">
            <a:normAutofit fontScale="70000" lnSpcReduction="20000"/>
          </a:bodyPr>
          <a:lstStyle/>
          <a:p>
            <a:pPr eaLnBrk="1" fontAlgn="auto" hangingPunct="1">
              <a:spcAft>
                <a:spcPts val="0"/>
              </a:spcAft>
              <a:buClr>
                <a:schemeClr val="tx1"/>
              </a:buClr>
              <a:buSzPct val="121000"/>
              <a:buFont typeface="Wingdings" pitchFamily="2" charset="2"/>
              <a:buChar char="§"/>
              <a:defRPr/>
            </a:pPr>
            <a:r>
              <a:rPr lang="en-US" b="1" dirty="0" smtClean="0">
                <a:latin typeface="Arial" pitchFamily="34" charset="0"/>
                <a:cs typeface="Arial" pitchFamily="34" charset="0"/>
              </a:rPr>
              <a:t>To study the primary and secondary tillage principles and their implications in crop production.</a:t>
            </a:r>
          </a:p>
          <a:p>
            <a:pPr eaLnBrk="1" fontAlgn="auto" hangingPunct="1">
              <a:spcAft>
                <a:spcPts val="0"/>
              </a:spcAft>
              <a:buSzPct val="121000"/>
              <a:buFont typeface="Wingdings" pitchFamily="2" charset="2"/>
              <a:buChar char="§"/>
              <a:defRPr/>
            </a:pPr>
            <a:r>
              <a:rPr lang="en-US" b="1" dirty="0" smtClean="0">
                <a:latin typeface="Arial" pitchFamily="34" charset="0"/>
                <a:cs typeface="Arial" pitchFamily="34" charset="0"/>
              </a:rPr>
              <a:t>To learn the different primary and secondary tillage implements and their possible usage and limitations in field condition. </a:t>
            </a:r>
          </a:p>
          <a:p>
            <a:pPr eaLnBrk="1" fontAlgn="auto" hangingPunct="1">
              <a:spcAft>
                <a:spcPts val="0"/>
              </a:spcAft>
              <a:buFont typeface="Wingdings 2"/>
              <a:buNone/>
              <a:defRPr/>
            </a:pPr>
            <a:r>
              <a:rPr lang="en-US" sz="5700" b="1" dirty="0" smtClean="0">
                <a:solidFill>
                  <a:schemeClr val="accent2"/>
                </a:solidFill>
                <a:latin typeface="Arial" pitchFamily="34" charset="0"/>
                <a:cs typeface="Arial" pitchFamily="34" charset="0"/>
              </a:rPr>
              <a:t>Introduction:</a:t>
            </a:r>
          </a:p>
          <a:p>
            <a:pPr eaLnBrk="1" fontAlgn="auto" hangingPunct="1">
              <a:spcAft>
                <a:spcPts val="0"/>
              </a:spcAft>
              <a:buSzPct val="121000"/>
              <a:buFont typeface="Wingdings" pitchFamily="2" charset="2"/>
              <a:buChar char="§"/>
              <a:defRPr/>
            </a:pPr>
            <a:r>
              <a:rPr lang="en-US" b="1" dirty="0" smtClean="0">
                <a:latin typeface="Arial" pitchFamily="34" charset="0"/>
                <a:cs typeface="Arial" pitchFamily="34" charset="0"/>
              </a:rPr>
              <a:t>Tillage is the physical or mechanical manipulation of the soil with tools and implements result in good </a:t>
            </a:r>
            <a:r>
              <a:rPr lang="en-US" b="1" dirty="0" err="1" smtClean="0">
                <a:latin typeface="Arial" pitchFamily="34" charset="0"/>
                <a:cs typeface="Arial" pitchFamily="34" charset="0"/>
              </a:rPr>
              <a:t>tilth</a:t>
            </a:r>
            <a:r>
              <a:rPr lang="en-US" b="1" dirty="0" smtClean="0">
                <a:latin typeface="Arial" pitchFamily="34" charset="0"/>
                <a:cs typeface="Arial" pitchFamily="34" charset="0"/>
              </a:rPr>
              <a:t> for better germination and subsequent growth of crops.  </a:t>
            </a:r>
          </a:p>
          <a:p>
            <a:pPr eaLnBrk="1" fontAlgn="auto" hangingPunct="1">
              <a:spcAft>
                <a:spcPts val="0"/>
              </a:spcAft>
              <a:buSzPct val="121000"/>
              <a:buFont typeface="Wingdings" pitchFamily="2" charset="2"/>
              <a:buChar char="§"/>
              <a:defRPr/>
            </a:pPr>
            <a:r>
              <a:rPr lang="en-US" b="1" dirty="0" smtClean="0">
                <a:latin typeface="Arial" pitchFamily="34" charset="0"/>
                <a:cs typeface="Arial" pitchFamily="34" charset="0"/>
              </a:rPr>
              <a:t>Tillage needs to be done at the right time with the right implements to get good </a:t>
            </a:r>
            <a:r>
              <a:rPr lang="en-US" b="1" dirty="0" err="1" smtClean="0">
                <a:latin typeface="Arial" pitchFamily="34" charset="0"/>
                <a:cs typeface="Arial" pitchFamily="34" charset="0"/>
              </a:rPr>
              <a:t>tilth</a:t>
            </a:r>
            <a:r>
              <a:rPr lang="en-US" b="1" dirty="0" smtClean="0">
                <a:latin typeface="Arial" pitchFamily="34" charset="0"/>
                <a:cs typeface="Arial" pitchFamily="34" charset="0"/>
              </a:rPr>
              <a:t>, which is pre-requisite for better crop production. </a:t>
            </a:r>
          </a:p>
          <a:p>
            <a:pPr eaLnBrk="1" fontAlgn="auto" hangingPunct="1">
              <a:spcAft>
                <a:spcPts val="0"/>
              </a:spcAft>
              <a:buSzPct val="121000"/>
              <a:buFont typeface="Wingdings" pitchFamily="2" charset="2"/>
              <a:buChar char="§"/>
              <a:defRPr/>
            </a:pPr>
            <a:r>
              <a:rPr lang="en-US" b="1" dirty="0" smtClean="0">
                <a:latin typeface="Arial" pitchFamily="34" charset="0"/>
                <a:cs typeface="Arial" pitchFamily="34" charset="0"/>
              </a:rPr>
              <a:t>Tillage process is generally accomplished in two stages, namely, primary and secondary </a:t>
            </a:r>
            <a:r>
              <a:rPr lang="en-US" b="1" dirty="0" err="1" smtClean="0">
                <a:latin typeface="Arial" pitchFamily="34" charset="0"/>
                <a:cs typeface="Arial" pitchFamily="34" charset="0"/>
              </a:rPr>
              <a:t>tillages</a:t>
            </a:r>
            <a:r>
              <a:rPr lang="en-US" b="1" dirty="0" smtClean="0">
                <a:latin typeface="Arial" pitchFamily="34" charset="0"/>
                <a:cs typeface="Arial" pitchFamily="34" charset="0"/>
              </a:rPr>
              <a:t>.</a:t>
            </a:r>
          </a:p>
          <a:p>
            <a:pPr eaLnBrk="1" fontAlgn="auto" hangingPunct="1">
              <a:spcAft>
                <a:spcPts val="0"/>
              </a:spcAft>
              <a:buSzPct val="121000"/>
              <a:buFont typeface="Wingdings" pitchFamily="2" charset="2"/>
              <a:buChar char="§"/>
              <a:defRPr/>
            </a:pPr>
            <a:r>
              <a:rPr lang="en-US" b="1" dirty="0" smtClean="0">
                <a:latin typeface="Arial" pitchFamily="34" charset="0"/>
                <a:cs typeface="Arial" pitchFamily="34" charset="0"/>
              </a:rPr>
              <a:t> Layout for seedbed preparation is also inseparable process with tillage, a practice made before sowing or planting of crop. </a:t>
            </a:r>
          </a:p>
          <a:p>
            <a:pPr eaLnBrk="1" fontAlgn="auto" hangingPunct="1">
              <a:spcAft>
                <a:spcPts val="0"/>
              </a:spcAft>
              <a:buFont typeface="Wingdings 2"/>
              <a:buNone/>
              <a:defRPr/>
            </a:pPr>
            <a:endParaRPr lang="en-US" dirty="0"/>
          </a:p>
        </p:txBody>
      </p:sp>
      <p:pic>
        <p:nvPicPr>
          <p:cNvPr id="12292" name="Picture 2" descr="C:\Documents and Settings\DODL\Desktop\TNAU color Emble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10600" y="6359525"/>
            <a:ext cx="533400"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3"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248400"/>
            <a:ext cx="65722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p:cNvSpPr>
            <a:spLocks noChangeArrowheads="1"/>
          </p:cNvSpPr>
          <p:nvPr/>
        </p:nvSpPr>
        <p:spPr bwMode="auto">
          <a:xfrm>
            <a:off x="2895600" y="6488113"/>
            <a:ext cx="6413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4" action="ppaction://hlinksldjump"/>
              </a:rPr>
              <a:t>Next</a:t>
            </a:r>
            <a:endParaRPr lang="en-US">
              <a:latin typeface="Cambria" pitchFamily="18" charset="0"/>
            </a:endParaRPr>
          </a:p>
        </p:txBody>
      </p:sp>
      <p:sp>
        <p:nvSpPr>
          <p:cNvPr id="9" name="Rectangle 8"/>
          <p:cNvSpPr>
            <a:spLocks noChangeArrowheads="1"/>
          </p:cNvSpPr>
          <p:nvPr/>
        </p:nvSpPr>
        <p:spPr bwMode="auto">
          <a:xfrm>
            <a:off x="4038600" y="6488113"/>
            <a:ext cx="10493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5" action="ppaction://hlinksldjump"/>
              </a:rPr>
              <a:t>Previous</a:t>
            </a:r>
            <a:endParaRPr lang="en-US">
              <a:latin typeface="Cambria" pitchFamily="18" charset="0"/>
            </a:endParaRPr>
          </a:p>
        </p:txBody>
      </p:sp>
      <p:sp>
        <p:nvSpPr>
          <p:cNvPr id="10" name="Rectangle 9"/>
          <p:cNvSpPr>
            <a:spLocks noChangeArrowheads="1"/>
          </p:cNvSpPr>
          <p:nvPr/>
        </p:nvSpPr>
        <p:spPr bwMode="auto">
          <a:xfrm>
            <a:off x="5638800" y="6488113"/>
            <a:ext cx="5746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6" action="ppaction://hlinksldjump"/>
              </a:rPr>
              <a:t>End</a:t>
            </a:r>
            <a:endParaRPr lang="en-US">
              <a:latin typeface="Cambr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par>
                          <p:cTn id="8" fill="hold" nodeType="afterGroup">
                            <p:stCondLst>
                              <p:cond delay="500"/>
                            </p:stCondLst>
                            <p:childTnLst>
                              <p:par>
                                <p:cTn id="9" presetID="10" presetClass="entr" presetSubtype="0" fill="hold" nodeType="after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animEffect transition="in" filter="fade">
                                      <p:cBhvr>
                                        <p:cTn id="11" dur="2000"/>
                                        <p:tgtEl>
                                          <p:spTgt spid="8">
                                            <p:txEl>
                                              <p:pRg st="0" end="0"/>
                                            </p:txEl>
                                          </p:spTgt>
                                        </p:tgtEl>
                                      </p:cBhvr>
                                    </p:animEffect>
                                  </p:childTnLst>
                                </p:cTn>
                              </p:par>
                            </p:childTnLst>
                          </p:cTn>
                        </p:par>
                        <p:par>
                          <p:cTn id="12" fill="hold" nodeType="afterGroup">
                            <p:stCondLst>
                              <p:cond delay="2500"/>
                            </p:stCondLst>
                            <p:childTnLst>
                              <p:par>
                                <p:cTn id="13" presetID="10" presetClass="entr" presetSubtype="0" fill="hold" nodeType="afterEffect">
                                  <p:stCondLst>
                                    <p:cond delay="0"/>
                                  </p:stCondLst>
                                  <p:childTnLst>
                                    <p:set>
                                      <p:cBhvr>
                                        <p:cTn id="14" dur="1" fill="hold">
                                          <p:stCondLst>
                                            <p:cond delay="0"/>
                                          </p:stCondLst>
                                        </p:cTn>
                                        <p:tgtEl>
                                          <p:spTgt spid="8">
                                            <p:txEl>
                                              <p:pRg st="1" end="1"/>
                                            </p:txEl>
                                          </p:spTgt>
                                        </p:tgtEl>
                                        <p:attrNameLst>
                                          <p:attrName>style.visibility</p:attrName>
                                        </p:attrNameLst>
                                      </p:cBhvr>
                                      <p:to>
                                        <p:strVal val="visible"/>
                                      </p:to>
                                    </p:set>
                                    <p:animEffect transition="in" filter="fade">
                                      <p:cBhvr>
                                        <p:cTn id="15" dur="2000"/>
                                        <p:tgtEl>
                                          <p:spTgt spid="8">
                                            <p:txEl>
                                              <p:pRg st="1" end="1"/>
                                            </p:txEl>
                                          </p:spTgt>
                                        </p:tgtEl>
                                      </p:cBhvr>
                                    </p:animEffect>
                                  </p:childTnLst>
                                </p:cTn>
                              </p:par>
                            </p:childTnLst>
                          </p:cTn>
                        </p:par>
                        <p:par>
                          <p:cTn id="16" fill="hold" nodeType="afterGroup">
                            <p:stCondLst>
                              <p:cond delay="4500"/>
                            </p:stCondLst>
                            <p:childTnLst>
                              <p:par>
                                <p:cTn id="17" presetID="9" presetClass="entr" presetSubtype="0" fill="hold" nodeType="afterEffect">
                                  <p:stCondLst>
                                    <p:cond delay="0"/>
                                  </p:stCondLst>
                                  <p:childTnLst>
                                    <p:set>
                                      <p:cBhvr>
                                        <p:cTn id="18" dur="1" fill="hold">
                                          <p:stCondLst>
                                            <p:cond delay="0"/>
                                          </p:stCondLst>
                                        </p:cTn>
                                        <p:tgtEl>
                                          <p:spTgt spid="8">
                                            <p:txEl>
                                              <p:pRg st="2" end="2"/>
                                            </p:txEl>
                                          </p:spTgt>
                                        </p:tgtEl>
                                        <p:attrNameLst>
                                          <p:attrName>style.visibility</p:attrName>
                                        </p:attrNameLst>
                                      </p:cBhvr>
                                      <p:to>
                                        <p:strVal val="visible"/>
                                      </p:to>
                                    </p:set>
                                    <p:animEffect transition="in" filter="dissolve">
                                      <p:cBhvr>
                                        <p:cTn id="19" dur="500"/>
                                        <p:tgtEl>
                                          <p:spTgt spid="8">
                                            <p:txEl>
                                              <p:pRg st="2" end="2"/>
                                            </p:txEl>
                                          </p:spTgt>
                                        </p:tgtEl>
                                      </p:cBhvr>
                                    </p:animEffect>
                                  </p:childTnLst>
                                </p:cTn>
                              </p:par>
                            </p:childTnLst>
                          </p:cTn>
                        </p:par>
                        <p:par>
                          <p:cTn id="20" fill="hold" nodeType="afterGroup">
                            <p:stCondLst>
                              <p:cond delay="5000"/>
                            </p:stCondLst>
                            <p:childTnLst>
                              <p:par>
                                <p:cTn id="21" presetID="10" presetClass="entr" presetSubtype="0" fill="hold" nodeType="afterEffect">
                                  <p:stCondLst>
                                    <p:cond delay="0"/>
                                  </p:stCondLst>
                                  <p:childTnLst>
                                    <p:set>
                                      <p:cBhvr>
                                        <p:cTn id="22" dur="1" fill="hold">
                                          <p:stCondLst>
                                            <p:cond delay="0"/>
                                          </p:stCondLst>
                                        </p:cTn>
                                        <p:tgtEl>
                                          <p:spTgt spid="8">
                                            <p:txEl>
                                              <p:pRg st="3" end="3"/>
                                            </p:txEl>
                                          </p:spTgt>
                                        </p:tgtEl>
                                        <p:attrNameLst>
                                          <p:attrName>style.visibility</p:attrName>
                                        </p:attrNameLst>
                                      </p:cBhvr>
                                      <p:to>
                                        <p:strVal val="visible"/>
                                      </p:to>
                                    </p:set>
                                    <p:animEffect transition="in" filter="fade">
                                      <p:cBhvr>
                                        <p:cTn id="23" dur="2000"/>
                                        <p:tgtEl>
                                          <p:spTgt spid="8">
                                            <p:txEl>
                                              <p:pRg st="3" end="3"/>
                                            </p:txEl>
                                          </p:spTgt>
                                        </p:tgtEl>
                                      </p:cBhvr>
                                    </p:animEffect>
                                  </p:childTnLst>
                                </p:cTn>
                              </p:par>
                            </p:childTnLst>
                          </p:cTn>
                        </p:par>
                        <p:par>
                          <p:cTn id="24" fill="hold" nodeType="afterGroup">
                            <p:stCondLst>
                              <p:cond delay="7000"/>
                            </p:stCondLst>
                            <p:childTnLst>
                              <p:par>
                                <p:cTn id="25" presetID="10" presetClass="entr" presetSubtype="0" fill="hold" nodeType="afterEffect">
                                  <p:stCondLst>
                                    <p:cond delay="0"/>
                                  </p:stCondLst>
                                  <p:childTnLst>
                                    <p:set>
                                      <p:cBhvr>
                                        <p:cTn id="26" dur="1" fill="hold">
                                          <p:stCondLst>
                                            <p:cond delay="0"/>
                                          </p:stCondLst>
                                        </p:cTn>
                                        <p:tgtEl>
                                          <p:spTgt spid="8">
                                            <p:txEl>
                                              <p:pRg st="4" end="4"/>
                                            </p:txEl>
                                          </p:spTgt>
                                        </p:tgtEl>
                                        <p:attrNameLst>
                                          <p:attrName>style.visibility</p:attrName>
                                        </p:attrNameLst>
                                      </p:cBhvr>
                                      <p:to>
                                        <p:strVal val="visible"/>
                                      </p:to>
                                    </p:set>
                                    <p:animEffect transition="in" filter="fade">
                                      <p:cBhvr>
                                        <p:cTn id="27" dur="2000"/>
                                        <p:tgtEl>
                                          <p:spTgt spid="8">
                                            <p:txEl>
                                              <p:pRg st="4" end="4"/>
                                            </p:txEl>
                                          </p:spTgt>
                                        </p:tgtEl>
                                      </p:cBhvr>
                                    </p:animEffect>
                                  </p:childTnLst>
                                </p:cTn>
                              </p:par>
                            </p:childTnLst>
                          </p:cTn>
                        </p:par>
                        <p:par>
                          <p:cTn id="28" fill="hold" nodeType="afterGroup">
                            <p:stCondLst>
                              <p:cond delay="9000"/>
                            </p:stCondLst>
                            <p:childTnLst>
                              <p:par>
                                <p:cTn id="29" presetID="10" presetClass="entr" presetSubtype="0" fill="hold" nodeType="afterEffect">
                                  <p:stCondLst>
                                    <p:cond delay="0"/>
                                  </p:stCondLst>
                                  <p:childTnLst>
                                    <p:set>
                                      <p:cBhvr>
                                        <p:cTn id="30" dur="1" fill="hold">
                                          <p:stCondLst>
                                            <p:cond delay="0"/>
                                          </p:stCondLst>
                                        </p:cTn>
                                        <p:tgtEl>
                                          <p:spTgt spid="8">
                                            <p:txEl>
                                              <p:pRg st="5" end="5"/>
                                            </p:txEl>
                                          </p:spTgt>
                                        </p:tgtEl>
                                        <p:attrNameLst>
                                          <p:attrName>style.visibility</p:attrName>
                                        </p:attrNameLst>
                                      </p:cBhvr>
                                      <p:to>
                                        <p:strVal val="visible"/>
                                      </p:to>
                                    </p:set>
                                    <p:animEffect transition="in" filter="fade">
                                      <p:cBhvr>
                                        <p:cTn id="31" dur="2000"/>
                                        <p:tgtEl>
                                          <p:spTgt spid="8">
                                            <p:txEl>
                                              <p:pRg st="5" end="5"/>
                                            </p:txEl>
                                          </p:spTgt>
                                        </p:tgtEl>
                                      </p:cBhvr>
                                    </p:animEffect>
                                  </p:childTnLst>
                                </p:cTn>
                              </p:par>
                            </p:childTnLst>
                          </p:cTn>
                        </p:par>
                        <p:par>
                          <p:cTn id="32" fill="hold" nodeType="afterGroup">
                            <p:stCondLst>
                              <p:cond delay="11000"/>
                            </p:stCondLst>
                            <p:childTnLst>
                              <p:par>
                                <p:cTn id="33" presetID="10" presetClass="entr" presetSubtype="0" fill="hold" nodeType="afterEffect">
                                  <p:stCondLst>
                                    <p:cond delay="0"/>
                                  </p:stCondLst>
                                  <p:childTnLst>
                                    <p:set>
                                      <p:cBhvr>
                                        <p:cTn id="34" dur="1" fill="hold">
                                          <p:stCondLst>
                                            <p:cond delay="0"/>
                                          </p:stCondLst>
                                        </p:cTn>
                                        <p:tgtEl>
                                          <p:spTgt spid="8">
                                            <p:txEl>
                                              <p:pRg st="6" end="6"/>
                                            </p:txEl>
                                          </p:spTgt>
                                        </p:tgtEl>
                                        <p:attrNameLst>
                                          <p:attrName>style.visibility</p:attrName>
                                        </p:attrNameLst>
                                      </p:cBhvr>
                                      <p:to>
                                        <p:strVal val="visible"/>
                                      </p:to>
                                    </p:set>
                                    <p:animEffect transition="in" filter="fade">
                                      <p:cBhvr>
                                        <p:cTn id="35" dur="2000"/>
                                        <p:tgtEl>
                                          <p:spTgt spid="8">
                                            <p:txEl>
                                              <p:pRg st="6" end="6"/>
                                            </p:txEl>
                                          </p:spTgt>
                                        </p:tgtEl>
                                      </p:cBhvr>
                                    </p:animEffect>
                                  </p:childTnLst>
                                </p:cTn>
                              </p:par>
                            </p:childTnLst>
                          </p:cTn>
                        </p:par>
                        <p:par>
                          <p:cTn id="36" fill="hold" nodeType="afterGroup">
                            <p:stCondLst>
                              <p:cond delay="13000"/>
                            </p:stCondLst>
                            <p:childTnLst>
                              <p:par>
                                <p:cTn id="37" presetID="29" presetClass="entr" presetSubtype="0" fill="hold" nodeType="afterEffect">
                                  <p:stCondLst>
                                    <p:cond delay="0"/>
                                  </p:stCondLst>
                                  <p:childTnLst>
                                    <p:set>
                                      <p:cBhvr>
                                        <p:cTn id="38" dur="1" fill="hold">
                                          <p:stCondLst>
                                            <p:cond delay="0"/>
                                          </p:stCondLst>
                                        </p:cTn>
                                        <p:tgtEl>
                                          <p:spTgt spid="7">
                                            <p:txEl>
                                              <p:pRg st="0" end="0"/>
                                            </p:txEl>
                                          </p:spTgt>
                                        </p:tgtEl>
                                        <p:attrNameLst>
                                          <p:attrName>style.visibility</p:attrName>
                                        </p:attrNameLst>
                                      </p:cBhvr>
                                      <p:to>
                                        <p:strVal val="visible"/>
                                      </p:to>
                                    </p:set>
                                    <p:anim calcmode="lin" valueType="num">
                                      <p:cBhvr>
                                        <p:cTn id="39" dur="1000" fill="hold"/>
                                        <p:tgtEl>
                                          <p:spTgt spid="7">
                                            <p:txEl>
                                              <p:pRg st="0" end="0"/>
                                            </p:txEl>
                                          </p:spTgt>
                                        </p:tgtEl>
                                        <p:attrNameLst>
                                          <p:attrName>ppt_x</p:attrName>
                                        </p:attrNameLst>
                                      </p:cBhvr>
                                      <p:tavLst>
                                        <p:tav tm="0">
                                          <p:val>
                                            <p:strVal val="#ppt_x-.2"/>
                                          </p:val>
                                        </p:tav>
                                        <p:tav tm="100000">
                                          <p:val>
                                            <p:strVal val="#ppt_x"/>
                                          </p:val>
                                        </p:tav>
                                      </p:tavLst>
                                    </p:anim>
                                    <p:anim calcmode="lin" valueType="num">
                                      <p:cBhvr>
                                        <p:cTn id="40" dur="1000" fill="hold"/>
                                        <p:tgtEl>
                                          <p:spTgt spid="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41" dur="1000"/>
                                        <p:tgtEl>
                                          <p:spTgt spid="7">
                                            <p:txEl>
                                              <p:pRg st="0" end="0"/>
                                            </p:txEl>
                                          </p:spTgt>
                                        </p:tgtEl>
                                      </p:cBhvr>
                                    </p:animEffect>
                                  </p:childTnLst>
                                </p:cTn>
                              </p:par>
                            </p:childTnLst>
                          </p:cTn>
                        </p:par>
                        <p:par>
                          <p:cTn id="42" fill="hold" nodeType="afterGroup">
                            <p:stCondLst>
                              <p:cond delay="14000"/>
                            </p:stCondLst>
                            <p:childTnLst>
                              <p:par>
                                <p:cTn id="43" presetID="29" presetClass="entr" presetSubtype="0" fill="hold" nodeType="afterEffect">
                                  <p:stCondLst>
                                    <p:cond delay="0"/>
                                  </p:stCondLst>
                                  <p:childTnLst>
                                    <p:set>
                                      <p:cBhvr>
                                        <p:cTn id="44" dur="1" fill="hold">
                                          <p:stCondLst>
                                            <p:cond delay="0"/>
                                          </p:stCondLst>
                                        </p:cTn>
                                        <p:tgtEl>
                                          <p:spTgt spid="9">
                                            <p:txEl>
                                              <p:pRg st="0" end="0"/>
                                            </p:txEl>
                                          </p:spTgt>
                                        </p:tgtEl>
                                        <p:attrNameLst>
                                          <p:attrName>style.visibility</p:attrName>
                                        </p:attrNameLst>
                                      </p:cBhvr>
                                      <p:to>
                                        <p:strVal val="visible"/>
                                      </p:to>
                                    </p:set>
                                    <p:anim calcmode="lin" valueType="num">
                                      <p:cBhvr>
                                        <p:cTn id="45" dur="1000" fill="hold"/>
                                        <p:tgtEl>
                                          <p:spTgt spid="9">
                                            <p:txEl>
                                              <p:pRg st="0" end="0"/>
                                            </p:txEl>
                                          </p:spTgt>
                                        </p:tgtEl>
                                        <p:attrNameLst>
                                          <p:attrName>ppt_x</p:attrName>
                                        </p:attrNameLst>
                                      </p:cBhvr>
                                      <p:tavLst>
                                        <p:tav tm="0">
                                          <p:val>
                                            <p:strVal val="#ppt_x-.2"/>
                                          </p:val>
                                        </p:tav>
                                        <p:tav tm="100000">
                                          <p:val>
                                            <p:strVal val="#ppt_x"/>
                                          </p:val>
                                        </p:tav>
                                      </p:tavLst>
                                    </p:anim>
                                    <p:anim calcmode="lin" valueType="num">
                                      <p:cBhvr>
                                        <p:cTn id="46" dur="1000" fill="hold"/>
                                        <p:tgtEl>
                                          <p:spTgt spid="9">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47" dur="1000"/>
                                        <p:tgtEl>
                                          <p:spTgt spid="9">
                                            <p:txEl>
                                              <p:pRg st="0" end="0"/>
                                            </p:txEl>
                                          </p:spTgt>
                                        </p:tgtEl>
                                      </p:cBhvr>
                                    </p:animEffect>
                                  </p:childTnLst>
                                </p:cTn>
                              </p:par>
                            </p:childTnLst>
                          </p:cTn>
                        </p:par>
                        <p:par>
                          <p:cTn id="48" fill="hold" nodeType="afterGroup">
                            <p:stCondLst>
                              <p:cond delay="15000"/>
                            </p:stCondLst>
                            <p:childTnLst>
                              <p:par>
                                <p:cTn id="49" presetID="29" presetClass="entr" presetSubtype="0" fill="hold" nodeType="afterEffect">
                                  <p:stCondLst>
                                    <p:cond delay="0"/>
                                  </p:stCondLst>
                                  <p:childTnLst>
                                    <p:set>
                                      <p:cBhvr>
                                        <p:cTn id="50" dur="1" fill="hold">
                                          <p:stCondLst>
                                            <p:cond delay="0"/>
                                          </p:stCondLst>
                                        </p:cTn>
                                        <p:tgtEl>
                                          <p:spTgt spid="10">
                                            <p:txEl>
                                              <p:pRg st="0" end="0"/>
                                            </p:txEl>
                                          </p:spTgt>
                                        </p:tgtEl>
                                        <p:attrNameLst>
                                          <p:attrName>style.visibility</p:attrName>
                                        </p:attrNameLst>
                                      </p:cBhvr>
                                      <p:to>
                                        <p:strVal val="visible"/>
                                      </p:to>
                                    </p:set>
                                    <p:anim calcmode="lin" valueType="num">
                                      <p:cBhvr>
                                        <p:cTn id="51" dur="1000" fill="hold"/>
                                        <p:tgtEl>
                                          <p:spTgt spid="10">
                                            <p:txEl>
                                              <p:pRg st="0" end="0"/>
                                            </p:txEl>
                                          </p:spTgt>
                                        </p:tgtEl>
                                        <p:attrNameLst>
                                          <p:attrName>ppt_x</p:attrName>
                                        </p:attrNameLst>
                                      </p:cBhvr>
                                      <p:tavLst>
                                        <p:tav tm="0">
                                          <p:val>
                                            <p:strVal val="#ppt_x-.2"/>
                                          </p:val>
                                        </p:tav>
                                        <p:tav tm="100000">
                                          <p:val>
                                            <p:strVal val="#ppt_x"/>
                                          </p:val>
                                        </p:tav>
                                      </p:tavLst>
                                    </p:anim>
                                    <p:anim calcmode="lin" valueType="num">
                                      <p:cBhvr>
                                        <p:cTn id="52" dur="1000" fill="hold"/>
                                        <p:tgtEl>
                                          <p:spTgt spid="10">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53" dur="10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8686800" cy="990600"/>
          </a:xfrm>
        </p:spPr>
        <p:txBody>
          <a:bodyPr/>
          <a:lstStyle/>
          <a:p>
            <a:pPr algn="l" eaLnBrk="1" fontAlgn="auto" hangingPunct="1">
              <a:spcAft>
                <a:spcPts val="0"/>
              </a:spcAft>
              <a:defRPr/>
            </a:pPr>
            <a:r>
              <a:rPr lang="en-US" sz="2400" smtClean="0">
                <a:latin typeface="Arial" pitchFamily="34" charset="0"/>
                <a:cs typeface="Arial" pitchFamily="34" charset="0"/>
              </a:rPr>
              <a:t>Summary</a:t>
            </a:r>
            <a:endParaRPr lang="en-US" sz="2400">
              <a:latin typeface="Arial" pitchFamily="34" charset="0"/>
              <a:cs typeface="Arial" pitchFamily="34" charset="0"/>
            </a:endParaRPr>
          </a:p>
        </p:txBody>
      </p:sp>
      <p:sp>
        <p:nvSpPr>
          <p:cNvPr id="3" name="Content Placeholder 2"/>
          <p:cNvSpPr>
            <a:spLocks noGrp="1"/>
          </p:cNvSpPr>
          <p:nvPr>
            <p:ph idx="1"/>
          </p:nvPr>
        </p:nvSpPr>
        <p:spPr>
          <a:xfrm>
            <a:off x="228600" y="457200"/>
            <a:ext cx="8686800" cy="5287963"/>
          </a:xfrm>
        </p:spPr>
        <p:txBody>
          <a:bodyPr rtlCol="0">
            <a:noAutofit/>
          </a:bodyPr>
          <a:lstStyle/>
          <a:p>
            <a:pPr eaLnBrk="1" fontAlgn="auto" hangingPunct="1">
              <a:spcAft>
                <a:spcPts val="0"/>
              </a:spcAft>
              <a:buSzPct val="121000"/>
              <a:buFont typeface="Wingdings" pitchFamily="2" charset="2"/>
              <a:buChar char="§"/>
              <a:defRPr/>
            </a:pPr>
            <a:r>
              <a:rPr lang="en-US" sz="2400" b="1" dirty="0" smtClean="0">
                <a:latin typeface="Arial" pitchFamily="34" charset="0"/>
                <a:cs typeface="Arial" pitchFamily="34" charset="0"/>
              </a:rPr>
              <a:t>Tillage is the physical or mechanical manipulation of the soil with tools and implements to get good </a:t>
            </a:r>
            <a:r>
              <a:rPr lang="en-US" sz="2400" b="1" dirty="0" err="1" smtClean="0">
                <a:latin typeface="Arial" pitchFamily="34" charset="0"/>
                <a:cs typeface="Arial" pitchFamily="34" charset="0"/>
              </a:rPr>
              <a:t>tilth</a:t>
            </a:r>
            <a:r>
              <a:rPr lang="en-US" sz="2400" b="1" dirty="0" smtClean="0">
                <a:latin typeface="Arial" pitchFamily="34" charset="0"/>
                <a:cs typeface="Arial" pitchFamily="34" charset="0"/>
              </a:rPr>
              <a:t> for growing of crops.</a:t>
            </a:r>
          </a:p>
          <a:p>
            <a:pPr eaLnBrk="1" fontAlgn="auto" hangingPunct="1">
              <a:spcAft>
                <a:spcPts val="0"/>
              </a:spcAft>
              <a:buSzPct val="121000"/>
              <a:buFont typeface="Wingdings" pitchFamily="2" charset="2"/>
              <a:buChar char="§"/>
              <a:defRPr/>
            </a:pPr>
            <a:r>
              <a:rPr lang="en-US" sz="2400" b="1" dirty="0" smtClean="0">
                <a:latin typeface="Arial" pitchFamily="34" charset="0"/>
                <a:cs typeface="Arial" pitchFamily="34" charset="0"/>
              </a:rPr>
              <a:t>Tillage includes primary and secondary </a:t>
            </a:r>
            <a:r>
              <a:rPr lang="en-US" sz="2400" b="1" dirty="0" err="1" smtClean="0">
                <a:latin typeface="Arial" pitchFamily="34" charset="0"/>
                <a:cs typeface="Arial" pitchFamily="34" charset="0"/>
              </a:rPr>
              <a:t>tillages</a:t>
            </a:r>
            <a:r>
              <a:rPr lang="en-US" sz="2400" b="1" dirty="0" smtClean="0">
                <a:latin typeface="Arial" pitchFamily="34" charset="0"/>
                <a:cs typeface="Arial" pitchFamily="34" charset="0"/>
              </a:rPr>
              <a:t> and  lay-out of seedbed preparation.</a:t>
            </a:r>
          </a:p>
          <a:p>
            <a:pPr eaLnBrk="1" fontAlgn="auto" hangingPunct="1">
              <a:spcAft>
                <a:spcPts val="0"/>
              </a:spcAft>
              <a:buSzPct val="121000"/>
              <a:buFont typeface="Wingdings" pitchFamily="2" charset="2"/>
              <a:buChar char="§"/>
              <a:defRPr/>
            </a:pPr>
            <a:r>
              <a:rPr lang="en-US" sz="2400" b="1" dirty="0" smtClean="0">
                <a:latin typeface="Arial" pitchFamily="34" charset="0"/>
                <a:cs typeface="Arial" pitchFamily="34" charset="0"/>
              </a:rPr>
              <a:t>Primary tillage is generally done to open the hard soil, inversion (whenever necessary) of soil, uprooting of weeds and stubbles.</a:t>
            </a:r>
          </a:p>
          <a:p>
            <a:pPr eaLnBrk="1" fontAlgn="auto" hangingPunct="1">
              <a:spcAft>
                <a:spcPts val="0"/>
              </a:spcAft>
              <a:buSzPct val="121000"/>
              <a:buFont typeface="Wingdings" pitchFamily="2" charset="2"/>
              <a:buChar char="§"/>
              <a:defRPr/>
            </a:pPr>
            <a:r>
              <a:rPr lang="en-US" sz="2400" b="1" dirty="0" smtClean="0">
                <a:latin typeface="Arial" pitchFamily="34" charset="0"/>
                <a:cs typeface="Arial" pitchFamily="34" charset="0"/>
              </a:rPr>
              <a:t>Success of the primary tillage mainly governed by depth, time, selection of ploughs and number of ploughs.</a:t>
            </a:r>
          </a:p>
          <a:p>
            <a:pPr eaLnBrk="1" fontAlgn="auto" hangingPunct="1">
              <a:spcAft>
                <a:spcPts val="0"/>
              </a:spcAft>
              <a:buSzPct val="121000"/>
              <a:buFont typeface="Wingdings" pitchFamily="2" charset="2"/>
              <a:buChar char="§"/>
              <a:defRPr/>
            </a:pPr>
            <a:r>
              <a:rPr lang="en-US" sz="2400" b="1" dirty="0" smtClean="0">
                <a:latin typeface="Arial" pitchFamily="34" charset="0"/>
                <a:cs typeface="Arial" pitchFamily="34" charset="0"/>
              </a:rPr>
              <a:t>Three major types of primary tillage are </a:t>
            </a:r>
          </a:p>
          <a:p>
            <a:pPr marL="1304925" indent="403225" eaLnBrk="1" fontAlgn="auto" hangingPunct="1">
              <a:spcAft>
                <a:spcPts val="0"/>
              </a:spcAft>
              <a:buSzPct val="121000"/>
              <a:buFont typeface="Wingdings" pitchFamily="2" charset="2"/>
              <a:buChar char="Ø"/>
              <a:defRPr/>
            </a:pPr>
            <a:r>
              <a:rPr lang="en-US" sz="2400" b="1" dirty="0" smtClean="0">
                <a:latin typeface="Arial" pitchFamily="34" charset="0"/>
                <a:cs typeface="Arial" pitchFamily="34" charset="0"/>
              </a:rPr>
              <a:t>Deep tillage, </a:t>
            </a:r>
          </a:p>
          <a:p>
            <a:pPr marL="1371600" indent="-60325" eaLnBrk="1" fontAlgn="auto" hangingPunct="1">
              <a:spcAft>
                <a:spcPts val="0"/>
              </a:spcAft>
              <a:buSzPct val="121000"/>
              <a:buFont typeface="Wingdings" pitchFamily="2" charset="2"/>
              <a:buChar char="Ø"/>
              <a:defRPr/>
            </a:pPr>
            <a:r>
              <a:rPr lang="en-US" sz="2400" b="1" dirty="0" smtClean="0">
                <a:latin typeface="Arial" pitchFamily="34" charset="0"/>
                <a:cs typeface="Arial" pitchFamily="34" charset="0"/>
              </a:rPr>
              <a:t> Sub-soiling tillage  and </a:t>
            </a:r>
          </a:p>
          <a:p>
            <a:pPr marL="1311275" indent="60325" eaLnBrk="1" fontAlgn="auto" hangingPunct="1">
              <a:spcAft>
                <a:spcPts val="0"/>
              </a:spcAft>
              <a:buSzPct val="121000"/>
              <a:buFont typeface="Wingdings" pitchFamily="2" charset="2"/>
              <a:buChar char="Ø"/>
              <a:defRPr/>
            </a:pPr>
            <a:r>
              <a:rPr lang="en-US" sz="2400" b="1" dirty="0" smtClean="0">
                <a:latin typeface="Arial" pitchFamily="34" charset="0"/>
                <a:cs typeface="Arial" pitchFamily="34" charset="0"/>
              </a:rPr>
              <a:t> Year-round tillage </a:t>
            </a:r>
          </a:p>
          <a:p>
            <a:pPr eaLnBrk="1" fontAlgn="auto" hangingPunct="1">
              <a:spcAft>
                <a:spcPts val="0"/>
              </a:spcAft>
              <a:buFont typeface="Wingdings 2"/>
              <a:buChar char=""/>
              <a:defRPr/>
            </a:pPr>
            <a:endParaRPr lang="en-US" sz="2400" b="1" dirty="0"/>
          </a:p>
        </p:txBody>
      </p:sp>
      <p:sp>
        <p:nvSpPr>
          <p:cNvPr id="39940" name="Rectangle 3"/>
          <p:cNvSpPr>
            <a:spLocks noChangeArrowheads="1"/>
          </p:cNvSpPr>
          <p:nvPr/>
        </p:nvSpPr>
        <p:spPr bwMode="auto">
          <a:xfrm>
            <a:off x="6934200" y="5715000"/>
            <a:ext cx="12350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b="1" i="1">
                <a:cs typeface="Arial" pitchFamily="34" charset="0"/>
              </a:rPr>
              <a:t>(</a:t>
            </a:r>
            <a:r>
              <a:rPr lang="en-US" sz="2400" b="1" i="1">
                <a:cs typeface="Arial" pitchFamily="34" charset="0"/>
              </a:rPr>
              <a:t>Cont)..</a:t>
            </a:r>
            <a:endParaRPr lang="en-US" sz="2400">
              <a:latin typeface="Cambria" pitchFamily="18" charset="0"/>
            </a:endParaRPr>
          </a:p>
        </p:txBody>
      </p:sp>
      <p:pic>
        <p:nvPicPr>
          <p:cNvPr id="39941" name="Picture 2" descr="C:\Documents and Settings\DODL\Desktop\TNAU color Emble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01000" y="5791200"/>
            <a:ext cx="11430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942"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938838"/>
            <a:ext cx="990600" cy="919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p:cNvSpPr>
            <a:spLocks noChangeArrowheads="1"/>
          </p:cNvSpPr>
          <p:nvPr/>
        </p:nvSpPr>
        <p:spPr bwMode="auto">
          <a:xfrm>
            <a:off x="3810000" y="6488113"/>
            <a:ext cx="10493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4" action="ppaction://hlinksldjump"/>
              </a:rPr>
              <a:t>Previous</a:t>
            </a:r>
            <a:endParaRPr lang="en-US">
              <a:latin typeface="Cambria" pitchFamily="18" charset="0"/>
            </a:endParaRPr>
          </a:p>
        </p:txBody>
      </p:sp>
      <p:sp>
        <p:nvSpPr>
          <p:cNvPr id="8" name="Rectangle 7"/>
          <p:cNvSpPr>
            <a:spLocks noChangeArrowheads="1"/>
          </p:cNvSpPr>
          <p:nvPr/>
        </p:nvSpPr>
        <p:spPr bwMode="auto">
          <a:xfrm>
            <a:off x="5410200" y="6488113"/>
            <a:ext cx="5746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5" action="ppaction://hlinksldjump"/>
              </a:rPr>
              <a:t>End</a:t>
            </a:r>
            <a:endParaRPr lang="en-US">
              <a:latin typeface="Cambria" pitchFamily="18" charset="0"/>
            </a:endParaRPr>
          </a:p>
        </p:txBody>
      </p:sp>
      <p:sp>
        <p:nvSpPr>
          <p:cNvPr id="9" name="Rectangle 8"/>
          <p:cNvSpPr>
            <a:spLocks noChangeArrowheads="1"/>
          </p:cNvSpPr>
          <p:nvPr/>
        </p:nvSpPr>
        <p:spPr bwMode="auto">
          <a:xfrm>
            <a:off x="2133600" y="6488113"/>
            <a:ext cx="6413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6" action="ppaction://hlinksldjump"/>
              </a:rPr>
              <a:t>Next</a:t>
            </a:r>
            <a:endParaRPr lang="en-US">
              <a:latin typeface="Cambr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par>
                          <p:cTn id="8" fill="hold" nodeType="afterGroup">
                            <p:stCondLst>
                              <p:cond delay="500"/>
                            </p:stCondLst>
                            <p:childTnLst>
                              <p:par>
                                <p:cTn id="9" presetID="10"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2000"/>
                                        <p:tgtEl>
                                          <p:spTgt spid="3">
                                            <p:txEl>
                                              <p:pRg st="0" end="0"/>
                                            </p:txEl>
                                          </p:spTgt>
                                        </p:tgtEl>
                                      </p:cBhvr>
                                    </p:animEffect>
                                  </p:childTnLst>
                                </p:cTn>
                              </p:par>
                            </p:childTnLst>
                          </p:cTn>
                        </p:par>
                        <p:par>
                          <p:cTn id="12" fill="hold" nodeType="afterGroup">
                            <p:stCondLst>
                              <p:cond delay="2500"/>
                            </p:stCondLst>
                            <p:childTnLst>
                              <p:par>
                                <p:cTn id="13" presetID="10" presetClass="entr" presetSubtype="0" fill="hold"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2000"/>
                                        <p:tgtEl>
                                          <p:spTgt spid="3">
                                            <p:txEl>
                                              <p:pRg st="1" end="1"/>
                                            </p:txEl>
                                          </p:spTgt>
                                        </p:tgtEl>
                                      </p:cBhvr>
                                    </p:animEffect>
                                  </p:childTnLst>
                                </p:cTn>
                              </p:par>
                            </p:childTnLst>
                          </p:cTn>
                        </p:par>
                        <p:par>
                          <p:cTn id="16" fill="hold" nodeType="afterGroup">
                            <p:stCondLst>
                              <p:cond delay="4500"/>
                            </p:stCondLst>
                            <p:childTnLst>
                              <p:par>
                                <p:cTn id="17" presetID="10" presetClass="entr" presetSubtype="0" fill="hold"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2000"/>
                                        <p:tgtEl>
                                          <p:spTgt spid="3">
                                            <p:txEl>
                                              <p:pRg st="2" end="2"/>
                                            </p:txEl>
                                          </p:spTgt>
                                        </p:tgtEl>
                                      </p:cBhvr>
                                    </p:animEffect>
                                  </p:childTnLst>
                                </p:cTn>
                              </p:par>
                            </p:childTnLst>
                          </p:cTn>
                        </p:par>
                        <p:par>
                          <p:cTn id="20" fill="hold" nodeType="afterGroup">
                            <p:stCondLst>
                              <p:cond delay="6500"/>
                            </p:stCondLst>
                            <p:childTnLst>
                              <p:par>
                                <p:cTn id="21" presetID="10" presetClass="entr" presetSubtype="0" fill="hold" nodeType="after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2000"/>
                                        <p:tgtEl>
                                          <p:spTgt spid="3">
                                            <p:txEl>
                                              <p:pRg st="3" end="3"/>
                                            </p:txEl>
                                          </p:spTgt>
                                        </p:tgtEl>
                                      </p:cBhvr>
                                    </p:animEffect>
                                  </p:childTnLst>
                                </p:cTn>
                              </p:par>
                            </p:childTnLst>
                          </p:cTn>
                        </p:par>
                        <p:par>
                          <p:cTn id="24" fill="hold" nodeType="afterGroup">
                            <p:stCondLst>
                              <p:cond delay="8500"/>
                            </p:stCondLst>
                            <p:childTnLst>
                              <p:par>
                                <p:cTn id="25" presetID="10" presetClass="entr" presetSubtype="0" fill="hold" nodeType="after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par>
                          <p:cTn id="28" fill="hold" nodeType="afterGroup">
                            <p:stCondLst>
                              <p:cond delay="10500"/>
                            </p:stCondLst>
                            <p:childTnLst>
                              <p:par>
                                <p:cTn id="29" presetID="10" presetClass="entr" presetSubtype="0" fill="hold" nodeType="after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2000"/>
                                        <p:tgtEl>
                                          <p:spTgt spid="3">
                                            <p:txEl>
                                              <p:pRg st="5" end="5"/>
                                            </p:txEl>
                                          </p:spTgt>
                                        </p:tgtEl>
                                      </p:cBhvr>
                                    </p:animEffect>
                                  </p:childTnLst>
                                </p:cTn>
                              </p:par>
                            </p:childTnLst>
                          </p:cTn>
                        </p:par>
                        <p:par>
                          <p:cTn id="32" fill="hold" nodeType="afterGroup">
                            <p:stCondLst>
                              <p:cond delay="12500"/>
                            </p:stCondLst>
                            <p:childTnLst>
                              <p:par>
                                <p:cTn id="33" presetID="10" presetClass="entr" presetSubtype="0" fill="hold" nodeType="after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fade">
                                      <p:cBhvr>
                                        <p:cTn id="35" dur="2000"/>
                                        <p:tgtEl>
                                          <p:spTgt spid="3">
                                            <p:txEl>
                                              <p:pRg st="6" end="6"/>
                                            </p:txEl>
                                          </p:spTgt>
                                        </p:tgtEl>
                                      </p:cBhvr>
                                    </p:animEffect>
                                  </p:childTnLst>
                                </p:cTn>
                              </p:par>
                            </p:childTnLst>
                          </p:cTn>
                        </p:par>
                        <p:par>
                          <p:cTn id="36" fill="hold" nodeType="afterGroup">
                            <p:stCondLst>
                              <p:cond delay="14500"/>
                            </p:stCondLst>
                            <p:childTnLst>
                              <p:par>
                                <p:cTn id="37" presetID="10" presetClass="entr" presetSubtype="0" fill="hold" nodeType="after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Effect transition="in" filter="fade">
                                      <p:cBhvr>
                                        <p:cTn id="39" dur="2000"/>
                                        <p:tgtEl>
                                          <p:spTgt spid="3">
                                            <p:txEl>
                                              <p:pRg st="7" end="7"/>
                                            </p:txEl>
                                          </p:spTgt>
                                        </p:tgtEl>
                                      </p:cBhvr>
                                    </p:animEffect>
                                  </p:childTnLst>
                                </p:cTn>
                              </p:par>
                            </p:childTnLst>
                          </p:cTn>
                        </p:par>
                        <p:par>
                          <p:cTn id="40" fill="hold" nodeType="afterGroup">
                            <p:stCondLst>
                              <p:cond delay="16500"/>
                            </p:stCondLst>
                            <p:childTnLst>
                              <p:par>
                                <p:cTn id="41" presetID="29" presetClass="entr" presetSubtype="0" fill="hold" nodeType="afterEffect">
                                  <p:stCondLst>
                                    <p:cond delay="0"/>
                                  </p:stCondLst>
                                  <p:childTnLst>
                                    <p:set>
                                      <p:cBhvr>
                                        <p:cTn id="42" dur="1" fill="hold">
                                          <p:stCondLst>
                                            <p:cond delay="0"/>
                                          </p:stCondLst>
                                        </p:cTn>
                                        <p:tgtEl>
                                          <p:spTgt spid="9">
                                            <p:txEl>
                                              <p:pRg st="0" end="0"/>
                                            </p:txEl>
                                          </p:spTgt>
                                        </p:tgtEl>
                                        <p:attrNameLst>
                                          <p:attrName>style.visibility</p:attrName>
                                        </p:attrNameLst>
                                      </p:cBhvr>
                                      <p:to>
                                        <p:strVal val="visible"/>
                                      </p:to>
                                    </p:set>
                                    <p:anim calcmode="lin" valueType="num">
                                      <p:cBhvr>
                                        <p:cTn id="43" dur="1000" fill="hold"/>
                                        <p:tgtEl>
                                          <p:spTgt spid="9">
                                            <p:txEl>
                                              <p:pRg st="0" end="0"/>
                                            </p:txEl>
                                          </p:spTgt>
                                        </p:tgtEl>
                                        <p:attrNameLst>
                                          <p:attrName>ppt_x</p:attrName>
                                        </p:attrNameLst>
                                      </p:cBhvr>
                                      <p:tavLst>
                                        <p:tav tm="0">
                                          <p:val>
                                            <p:strVal val="#ppt_x-.2"/>
                                          </p:val>
                                        </p:tav>
                                        <p:tav tm="100000">
                                          <p:val>
                                            <p:strVal val="#ppt_x"/>
                                          </p:val>
                                        </p:tav>
                                      </p:tavLst>
                                    </p:anim>
                                    <p:anim calcmode="lin" valueType="num">
                                      <p:cBhvr>
                                        <p:cTn id="44" dur="1000" fill="hold"/>
                                        <p:tgtEl>
                                          <p:spTgt spid="9">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45" dur="1000"/>
                                        <p:tgtEl>
                                          <p:spTgt spid="9">
                                            <p:txEl>
                                              <p:pRg st="0" end="0"/>
                                            </p:txEl>
                                          </p:spTgt>
                                        </p:tgtEl>
                                      </p:cBhvr>
                                    </p:animEffect>
                                  </p:childTnLst>
                                </p:cTn>
                              </p:par>
                            </p:childTnLst>
                          </p:cTn>
                        </p:par>
                        <p:par>
                          <p:cTn id="46" fill="hold" nodeType="afterGroup">
                            <p:stCondLst>
                              <p:cond delay="17500"/>
                            </p:stCondLst>
                            <p:childTnLst>
                              <p:par>
                                <p:cTn id="47" presetID="29" presetClass="entr" presetSubtype="0" fill="hold" nodeType="afterEffect">
                                  <p:stCondLst>
                                    <p:cond delay="0"/>
                                  </p:stCondLst>
                                  <p:childTnLst>
                                    <p:set>
                                      <p:cBhvr>
                                        <p:cTn id="48" dur="1" fill="hold">
                                          <p:stCondLst>
                                            <p:cond delay="0"/>
                                          </p:stCondLst>
                                        </p:cTn>
                                        <p:tgtEl>
                                          <p:spTgt spid="7">
                                            <p:txEl>
                                              <p:pRg st="0" end="0"/>
                                            </p:txEl>
                                          </p:spTgt>
                                        </p:tgtEl>
                                        <p:attrNameLst>
                                          <p:attrName>style.visibility</p:attrName>
                                        </p:attrNameLst>
                                      </p:cBhvr>
                                      <p:to>
                                        <p:strVal val="visible"/>
                                      </p:to>
                                    </p:set>
                                    <p:anim calcmode="lin" valueType="num">
                                      <p:cBhvr>
                                        <p:cTn id="49" dur="1000" fill="hold"/>
                                        <p:tgtEl>
                                          <p:spTgt spid="7">
                                            <p:txEl>
                                              <p:pRg st="0" end="0"/>
                                            </p:txEl>
                                          </p:spTgt>
                                        </p:tgtEl>
                                        <p:attrNameLst>
                                          <p:attrName>ppt_x</p:attrName>
                                        </p:attrNameLst>
                                      </p:cBhvr>
                                      <p:tavLst>
                                        <p:tav tm="0">
                                          <p:val>
                                            <p:strVal val="#ppt_x-.2"/>
                                          </p:val>
                                        </p:tav>
                                        <p:tav tm="100000">
                                          <p:val>
                                            <p:strVal val="#ppt_x"/>
                                          </p:val>
                                        </p:tav>
                                      </p:tavLst>
                                    </p:anim>
                                    <p:anim calcmode="lin" valueType="num">
                                      <p:cBhvr>
                                        <p:cTn id="50" dur="1000" fill="hold"/>
                                        <p:tgtEl>
                                          <p:spTgt spid="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51" dur="1000"/>
                                        <p:tgtEl>
                                          <p:spTgt spid="7">
                                            <p:txEl>
                                              <p:pRg st="0" end="0"/>
                                            </p:txEl>
                                          </p:spTgt>
                                        </p:tgtEl>
                                      </p:cBhvr>
                                    </p:animEffect>
                                  </p:childTnLst>
                                </p:cTn>
                              </p:par>
                            </p:childTnLst>
                          </p:cTn>
                        </p:par>
                        <p:par>
                          <p:cTn id="52" fill="hold" nodeType="afterGroup">
                            <p:stCondLst>
                              <p:cond delay="18500"/>
                            </p:stCondLst>
                            <p:childTnLst>
                              <p:par>
                                <p:cTn id="53" presetID="29" presetClass="entr" presetSubtype="0" fill="hold" nodeType="afterEffect">
                                  <p:stCondLst>
                                    <p:cond delay="0"/>
                                  </p:stCondLst>
                                  <p:childTnLst>
                                    <p:set>
                                      <p:cBhvr>
                                        <p:cTn id="54" dur="1" fill="hold">
                                          <p:stCondLst>
                                            <p:cond delay="0"/>
                                          </p:stCondLst>
                                        </p:cTn>
                                        <p:tgtEl>
                                          <p:spTgt spid="8">
                                            <p:txEl>
                                              <p:pRg st="0" end="0"/>
                                            </p:txEl>
                                          </p:spTgt>
                                        </p:tgtEl>
                                        <p:attrNameLst>
                                          <p:attrName>style.visibility</p:attrName>
                                        </p:attrNameLst>
                                      </p:cBhvr>
                                      <p:to>
                                        <p:strVal val="visible"/>
                                      </p:to>
                                    </p:set>
                                    <p:anim calcmode="lin" valueType="num">
                                      <p:cBhvr>
                                        <p:cTn id="55" dur="1000" fill="hold"/>
                                        <p:tgtEl>
                                          <p:spTgt spid="8">
                                            <p:txEl>
                                              <p:pRg st="0" end="0"/>
                                            </p:txEl>
                                          </p:spTgt>
                                        </p:tgtEl>
                                        <p:attrNameLst>
                                          <p:attrName>ppt_x</p:attrName>
                                        </p:attrNameLst>
                                      </p:cBhvr>
                                      <p:tavLst>
                                        <p:tav tm="0">
                                          <p:val>
                                            <p:strVal val="#ppt_x-.2"/>
                                          </p:val>
                                        </p:tav>
                                        <p:tav tm="100000">
                                          <p:val>
                                            <p:strVal val="#ppt_x"/>
                                          </p:val>
                                        </p:tav>
                                      </p:tavLst>
                                    </p:anim>
                                    <p:anim calcmode="lin" valueType="num">
                                      <p:cBhvr>
                                        <p:cTn id="56" dur="1000" fill="hold"/>
                                        <p:tgtEl>
                                          <p:spTgt spid="8">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57" dur="10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750888"/>
            <a:ext cx="8763000" cy="5632450"/>
          </a:xfrm>
          <a:prstGeom prst="rect">
            <a:avLst/>
          </a:prstGeom>
        </p:spPr>
        <p:txBody>
          <a:bodyPr>
            <a:spAutoFit/>
          </a:bodyPr>
          <a:lstStyle/>
          <a:p>
            <a:pPr marL="228600" indent="-168275" fontAlgn="auto">
              <a:spcBef>
                <a:spcPts val="0"/>
              </a:spcBef>
              <a:spcAft>
                <a:spcPts val="0"/>
              </a:spcAft>
              <a:buSzPct val="121000"/>
              <a:buFont typeface="Wingdings" pitchFamily="2" charset="2"/>
              <a:buChar char="§"/>
              <a:defRPr/>
            </a:pPr>
            <a:r>
              <a:rPr lang="en-US" sz="2400" b="1" dirty="0">
                <a:cs typeface="Arial" pitchFamily="34" charset="0"/>
              </a:rPr>
              <a:t> Implements largely used for primary tillage are wooden plough or indigenous plough, Soil inversion ploughs (mould board, disc and turn-wrest ploughs) and special ploughs (sub-soil, chisel plough, ridge plough and rotary ploughs and basic lister).</a:t>
            </a:r>
            <a:r>
              <a:rPr lang="en-US" sz="2400" b="1" i="1" dirty="0">
                <a:cs typeface="Arial" pitchFamily="34" charset="0"/>
              </a:rPr>
              <a:t> </a:t>
            </a:r>
            <a:endParaRPr lang="en-US" sz="2400" b="1" dirty="0">
              <a:cs typeface="Arial" pitchFamily="34" charset="0"/>
            </a:endParaRPr>
          </a:p>
          <a:p>
            <a:pPr marL="228600" indent="-228600" fontAlgn="auto">
              <a:spcBef>
                <a:spcPts val="0"/>
              </a:spcBef>
              <a:spcAft>
                <a:spcPts val="0"/>
              </a:spcAft>
              <a:buSzPct val="121000"/>
              <a:buFont typeface="Wingdings" pitchFamily="2" charset="2"/>
              <a:buChar char="§"/>
              <a:defRPr/>
            </a:pPr>
            <a:r>
              <a:rPr lang="en-US" sz="2400" b="1" dirty="0">
                <a:cs typeface="Arial" pitchFamily="34" charset="0"/>
              </a:rPr>
              <a:t> Lighter or finer operations performed on the soil after primary tillage is known as secondary tillage.</a:t>
            </a:r>
          </a:p>
          <a:p>
            <a:pPr marL="228600" indent="-228600" fontAlgn="auto">
              <a:spcBef>
                <a:spcPts val="0"/>
              </a:spcBef>
              <a:spcAft>
                <a:spcPts val="0"/>
              </a:spcAft>
              <a:buSzPct val="121000"/>
              <a:buFont typeface="Wingdings" pitchFamily="2" charset="2"/>
              <a:buChar char="§"/>
              <a:defRPr/>
            </a:pPr>
            <a:r>
              <a:rPr lang="en-US" sz="2400" b="1" dirty="0">
                <a:cs typeface="Arial" pitchFamily="34" charset="0"/>
              </a:rPr>
              <a:t>Secondary tillage implements used are tractor drawn cultivator, sweep cultivator, harrows, plank and roller.</a:t>
            </a:r>
          </a:p>
          <a:p>
            <a:pPr marL="228600" indent="-228600" fontAlgn="auto">
              <a:spcBef>
                <a:spcPts val="0"/>
              </a:spcBef>
              <a:spcAft>
                <a:spcPts val="0"/>
              </a:spcAft>
              <a:buSzPct val="121000"/>
              <a:buFont typeface="Wingdings" pitchFamily="2" charset="2"/>
              <a:buChar char="§"/>
              <a:defRPr/>
            </a:pPr>
            <a:r>
              <a:rPr lang="en-US" sz="2400" b="1" dirty="0">
                <a:cs typeface="Arial" pitchFamily="34" charset="0"/>
              </a:rPr>
              <a:t> After the field preparation through primary and secondary </a:t>
            </a:r>
            <a:r>
              <a:rPr lang="en-US" sz="2400" b="1" dirty="0" err="1">
                <a:cs typeface="Arial" pitchFamily="34" charset="0"/>
              </a:rPr>
              <a:t>tillages</a:t>
            </a:r>
            <a:r>
              <a:rPr lang="en-US" sz="2400" b="1" dirty="0">
                <a:cs typeface="Arial" pitchFamily="34" charset="0"/>
              </a:rPr>
              <a:t>, the field is to be laid out properly for irrigation and sowing or planting seedlings.</a:t>
            </a:r>
          </a:p>
          <a:p>
            <a:pPr marL="228600" indent="-228600" fontAlgn="auto">
              <a:spcBef>
                <a:spcPts val="0"/>
              </a:spcBef>
              <a:spcAft>
                <a:spcPts val="0"/>
              </a:spcAft>
              <a:buSzPct val="121000"/>
              <a:buFont typeface="Wingdings" pitchFamily="2" charset="2"/>
              <a:buChar char="§"/>
              <a:defRPr/>
            </a:pPr>
            <a:r>
              <a:rPr lang="en-US" sz="2400" b="1" dirty="0">
                <a:cs typeface="Arial" pitchFamily="34" charset="0"/>
              </a:rPr>
              <a:t>Country plough, ridge plough and marker are important implements used for seedbed preparation.</a:t>
            </a:r>
            <a:r>
              <a:rPr lang="en-US" sz="2400" b="1" i="1" dirty="0">
                <a:cs typeface="Arial" pitchFamily="34" charset="0"/>
              </a:rPr>
              <a:t> </a:t>
            </a:r>
          </a:p>
          <a:p>
            <a:pPr marL="228600" indent="-228600" fontAlgn="auto">
              <a:spcBef>
                <a:spcPts val="0"/>
              </a:spcBef>
              <a:spcAft>
                <a:spcPts val="0"/>
              </a:spcAft>
              <a:buSzPct val="121000"/>
              <a:defRPr/>
            </a:pPr>
            <a:endParaRPr lang="en-US" sz="2400" b="1" dirty="0">
              <a:cs typeface="Arial" pitchFamily="34" charset="0"/>
            </a:endParaRPr>
          </a:p>
        </p:txBody>
      </p:sp>
      <p:sp>
        <p:nvSpPr>
          <p:cNvPr id="40963" name="Rectangle 4"/>
          <p:cNvSpPr>
            <a:spLocks noChangeArrowheads="1"/>
          </p:cNvSpPr>
          <p:nvPr/>
        </p:nvSpPr>
        <p:spPr bwMode="auto">
          <a:xfrm>
            <a:off x="6705600" y="6019800"/>
            <a:ext cx="9540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cs typeface="Arial" pitchFamily="34" charset="0"/>
              </a:rPr>
              <a:t>(</a:t>
            </a:r>
            <a:r>
              <a:rPr lang="en-US" b="1">
                <a:cs typeface="Arial" pitchFamily="34" charset="0"/>
              </a:rPr>
              <a:t>cont)..</a:t>
            </a:r>
          </a:p>
        </p:txBody>
      </p:sp>
      <p:pic>
        <p:nvPicPr>
          <p:cNvPr id="40964" name="Picture 2" descr="C:\Documents and Settings\DODL\Desktop\TNAU color Emble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58200" y="6218238"/>
            <a:ext cx="685800" cy="639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65"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221413"/>
            <a:ext cx="685800" cy="636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p:cNvSpPr>
            <a:spLocks noChangeArrowheads="1"/>
          </p:cNvSpPr>
          <p:nvPr/>
        </p:nvSpPr>
        <p:spPr bwMode="auto">
          <a:xfrm>
            <a:off x="3810000" y="6488113"/>
            <a:ext cx="10493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4" action="ppaction://hlinksldjump"/>
              </a:rPr>
              <a:t>Previous</a:t>
            </a:r>
            <a:endParaRPr lang="en-US">
              <a:latin typeface="Cambria" pitchFamily="18" charset="0"/>
            </a:endParaRPr>
          </a:p>
        </p:txBody>
      </p:sp>
      <p:sp>
        <p:nvSpPr>
          <p:cNvPr id="9" name="Rectangle 8"/>
          <p:cNvSpPr>
            <a:spLocks noChangeArrowheads="1"/>
          </p:cNvSpPr>
          <p:nvPr/>
        </p:nvSpPr>
        <p:spPr bwMode="auto">
          <a:xfrm>
            <a:off x="5257800" y="6488113"/>
            <a:ext cx="5746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5" action="ppaction://hlinksldjump"/>
              </a:rPr>
              <a:t>End</a:t>
            </a:r>
            <a:endParaRPr lang="en-US">
              <a:latin typeface="Cambria" pitchFamily="18" charset="0"/>
            </a:endParaRPr>
          </a:p>
        </p:txBody>
      </p:sp>
      <p:sp>
        <p:nvSpPr>
          <p:cNvPr id="10" name="Rectangle 9"/>
          <p:cNvSpPr>
            <a:spLocks noChangeArrowheads="1"/>
          </p:cNvSpPr>
          <p:nvPr/>
        </p:nvSpPr>
        <p:spPr bwMode="auto">
          <a:xfrm>
            <a:off x="2590800" y="6488113"/>
            <a:ext cx="6413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6" action="ppaction://hlinksldjump"/>
              </a:rPr>
              <a:t>Next</a:t>
            </a:r>
            <a:endParaRPr lang="en-US">
              <a:latin typeface="Cambr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par>
                          <p:cTn id="8" fill="hold" nodeType="afterGroup">
                            <p:stCondLst>
                              <p:cond delay="2000"/>
                            </p:stCondLst>
                            <p:childTnLst>
                              <p:par>
                                <p:cTn id="9" presetID="10" presetClass="entr" presetSubtype="0" fill="hold" nodeType="after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Effect transition="in" filter="fade">
                                      <p:cBhvr>
                                        <p:cTn id="11" dur="2000"/>
                                        <p:tgtEl>
                                          <p:spTgt spid="4">
                                            <p:txEl>
                                              <p:pRg st="1" end="1"/>
                                            </p:txEl>
                                          </p:spTgt>
                                        </p:tgtEl>
                                      </p:cBhvr>
                                    </p:animEffect>
                                  </p:childTnLst>
                                </p:cTn>
                              </p:par>
                            </p:childTnLst>
                          </p:cTn>
                        </p:par>
                        <p:par>
                          <p:cTn id="12" fill="hold" nodeType="afterGroup">
                            <p:stCondLst>
                              <p:cond delay="4000"/>
                            </p:stCondLst>
                            <p:childTnLst>
                              <p:par>
                                <p:cTn id="13" presetID="10" presetClass="entr" presetSubtype="0" fill="hold" nodeType="after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Effect transition="in" filter="fade">
                                      <p:cBhvr>
                                        <p:cTn id="15" dur="2000"/>
                                        <p:tgtEl>
                                          <p:spTgt spid="4">
                                            <p:txEl>
                                              <p:pRg st="2" end="2"/>
                                            </p:txEl>
                                          </p:spTgt>
                                        </p:tgtEl>
                                      </p:cBhvr>
                                    </p:animEffect>
                                  </p:childTnLst>
                                </p:cTn>
                              </p:par>
                            </p:childTnLst>
                          </p:cTn>
                        </p:par>
                        <p:par>
                          <p:cTn id="16" fill="hold" nodeType="afterGroup">
                            <p:stCondLst>
                              <p:cond delay="6000"/>
                            </p:stCondLst>
                            <p:childTnLst>
                              <p:par>
                                <p:cTn id="17" presetID="10" presetClass="entr" presetSubtype="0" fill="hold" nodeType="after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Effect transition="in" filter="fade">
                                      <p:cBhvr>
                                        <p:cTn id="19" dur="2000"/>
                                        <p:tgtEl>
                                          <p:spTgt spid="4">
                                            <p:txEl>
                                              <p:pRg st="3" end="3"/>
                                            </p:txEl>
                                          </p:spTgt>
                                        </p:tgtEl>
                                      </p:cBhvr>
                                    </p:animEffect>
                                  </p:childTnLst>
                                </p:cTn>
                              </p:par>
                            </p:childTnLst>
                          </p:cTn>
                        </p:par>
                        <p:par>
                          <p:cTn id="20" fill="hold" nodeType="afterGroup">
                            <p:stCondLst>
                              <p:cond delay="8000"/>
                            </p:stCondLst>
                            <p:childTnLst>
                              <p:par>
                                <p:cTn id="21" presetID="10" presetClass="entr" presetSubtype="0" fill="hold" nodeType="after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Effect transition="in" filter="fade">
                                      <p:cBhvr>
                                        <p:cTn id="23" dur="2000"/>
                                        <p:tgtEl>
                                          <p:spTgt spid="4">
                                            <p:txEl>
                                              <p:pRg st="4" end="4"/>
                                            </p:txEl>
                                          </p:spTgt>
                                        </p:tgtEl>
                                      </p:cBhvr>
                                    </p:animEffect>
                                  </p:childTnLst>
                                </p:cTn>
                              </p:par>
                            </p:childTnLst>
                          </p:cTn>
                        </p:par>
                        <p:par>
                          <p:cTn id="24" fill="hold" nodeType="afterGroup">
                            <p:stCondLst>
                              <p:cond delay="10000"/>
                            </p:stCondLst>
                            <p:childTnLst>
                              <p:par>
                                <p:cTn id="25" presetID="29" presetClass="entr" presetSubtype="0" fill="hold" nodeType="afterEffect">
                                  <p:stCondLst>
                                    <p:cond delay="0"/>
                                  </p:stCondLst>
                                  <p:childTnLst>
                                    <p:set>
                                      <p:cBhvr>
                                        <p:cTn id="26" dur="1" fill="hold">
                                          <p:stCondLst>
                                            <p:cond delay="0"/>
                                          </p:stCondLst>
                                        </p:cTn>
                                        <p:tgtEl>
                                          <p:spTgt spid="10">
                                            <p:txEl>
                                              <p:pRg st="0" end="0"/>
                                            </p:txEl>
                                          </p:spTgt>
                                        </p:tgtEl>
                                        <p:attrNameLst>
                                          <p:attrName>style.visibility</p:attrName>
                                        </p:attrNameLst>
                                      </p:cBhvr>
                                      <p:to>
                                        <p:strVal val="visible"/>
                                      </p:to>
                                    </p:set>
                                    <p:anim calcmode="lin" valueType="num">
                                      <p:cBhvr>
                                        <p:cTn id="27" dur="1000" fill="hold"/>
                                        <p:tgtEl>
                                          <p:spTgt spid="10">
                                            <p:txEl>
                                              <p:pRg st="0" end="0"/>
                                            </p:txEl>
                                          </p:spTgt>
                                        </p:tgtEl>
                                        <p:attrNameLst>
                                          <p:attrName>ppt_x</p:attrName>
                                        </p:attrNameLst>
                                      </p:cBhvr>
                                      <p:tavLst>
                                        <p:tav tm="0">
                                          <p:val>
                                            <p:strVal val="#ppt_x-.2"/>
                                          </p:val>
                                        </p:tav>
                                        <p:tav tm="100000">
                                          <p:val>
                                            <p:strVal val="#ppt_x"/>
                                          </p:val>
                                        </p:tav>
                                      </p:tavLst>
                                    </p:anim>
                                    <p:anim calcmode="lin" valueType="num">
                                      <p:cBhvr>
                                        <p:cTn id="28" dur="1000" fill="hold"/>
                                        <p:tgtEl>
                                          <p:spTgt spid="10">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9" dur="1000"/>
                                        <p:tgtEl>
                                          <p:spTgt spid="10">
                                            <p:txEl>
                                              <p:pRg st="0" end="0"/>
                                            </p:txEl>
                                          </p:spTgt>
                                        </p:tgtEl>
                                      </p:cBhvr>
                                    </p:animEffect>
                                  </p:childTnLst>
                                </p:cTn>
                              </p:par>
                            </p:childTnLst>
                          </p:cTn>
                        </p:par>
                        <p:par>
                          <p:cTn id="30" fill="hold" nodeType="afterGroup">
                            <p:stCondLst>
                              <p:cond delay="11000"/>
                            </p:stCondLst>
                            <p:childTnLst>
                              <p:par>
                                <p:cTn id="31" presetID="29" presetClass="entr" presetSubtype="0" fill="hold" nodeType="afterEffect">
                                  <p:stCondLst>
                                    <p:cond delay="0"/>
                                  </p:stCondLst>
                                  <p:childTnLst>
                                    <p:set>
                                      <p:cBhvr>
                                        <p:cTn id="32" dur="1" fill="hold">
                                          <p:stCondLst>
                                            <p:cond delay="0"/>
                                          </p:stCondLst>
                                        </p:cTn>
                                        <p:tgtEl>
                                          <p:spTgt spid="8">
                                            <p:txEl>
                                              <p:pRg st="0" end="0"/>
                                            </p:txEl>
                                          </p:spTgt>
                                        </p:tgtEl>
                                        <p:attrNameLst>
                                          <p:attrName>style.visibility</p:attrName>
                                        </p:attrNameLst>
                                      </p:cBhvr>
                                      <p:to>
                                        <p:strVal val="visible"/>
                                      </p:to>
                                    </p:set>
                                    <p:anim calcmode="lin" valueType="num">
                                      <p:cBhvr>
                                        <p:cTn id="33" dur="1000" fill="hold"/>
                                        <p:tgtEl>
                                          <p:spTgt spid="8">
                                            <p:txEl>
                                              <p:pRg st="0" end="0"/>
                                            </p:txEl>
                                          </p:spTgt>
                                        </p:tgtEl>
                                        <p:attrNameLst>
                                          <p:attrName>ppt_x</p:attrName>
                                        </p:attrNameLst>
                                      </p:cBhvr>
                                      <p:tavLst>
                                        <p:tav tm="0">
                                          <p:val>
                                            <p:strVal val="#ppt_x-.2"/>
                                          </p:val>
                                        </p:tav>
                                        <p:tav tm="100000">
                                          <p:val>
                                            <p:strVal val="#ppt_x"/>
                                          </p:val>
                                        </p:tav>
                                      </p:tavLst>
                                    </p:anim>
                                    <p:anim calcmode="lin" valueType="num">
                                      <p:cBhvr>
                                        <p:cTn id="34" dur="1000" fill="hold"/>
                                        <p:tgtEl>
                                          <p:spTgt spid="8">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35" dur="1000"/>
                                        <p:tgtEl>
                                          <p:spTgt spid="8">
                                            <p:txEl>
                                              <p:pRg st="0" end="0"/>
                                            </p:txEl>
                                          </p:spTgt>
                                        </p:tgtEl>
                                      </p:cBhvr>
                                    </p:animEffect>
                                  </p:childTnLst>
                                </p:cTn>
                              </p:par>
                            </p:childTnLst>
                          </p:cTn>
                        </p:par>
                        <p:par>
                          <p:cTn id="36" fill="hold" nodeType="afterGroup">
                            <p:stCondLst>
                              <p:cond delay="12000"/>
                            </p:stCondLst>
                            <p:childTnLst>
                              <p:par>
                                <p:cTn id="37" presetID="29" presetClass="entr" presetSubtype="0" fill="hold" nodeType="afterEffect">
                                  <p:stCondLst>
                                    <p:cond delay="0"/>
                                  </p:stCondLst>
                                  <p:childTnLst>
                                    <p:set>
                                      <p:cBhvr>
                                        <p:cTn id="38" dur="1" fill="hold">
                                          <p:stCondLst>
                                            <p:cond delay="0"/>
                                          </p:stCondLst>
                                        </p:cTn>
                                        <p:tgtEl>
                                          <p:spTgt spid="9">
                                            <p:txEl>
                                              <p:pRg st="0" end="0"/>
                                            </p:txEl>
                                          </p:spTgt>
                                        </p:tgtEl>
                                        <p:attrNameLst>
                                          <p:attrName>style.visibility</p:attrName>
                                        </p:attrNameLst>
                                      </p:cBhvr>
                                      <p:to>
                                        <p:strVal val="visible"/>
                                      </p:to>
                                    </p:set>
                                    <p:anim calcmode="lin" valueType="num">
                                      <p:cBhvr>
                                        <p:cTn id="39" dur="1000" fill="hold"/>
                                        <p:tgtEl>
                                          <p:spTgt spid="9">
                                            <p:txEl>
                                              <p:pRg st="0" end="0"/>
                                            </p:txEl>
                                          </p:spTgt>
                                        </p:tgtEl>
                                        <p:attrNameLst>
                                          <p:attrName>ppt_x</p:attrName>
                                        </p:attrNameLst>
                                      </p:cBhvr>
                                      <p:tavLst>
                                        <p:tav tm="0">
                                          <p:val>
                                            <p:strVal val="#ppt_x-.2"/>
                                          </p:val>
                                        </p:tav>
                                        <p:tav tm="100000">
                                          <p:val>
                                            <p:strVal val="#ppt_x"/>
                                          </p:val>
                                        </p:tav>
                                      </p:tavLst>
                                    </p:anim>
                                    <p:anim calcmode="lin" valueType="num">
                                      <p:cBhvr>
                                        <p:cTn id="40" dur="1000" fill="hold"/>
                                        <p:tgtEl>
                                          <p:spTgt spid="9">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41" dur="10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8686800" cy="1417638"/>
          </a:xfrm>
        </p:spPr>
        <p:txBody>
          <a:bodyPr/>
          <a:lstStyle/>
          <a:p>
            <a:pPr algn="just" eaLnBrk="1" fontAlgn="auto" hangingPunct="1">
              <a:spcAft>
                <a:spcPts val="0"/>
              </a:spcAft>
              <a:defRPr/>
            </a:pPr>
            <a:r>
              <a:rPr lang="en-US" sz="3600" smtClean="0">
                <a:latin typeface="Arial" pitchFamily="34" charset="0"/>
                <a:cs typeface="Arial" pitchFamily="34" charset="0"/>
              </a:rPr>
              <a:t>     Assessment</a:t>
            </a:r>
            <a:endParaRPr lang="en-US" sz="3600">
              <a:latin typeface="Arial" pitchFamily="34" charset="0"/>
              <a:cs typeface="Arial" pitchFamily="34" charset="0"/>
            </a:endParaRPr>
          </a:p>
        </p:txBody>
      </p:sp>
      <p:sp>
        <p:nvSpPr>
          <p:cNvPr id="3" name="Content Placeholder 2"/>
          <p:cNvSpPr>
            <a:spLocks noGrp="1"/>
          </p:cNvSpPr>
          <p:nvPr>
            <p:ph idx="1"/>
          </p:nvPr>
        </p:nvSpPr>
        <p:spPr>
          <a:xfrm>
            <a:off x="152400" y="1066800"/>
            <a:ext cx="8763000" cy="5059363"/>
          </a:xfrm>
        </p:spPr>
        <p:txBody>
          <a:bodyPr rtlCol="0">
            <a:normAutofit fontScale="77500" lnSpcReduction="20000"/>
          </a:bodyPr>
          <a:lstStyle/>
          <a:p>
            <a:pPr lvl="1" eaLnBrk="1" fontAlgn="auto" hangingPunct="1">
              <a:spcAft>
                <a:spcPts val="0"/>
              </a:spcAft>
              <a:buSzPct val="121000"/>
              <a:buFont typeface="Wingdings" pitchFamily="2" charset="2"/>
              <a:buChar char="§"/>
              <a:defRPr/>
            </a:pPr>
            <a:r>
              <a:rPr lang="en-US" b="1" dirty="0" smtClean="0">
                <a:latin typeface="Arial" pitchFamily="34" charset="0"/>
                <a:cs typeface="Arial" pitchFamily="34" charset="0"/>
              </a:rPr>
              <a:t>Tillage is the physical or mechanical manipulation of the soil with tools and implements (</a:t>
            </a:r>
            <a:r>
              <a:rPr lang="en-US" b="1" dirty="0" smtClean="0">
                <a:solidFill>
                  <a:srgbClr val="FF0000"/>
                </a:solidFill>
                <a:latin typeface="Arial" pitchFamily="34" charset="0"/>
                <a:cs typeface="Arial" pitchFamily="34" charset="0"/>
              </a:rPr>
              <a:t>True</a:t>
            </a:r>
            <a:r>
              <a:rPr lang="en-US" b="1" dirty="0" smtClean="0">
                <a:latin typeface="Arial" pitchFamily="34" charset="0"/>
                <a:cs typeface="Arial" pitchFamily="34" charset="0"/>
              </a:rPr>
              <a:t>/False).</a:t>
            </a:r>
          </a:p>
          <a:p>
            <a:pPr lvl="1" eaLnBrk="1" fontAlgn="auto" hangingPunct="1">
              <a:spcAft>
                <a:spcPts val="0"/>
              </a:spcAft>
              <a:buSzPct val="121000"/>
              <a:buFont typeface="Wingdings 2" pitchFamily="18" charset="2"/>
              <a:buNone/>
              <a:defRPr/>
            </a:pPr>
            <a:endParaRPr lang="en-US" b="1" dirty="0" smtClean="0">
              <a:latin typeface="Arial" pitchFamily="34" charset="0"/>
              <a:cs typeface="Arial" pitchFamily="34" charset="0"/>
            </a:endParaRPr>
          </a:p>
          <a:p>
            <a:pPr lvl="1" eaLnBrk="1" fontAlgn="auto" hangingPunct="1">
              <a:spcAft>
                <a:spcPts val="0"/>
              </a:spcAft>
              <a:buSzPct val="121000"/>
              <a:buFont typeface="Wingdings" pitchFamily="2" charset="2"/>
              <a:buChar char="§"/>
              <a:defRPr/>
            </a:pPr>
            <a:r>
              <a:rPr lang="en-US" b="1" dirty="0" smtClean="0">
                <a:latin typeface="Arial" pitchFamily="34" charset="0"/>
                <a:cs typeface="Arial" pitchFamily="34" charset="0"/>
              </a:rPr>
              <a:t>Deep tillage, sub-soiling and year round tillage are  primary </a:t>
            </a:r>
            <a:r>
              <a:rPr lang="en-US" b="1" dirty="0" err="1" smtClean="0">
                <a:latin typeface="Arial" pitchFamily="34" charset="0"/>
                <a:cs typeface="Arial" pitchFamily="34" charset="0"/>
              </a:rPr>
              <a:t>tillages</a:t>
            </a:r>
            <a:r>
              <a:rPr lang="en-US" b="1" dirty="0" smtClean="0">
                <a:latin typeface="Arial" pitchFamily="34" charset="0"/>
                <a:cs typeface="Arial" pitchFamily="34" charset="0"/>
              </a:rPr>
              <a:t> (</a:t>
            </a:r>
            <a:r>
              <a:rPr lang="en-US" b="1" dirty="0" smtClean="0">
                <a:solidFill>
                  <a:srgbClr val="FF0000"/>
                </a:solidFill>
                <a:latin typeface="Arial" pitchFamily="34" charset="0"/>
                <a:cs typeface="Arial" pitchFamily="34" charset="0"/>
              </a:rPr>
              <a:t>True</a:t>
            </a:r>
            <a:r>
              <a:rPr lang="en-US" b="1" dirty="0" smtClean="0">
                <a:latin typeface="Arial" pitchFamily="34" charset="0"/>
                <a:cs typeface="Arial" pitchFamily="34" charset="0"/>
              </a:rPr>
              <a:t>/False).</a:t>
            </a:r>
          </a:p>
          <a:p>
            <a:pPr lvl="1" eaLnBrk="1" fontAlgn="auto" hangingPunct="1">
              <a:spcAft>
                <a:spcPts val="0"/>
              </a:spcAft>
              <a:buSzPct val="121000"/>
              <a:buFont typeface="Wingdings" pitchFamily="2" charset="2"/>
              <a:buChar char="§"/>
              <a:defRPr/>
            </a:pPr>
            <a:r>
              <a:rPr lang="en-US" b="1" dirty="0" smtClean="0">
                <a:latin typeface="Arial" pitchFamily="34" charset="0"/>
                <a:cs typeface="Arial" pitchFamily="34" charset="0"/>
              </a:rPr>
              <a:t>Optimum range of soil moisture for effective </a:t>
            </a:r>
            <a:r>
              <a:rPr lang="en-US" b="1" dirty="0" err="1" smtClean="0">
                <a:latin typeface="Arial" pitchFamily="34" charset="0"/>
                <a:cs typeface="Arial" pitchFamily="34" charset="0"/>
              </a:rPr>
              <a:t>ploughing</a:t>
            </a:r>
            <a:r>
              <a:rPr lang="en-US" b="1" dirty="0" smtClean="0">
                <a:latin typeface="Arial" pitchFamily="34" charset="0"/>
                <a:cs typeface="Arial" pitchFamily="34" charset="0"/>
              </a:rPr>
              <a:t> is 25 to 50% depletion of available soil moisture (</a:t>
            </a:r>
            <a:r>
              <a:rPr lang="en-US" b="1" dirty="0" smtClean="0">
                <a:solidFill>
                  <a:srgbClr val="FF0000"/>
                </a:solidFill>
                <a:latin typeface="Arial" pitchFamily="34" charset="0"/>
                <a:cs typeface="Arial" pitchFamily="34" charset="0"/>
              </a:rPr>
              <a:t>True</a:t>
            </a:r>
            <a:r>
              <a:rPr lang="en-US" b="1" dirty="0" smtClean="0">
                <a:latin typeface="Arial" pitchFamily="34" charset="0"/>
                <a:cs typeface="Arial" pitchFamily="34" charset="0"/>
              </a:rPr>
              <a:t>/False).</a:t>
            </a:r>
          </a:p>
          <a:p>
            <a:pPr lvl="1" eaLnBrk="1" fontAlgn="auto" hangingPunct="1">
              <a:spcAft>
                <a:spcPts val="0"/>
              </a:spcAft>
              <a:buSzPct val="121000"/>
              <a:buFont typeface="Wingdings" pitchFamily="2" charset="2"/>
              <a:buChar char="§"/>
              <a:defRPr/>
            </a:pPr>
            <a:r>
              <a:rPr lang="en-US" b="1" dirty="0" smtClean="0">
                <a:latin typeface="Arial" pitchFamily="34" charset="0"/>
                <a:cs typeface="Arial" pitchFamily="34" charset="0"/>
              </a:rPr>
              <a:t>Crops with fibrous root system require greater depth of </a:t>
            </a:r>
            <a:r>
              <a:rPr lang="en-US" b="1" dirty="0" err="1" smtClean="0">
                <a:latin typeface="Arial" pitchFamily="34" charset="0"/>
                <a:cs typeface="Arial" pitchFamily="34" charset="0"/>
              </a:rPr>
              <a:t>ploughing</a:t>
            </a:r>
            <a:r>
              <a:rPr lang="en-US" b="1" dirty="0" smtClean="0">
                <a:latin typeface="Arial" pitchFamily="34" charset="0"/>
                <a:cs typeface="Arial" pitchFamily="34" charset="0"/>
              </a:rPr>
              <a:t>, while tap rooted crops require shallow </a:t>
            </a:r>
            <a:r>
              <a:rPr lang="en-US" b="1" dirty="0" err="1" smtClean="0">
                <a:latin typeface="Arial" pitchFamily="34" charset="0"/>
                <a:cs typeface="Arial" pitchFamily="34" charset="0"/>
              </a:rPr>
              <a:t>ploughing</a:t>
            </a:r>
            <a:r>
              <a:rPr lang="en-US" b="1" dirty="0" smtClean="0">
                <a:latin typeface="Arial" pitchFamily="34" charset="0"/>
                <a:cs typeface="Arial" pitchFamily="34" charset="0"/>
              </a:rPr>
              <a:t> (True/</a:t>
            </a:r>
            <a:r>
              <a:rPr lang="en-US" b="1" dirty="0" smtClean="0">
                <a:solidFill>
                  <a:srgbClr val="FF0000"/>
                </a:solidFill>
                <a:latin typeface="Arial" pitchFamily="34" charset="0"/>
                <a:cs typeface="Arial" pitchFamily="34" charset="0"/>
              </a:rPr>
              <a:t>False</a:t>
            </a:r>
            <a:r>
              <a:rPr lang="en-US" b="1" dirty="0" smtClean="0">
                <a:latin typeface="Arial" pitchFamily="34" charset="0"/>
                <a:cs typeface="Arial" pitchFamily="34" charset="0"/>
              </a:rPr>
              <a:t>).</a:t>
            </a:r>
          </a:p>
          <a:p>
            <a:pPr lvl="1" eaLnBrk="1" fontAlgn="auto" hangingPunct="1">
              <a:spcAft>
                <a:spcPts val="0"/>
              </a:spcAft>
              <a:buSzPct val="121000"/>
              <a:buFont typeface="Wingdings" pitchFamily="2" charset="2"/>
              <a:buChar char="§"/>
              <a:defRPr/>
            </a:pPr>
            <a:r>
              <a:rPr lang="en-US" b="1" dirty="0" smtClean="0">
                <a:latin typeface="Arial" pitchFamily="34" charset="0"/>
                <a:cs typeface="Arial" pitchFamily="34" charset="0"/>
              </a:rPr>
              <a:t>In heavy soils, more number of </a:t>
            </a:r>
            <a:r>
              <a:rPr lang="en-US" b="1" dirty="0" err="1" smtClean="0">
                <a:latin typeface="Arial" pitchFamily="34" charset="0"/>
                <a:cs typeface="Arial" pitchFamily="34" charset="0"/>
              </a:rPr>
              <a:t>ploughing</a:t>
            </a:r>
            <a:r>
              <a:rPr lang="en-US" b="1" dirty="0" smtClean="0">
                <a:latin typeface="Arial" pitchFamily="34" charset="0"/>
                <a:cs typeface="Arial" pitchFamily="34" charset="0"/>
              </a:rPr>
              <a:t> is necessary, but, light soils require lesser </a:t>
            </a:r>
            <a:r>
              <a:rPr lang="en-US" b="1" dirty="0" err="1" smtClean="0">
                <a:latin typeface="Arial" pitchFamily="34" charset="0"/>
                <a:cs typeface="Arial" pitchFamily="34" charset="0"/>
              </a:rPr>
              <a:t>ploughing</a:t>
            </a:r>
            <a:r>
              <a:rPr lang="en-US" b="1" dirty="0" smtClean="0">
                <a:latin typeface="Arial" pitchFamily="34" charset="0"/>
                <a:cs typeface="Arial" pitchFamily="34" charset="0"/>
              </a:rPr>
              <a:t> to get good </a:t>
            </a:r>
            <a:r>
              <a:rPr lang="en-US" b="1" dirty="0" err="1" smtClean="0">
                <a:latin typeface="Arial" pitchFamily="34" charset="0"/>
                <a:cs typeface="Arial" pitchFamily="34" charset="0"/>
              </a:rPr>
              <a:t>tilth</a:t>
            </a:r>
            <a:r>
              <a:rPr lang="en-US" b="1" dirty="0" smtClean="0">
                <a:latin typeface="Arial" pitchFamily="34" charset="0"/>
                <a:cs typeface="Arial" pitchFamily="34" charset="0"/>
              </a:rPr>
              <a:t> (</a:t>
            </a:r>
            <a:r>
              <a:rPr lang="en-US" b="1" dirty="0" smtClean="0">
                <a:solidFill>
                  <a:srgbClr val="FF0000"/>
                </a:solidFill>
                <a:latin typeface="Arial" pitchFamily="34" charset="0"/>
                <a:cs typeface="Arial" pitchFamily="34" charset="0"/>
              </a:rPr>
              <a:t>True</a:t>
            </a:r>
            <a:r>
              <a:rPr lang="en-US" b="1" dirty="0" smtClean="0">
                <a:latin typeface="Arial" pitchFamily="34" charset="0"/>
                <a:cs typeface="Arial" pitchFamily="34" charset="0"/>
              </a:rPr>
              <a:t>/False).</a:t>
            </a:r>
          </a:p>
          <a:p>
            <a:pPr lvl="1" eaLnBrk="1" fontAlgn="auto" hangingPunct="1">
              <a:spcAft>
                <a:spcPts val="0"/>
              </a:spcAft>
              <a:buSzPct val="121000"/>
              <a:buFont typeface="Wingdings" pitchFamily="2" charset="2"/>
              <a:buChar char="§"/>
              <a:defRPr/>
            </a:pPr>
            <a:r>
              <a:rPr lang="en-US" b="1" dirty="0" smtClean="0">
                <a:latin typeface="Arial" pitchFamily="34" charset="0"/>
                <a:cs typeface="Arial" pitchFamily="34" charset="0"/>
              </a:rPr>
              <a:t>Deep tillage improves soil moisture content by retaining more moisture during rainy period (</a:t>
            </a:r>
            <a:r>
              <a:rPr lang="en-US" b="1" dirty="0" smtClean="0">
                <a:solidFill>
                  <a:srgbClr val="FF0000"/>
                </a:solidFill>
                <a:latin typeface="Arial" pitchFamily="34" charset="0"/>
                <a:cs typeface="Arial" pitchFamily="34" charset="0"/>
              </a:rPr>
              <a:t>True</a:t>
            </a:r>
            <a:r>
              <a:rPr lang="en-US" b="1" dirty="0" smtClean="0">
                <a:latin typeface="Arial" pitchFamily="34" charset="0"/>
                <a:cs typeface="Arial" pitchFamily="34" charset="0"/>
              </a:rPr>
              <a:t>/False).</a:t>
            </a:r>
          </a:p>
          <a:p>
            <a:pPr eaLnBrk="1" fontAlgn="auto" hangingPunct="1">
              <a:spcAft>
                <a:spcPts val="0"/>
              </a:spcAft>
              <a:buFont typeface="Wingdings 2"/>
              <a:buNone/>
              <a:defRPr/>
            </a:pPr>
            <a:endParaRPr lang="en-US" sz="2400" dirty="0">
              <a:latin typeface="Arial" pitchFamily="34" charset="0"/>
              <a:cs typeface="Arial" pitchFamily="34" charset="0"/>
            </a:endParaRPr>
          </a:p>
        </p:txBody>
      </p:sp>
      <p:sp>
        <p:nvSpPr>
          <p:cNvPr id="41988" name="Rectangle 3"/>
          <p:cNvSpPr>
            <a:spLocks noChangeArrowheads="1"/>
          </p:cNvSpPr>
          <p:nvPr/>
        </p:nvSpPr>
        <p:spPr bwMode="auto">
          <a:xfrm>
            <a:off x="6629400" y="5943600"/>
            <a:ext cx="12350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cs typeface="Arial" pitchFamily="34" charset="0"/>
              </a:rPr>
              <a:t>(</a:t>
            </a:r>
            <a:r>
              <a:rPr lang="en-US" sz="2400" b="1">
                <a:cs typeface="Arial" pitchFamily="34" charset="0"/>
              </a:rPr>
              <a:t>Cont)..</a:t>
            </a:r>
          </a:p>
        </p:txBody>
      </p:sp>
      <p:pic>
        <p:nvPicPr>
          <p:cNvPr id="41989" name="Picture 2" descr="C:\Documents and Settings\DODL\Desktop\TNAU color Emble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05800" y="6075363"/>
            <a:ext cx="838200" cy="782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99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096000"/>
            <a:ext cx="820738"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p:cNvSpPr>
            <a:spLocks noChangeArrowheads="1"/>
          </p:cNvSpPr>
          <p:nvPr/>
        </p:nvSpPr>
        <p:spPr bwMode="auto">
          <a:xfrm>
            <a:off x="4038600" y="6488113"/>
            <a:ext cx="10493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4" action="ppaction://hlinksldjump"/>
              </a:rPr>
              <a:t>Previous</a:t>
            </a:r>
            <a:endParaRPr lang="en-US">
              <a:latin typeface="Cambria" pitchFamily="18" charset="0"/>
            </a:endParaRPr>
          </a:p>
        </p:txBody>
      </p:sp>
      <p:sp>
        <p:nvSpPr>
          <p:cNvPr id="8" name="Rectangle 7"/>
          <p:cNvSpPr>
            <a:spLocks noChangeArrowheads="1"/>
          </p:cNvSpPr>
          <p:nvPr/>
        </p:nvSpPr>
        <p:spPr bwMode="auto">
          <a:xfrm>
            <a:off x="5562600" y="6488113"/>
            <a:ext cx="5746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5" action="ppaction://hlinksldjump"/>
              </a:rPr>
              <a:t>End</a:t>
            </a:r>
            <a:endParaRPr lang="en-US">
              <a:latin typeface="Cambria" pitchFamily="18" charset="0"/>
            </a:endParaRPr>
          </a:p>
        </p:txBody>
      </p:sp>
      <p:sp>
        <p:nvSpPr>
          <p:cNvPr id="9" name="Rectangle 8"/>
          <p:cNvSpPr>
            <a:spLocks noChangeArrowheads="1"/>
          </p:cNvSpPr>
          <p:nvPr/>
        </p:nvSpPr>
        <p:spPr bwMode="auto">
          <a:xfrm>
            <a:off x="2209800" y="6488113"/>
            <a:ext cx="6413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6" action="ppaction://hlinksldjump"/>
              </a:rPr>
              <a:t>Next</a:t>
            </a:r>
            <a:endParaRPr lang="en-US">
              <a:latin typeface="Cambr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par>
                          <p:cTn id="8" fill="hold" nodeType="afterGroup">
                            <p:stCondLst>
                              <p:cond delay="500"/>
                            </p:stCondLst>
                            <p:childTnLst>
                              <p:par>
                                <p:cTn id="9" presetID="10"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2000"/>
                                        <p:tgtEl>
                                          <p:spTgt spid="3">
                                            <p:txEl>
                                              <p:pRg st="0" end="0"/>
                                            </p:txEl>
                                          </p:spTgt>
                                        </p:tgtEl>
                                      </p:cBhvr>
                                    </p:animEffect>
                                  </p:childTnLst>
                                </p:cTn>
                              </p:par>
                            </p:childTnLst>
                          </p:cTn>
                        </p:par>
                        <p:par>
                          <p:cTn id="12" fill="hold" nodeType="afterGroup">
                            <p:stCondLst>
                              <p:cond delay="2500"/>
                            </p:stCondLst>
                            <p:childTnLst>
                              <p:par>
                                <p:cTn id="13" presetID="10" presetClass="entr" presetSubtype="0"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2000"/>
                                        <p:tgtEl>
                                          <p:spTgt spid="3">
                                            <p:txEl>
                                              <p:pRg st="2" end="2"/>
                                            </p:txEl>
                                          </p:spTgt>
                                        </p:tgtEl>
                                      </p:cBhvr>
                                    </p:animEffect>
                                  </p:childTnLst>
                                </p:cTn>
                              </p:par>
                            </p:childTnLst>
                          </p:cTn>
                        </p:par>
                        <p:par>
                          <p:cTn id="16" fill="hold" nodeType="afterGroup">
                            <p:stCondLst>
                              <p:cond delay="4500"/>
                            </p:stCondLst>
                            <p:childTnLst>
                              <p:par>
                                <p:cTn id="17" presetID="10" presetClass="entr" presetSubtype="0"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2000"/>
                                        <p:tgtEl>
                                          <p:spTgt spid="3">
                                            <p:txEl>
                                              <p:pRg st="3" end="3"/>
                                            </p:txEl>
                                          </p:spTgt>
                                        </p:tgtEl>
                                      </p:cBhvr>
                                    </p:animEffect>
                                  </p:childTnLst>
                                </p:cTn>
                              </p:par>
                            </p:childTnLst>
                          </p:cTn>
                        </p:par>
                        <p:par>
                          <p:cTn id="20" fill="hold" nodeType="afterGroup">
                            <p:stCondLst>
                              <p:cond delay="6500"/>
                            </p:stCondLst>
                            <p:childTnLst>
                              <p:par>
                                <p:cTn id="21" presetID="10" presetClass="entr" presetSubtype="0" fill="hold"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2000"/>
                                        <p:tgtEl>
                                          <p:spTgt spid="3">
                                            <p:txEl>
                                              <p:pRg st="4" end="4"/>
                                            </p:txEl>
                                          </p:spTgt>
                                        </p:tgtEl>
                                      </p:cBhvr>
                                    </p:animEffect>
                                  </p:childTnLst>
                                </p:cTn>
                              </p:par>
                            </p:childTnLst>
                          </p:cTn>
                        </p:par>
                        <p:par>
                          <p:cTn id="24" fill="hold" nodeType="afterGroup">
                            <p:stCondLst>
                              <p:cond delay="8500"/>
                            </p:stCondLst>
                            <p:childTnLst>
                              <p:par>
                                <p:cTn id="25" presetID="10" presetClass="entr" presetSubtype="0" fill="hold" nodeType="after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2000"/>
                                        <p:tgtEl>
                                          <p:spTgt spid="3">
                                            <p:txEl>
                                              <p:pRg st="5" end="5"/>
                                            </p:txEl>
                                          </p:spTgt>
                                        </p:tgtEl>
                                      </p:cBhvr>
                                    </p:animEffect>
                                  </p:childTnLst>
                                </p:cTn>
                              </p:par>
                            </p:childTnLst>
                          </p:cTn>
                        </p:par>
                        <p:par>
                          <p:cTn id="28" fill="hold" nodeType="afterGroup">
                            <p:stCondLst>
                              <p:cond delay="10500"/>
                            </p:stCondLst>
                            <p:childTnLst>
                              <p:par>
                                <p:cTn id="29" presetID="10" presetClass="entr" presetSubtype="0" fill="hold" nodeType="after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2000"/>
                                        <p:tgtEl>
                                          <p:spTgt spid="3">
                                            <p:txEl>
                                              <p:pRg st="6" end="6"/>
                                            </p:txEl>
                                          </p:spTgt>
                                        </p:tgtEl>
                                      </p:cBhvr>
                                    </p:animEffect>
                                  </p:childTnLst>
                                </p:cTn>
                              </p:par>
                            </p:childTnLst>
                          </p:cTn>
                        </p:par>
                        <p:par>
                          <p:cTn id="32" fill="hold" nodeType="afterGroup">
                            <p:stCondLst>
                              <p:cond delay="12500"/>
                            </p:stCondLst>
                            <p:childTnLst>
                              <p:par>
                                <p:cTn id="33" presetID="29" presetClass="entr" presetSubtype="0" fill="hold" nodeType="afterEffect">
                                  <p:stCondLst>
                                    <p:cond delay="0"/>
                                  </p:stCondLst>
                                  <p:childTnLst>
                                    <p:set>
                                      <p:cBhvr>
                                        <p:cTn id="34" dur="1" fill="hold">
                                          <p:stCondLst>
                                            <p:cond delay="0"/>
                                          </p:stCondLst>
                                        </p:cTn>
                                        <p:tgtEl>
                                          <p:spTgt spid="9">
                                            <p:txEl>
                                              <p:pRg st="0" end="0"/>
                                            </p:txEl>
                                          </p:spTgt>
                                        </p:tgtEl>
                                        <p:attrNameLst>
                                          <p:attrName>style.visibility</p:attrName>
                                        </p:attrNameLst>
                                      </p:cBhvr>
                                      <p:to>
                                        <p:strVal val="visible"/>
                                      </p:to>
                                    </p:set>
                                    <p:anim calcmode="lin" valueType="num">
                                      <p:cBhvr>
                                        <p:cTn id="35" dur="1000" fill="hold"/>
                                        <p:tgtEl>
                                          <p:spTgt spid="9">
                                            <p:txEl>
                                              <p:pRg st="0" end="0"/>
                                            </p:txEl>
                                          </p:spTgt>
                                        </p:tgtEl>
                                        <p:attrNameLst>
                                          <p:attrName>ppt_x</p:attrName>
                                        </p:attrNameLst>
                                      </p:cBhvr>
                                      <p:tavLst>
                                        <p:tav tm="0">
                                          <p:val>
                                            <p:strVal val="#ppt_x-.2"/>
                                          </p:val>
                                        </p:tav>
                                        <p:tav tm="100000">
                                          <p:val>
                                            <p:strVal val="#ppt_x"/>
                                          </p:val>
                                        </p:tav>
                                      </p:tavLst>
                                    </p:anim>
                                    <p:anim calcmode="lin" valueType="num">
                                      <p:cBhvr>
                                        <p:cTn id="36" dur="1000" fill="hold"/>
                                        <p:tgtEl>
                                          <p:spTgt spid="9">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9">
                                            <p:txEl>
                                              <p:pRg st="0" end="0"/>
                                            </p:txEl>
                                          </p:spTgt>
                                        </p:tgtEl>
                                      </p:cBhvr>
                                    </p:animEffect>
                                  </p:childTnLst>
                                </p:cTn>
                              </p:par>
                            </p:childTnLst>
                          </p:cTn>
                        </p:par>
                        <p:par>
                          <p:cTn id="38" fill="hold" nodeType="afterGroup">
                            <p:stCondLst>
                              <p:cond delay="13500"/>
                            </p:stCondLst>
                            <p:childTnLst>
                              <p:par>
                                <p:cTn id="39" presetID="29" presetClass="entr" presetSubtype="0" fill="hold" nodeType="afterEffect">
                                  <p:stCondLst>
                                    <p:cond delay="0"/>
                                  </p:stCondLst>
                                  <p:childTnLst>
                                    <p:set>
                                      <p:cBhvr>
                                        <p:cTn id="40" dur="1" fill="hold">
                                          <p:stCondLst>
                                            <p:cond delay="0"/>
                                          </p:stCondLst>
                                        </p:cTn>
                                        <p:tgtEl>
                                          <p:spTgt spid="7">
                                            <p:txEl>
                                              <p:pRg st="0" end="0"/>
                                            </p:txEl>
                                          </p:spTgt>
                                        </p:tgtEl>
                                        <p:attrNameLst>
                                          <p:attrName>style.visibility</p:attrName>
                                        </p:attrNameLst>
                                      </p:cBhvr>
                                      <p:to>
                                        <p:strVal val="visible"/>
                                      </p:to>
                                    </p:set>
                                    <p:anim calcmode="lin" valueType="num">
                                      <p:cBhvr>
                                        <p:cTn id="41" dur="1000" fill="hold"/>
                                        <p:tgtEl>
                                          <p:spTgt spid="7">
                                            <p:txEl>
                                              <p:pRg st="0" end="0"/>
                                            </p:txEl>
                                          </p:spTgt>
                                        </p:tgtEl>
                                        <p:attrNameLst>
                                          <p:attrName>ppt_x</p:attrName>
                                        </p:attrNameLst>
                                      </p:cBhvr>
                                      <p:tavLst>
                                        <p:tav tm="0">
                                          <p:val>
                                            <p:strVal val="#ppt_x-.2"/>
                                          </p:val>
                                        </p:tav>
                                        <p:tav tm="100000">
                                          <p:val>
                                            <p:strVal val="#ppt_x"/>
                                          </p:val>
                                        </p:tav>
                                      </p:tavLst>
                                    </p:anim>
                                    <p:anim calcmode="lin" valueType="num">
                                      <p:cBhvr>
                                        <p:cTn id="42" dur="1000" fill="hold"/>
                                        <p:tgtEl>
                                          <p:spTgt spid="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43" dur="1000"/>
                                        <p:tgtEl>
                                          <p:spTgt spid="7">
                                            <p:txEl>
                                              <p:pRg st="0" end="0"/>
                                            </p:txEl>
                                          </p:spTgt>
                                        </p:tgtEl>
                                      </p:cBhvr>
                                    </p:animEffect>
                                  </p:childTnLst>
                                </p:cTn>
                              </p:par>
                            </p:childTnLst>
                          </p:cTn>
                        </p:par>
                        <p:par>
                          <p:cTn id="44" fill="hold" nodeType="afterGroup">
                            <p:stCondLst>
                              <p:cond delay="14500"/>
                            </p:stCondLst>
                            <p:childTnLst>
                              <p:par>
                                <p:cTn id="45" presetID="29" presetClass="entr" presetSubtype="0" fill="hold" nodeType="afterEffect">
                                  <p:stCondLst>
                                    <p:cond delay="0"/>
                                  </p:stCondLst>
                                  <p:childTnLst>
                                    <p:set>
                                      <p:cBhvr>
                                        <p:cTn id="46" dur="1" fill="hold">
                                          <p:stCondLst>
                                            <p:cond delay="0"/>
                                          </p:stCondLst>
                                        </p:cTn>
                                        <p:tgtEl>
                                          <p:spTgt spid="8">
                                            <p:txEl>
                                              <p:pRg st="0" end="0"/>
                                            </p:txEl>
                                          </p:spTgt>
                                        </p:tgtEl>
                                        <p:attrNameLst>
                                          <p:attrName>style.visibility</p:attrName>
                                        </p:attrNameLst>
                                      </p:cBhvr>
                                      <p:to>
                                        <p:strVal val="visible"/>
                                      </p:to>
                                    </p:set>
                                    <p:anim calcmode="lin" valueType="num">
                                      <p:cBhvr>
                                        <p:cTn id="47" dur="1000" fill="hold"/>
                                        <p:tgtEl>
                                          <p:spTgt spid="8">
                                            <p:txEl>
                                              <p:pRg st="0" end="0"/>
                                            </p:txEl>
                                          </p:spTgt>
                                        </p:tgtEl>
                                        <p:attrNameLst>
                                          <p:attrName>ppt_x</p:attrName>
                                        </p:attrNameLst>
                                      </p:cBhvr>
                                      <p:tavLst>
                                        <p:tav tm="0">
                                          <p:val>
                                            <p:strVal val="#ppt_x-.2"/>
                                          </p:val>
                                        </p:tav>
                                        <p:tav tm="100000">
                                          <p:val>
                                            <p:strVal val="#ppt_x"/>
                                          </p:val>
                                        </p:tav>
                                      </p:tavLst>
                                    </p:anim>
                                    <p:anim calcmode="lin" valueType="num">
                                      <p:cBhvr>
                                        <p:cTn id="48" dur="1000" fill="hold"/>
                                        <p:tgtEl>
                                          <p:spTgt spid="8">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49" dur="10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228600" y="381000"/>
            <a:ext cx="8001000" cy="5745163"/>
          </a:xfrm>
        </p:spPr>
        <p:txBody>
          <a:bodyPr rtlCol="0">
            <a:normAutofit fontScale="77500" lnSpcReduction="20000"/>
          </a:bodyPr>
          <a:lstStyle/>
          <a:p>
            <a:pPr lvl="1" eaLnBrk="1" fontAlgn="auto" hangingPunct="1">
              <a:spcAft>
                <a:spcPts val="0"/>
              </a:spcAft>
              <a:buSzPct val="121000"/>
              <a:buFont typeface="Wingdings" pitchFamily="2" charset="2"/>
              <a:buChar char="§"/>
              <a:defRPr/>
            </a:pPr>
            <a:r>
              <a:rPr lang="en-US" sz="3400" b="1" dirty="0" smtClean="0">
                <a:latin typeface="Arial" pitchFamily="34" charset="0"/>
                <a:cs typeface="Arial" pitchFamily="34" charset="0"/>
              </a:rPr>
              <a:t>Mould board plough is more suitable for land with much fibrous growth of weeds (True/</a:t>
            </a:r>
            <a:r>
              <a:rPr lang="en-US" sz="3400" b="1" dirty="0" smtClean="0">
                <a:solidFill>
                  <a:srgbClr val="FF0000"/>
                </a:solidFill>
                <a:latin typeface="Arial" pitchFamily="34" charset="0"/>
                <a:cs typeface="Arial" pitchFamily="34" charset="0"/>
              </a:rPr>
              <a:t>False</a:t>
            </a:r>
            <a:r>
              <a:rPr lang="en-US" sz="3400" b="1" dirty="0" smtClean="0">
                <a:latin typeface="Arial" pitchFamily="34" charset="0"/>
                <a:cs typeface="Arial" pitchFamily="34" charset="0"/>
              </a:rPr>
              <a:t>).</a:t>
            </a:r>
          </a:p>
          <a:p>
            <a:pPr lvl="1" eaLnBrk="1" fontAlgn="auto" hangingPunct="1">
              <a:spcAft>
                <a:spcPts val="0"/>
              </a:spcAft>
              <a:buSzPct val="121000"/>
              <a:buFont typeface="Wingdings" pitchFamily="2" charset="2"/>
              <a:buChar char="§"/>
              <a:defRPr/>
            </a:pPr>
            <a:r>
              <a:rPr lang="en-US" sz="3400" b="1" dirty="0" smtClean="0">
                <a:latin typeface="Arial" pitchFamily="34" charset="0"/>
                <a:cs typeface="Arial" pitchFamily="34" charset="0"/>
              </a:rPr>
              <a:t>Chisel plough is used for breaking hard pans and for deep </a:t>
            </a:r>
            <a:r>
              <a:rPr lang="en-US" sz="3400" b="1" dirty="0" err="1" smtClean="0">
                <a:latin typeface="Arial" pitchFamily="34" charset="0"/>
                <a:cs typeface="Arial" pitchFamily="34" charset="0"/>
              </a:rPr>
              <a:t>ploughing</a:t>
            </a:r>
            <a:r>
              <a:rPr lang="en-US" sz="3400" b="1" dirty="0" smtClean="0">
                <a:latin typeface="Arial" pitchFamily="34" charset="0"/>
                <a:cs typeface="Arial" pitchFamily="34" charset="0"/>
              </a:rPr>
              <a:t>  with fewer disturbances to the top layers (</a:t>
            </a:r>
            <a:r>
              <a:rPr lang="en-US" sz="3400" b="1" dirty="0" smtClean="0">
                <a:solidFill>
                  <a:srgbClr val="FF0000"/>
                </a:solidFill>
                <a:latin typeface="Arial" pitchFamily="34" charset="0"/>
                <a:cs typeface="Arial" pitchFamily="34" charset="0"/>
              </a:rPr>
              <a:t>True</a:t>
            </a:r>
            <a:r>
              <a:rPr lang="en-US" sz="3400" b="1" dirty="0" smtClean="0">
                <a:latin typeface="Arial" pitchFamily="34" charset="0"/>
                <a:cs typeface="Arial" pitchFamily="34" charset="0"/>
              </a:rPr>
              <a:t>/False).</a:t>
            </a:r>
          </a:p>
          <a:p>
            <a:pPr lvl="1" eaLnBrk="1" fontAlgn="auto" hangingPunct="1">
              <a:spcAft>
                <a:spcPts val="0"/>
              </a:spcAft>
              <a:buSzPct val="121000"/>
              <a:buFont typeface="Wingdings" pitchFamily="2" charset="2"/>
              <a:buChar char="§"/>
              <a:defRPr/>
            </a:pPr>
            <a:r>
              <a:rPr lang="en-US" sz="3400" b="1" dirty="0" smtClean="0">
                <a:latin typeface="Arial" pitchFamily="34" charset="0"/>
                <a:cs typeface="Arial" pitchFamily="34" charset="0"/>
              </a:rPr>
              <a:t>The ridge plough is used to split the field into ridges and furrows and for </a:t>
            </a:r>
            <a:r>
              <a:rPr lang="en-US" sz="3400" b="1" dirty="0" err="1" smtClean="0">
                <a:latin typeface="Arial" pitchFamily="34" charset="0"/>
                <a:cs typeface="Arial" pitchFamily="34" charset="0"/>
              </a:rPr>
              <a:t>earthing</a:t>
            </a:r>
            <a:r>
              <a:rPr lang="en-US" sz="3400" b="1" dirty="0" smtClean="0">
                <a:latin typeface="Arial" pitchFamily="34" charset="0"/>
                <a:cs typeface="Arial" pitchFamily="34" charset="0"/>
              </a:rPr>
              <a:t> up of crops (</a:t>
            </a:r>
            <a:r>
              <a:rPr lang="en-US" sz="3400" b="1" dirty="0" smtClean="0">
                <a:solidFill>
                  <a:srgbClr val="FF0000"/>
                </a:solidFill>
                <a:latin typeface="Arial" pitchFamily="34" charset="0"/>
                <a:cs typeface="Arial" pitchFamily="34" charset="0"/>
              </a:rPr>
              <a:t>True</a:t>
            </a:r>
            <a:r>
              <a:rPr lang="en-US" sz="3400" b="1" dirty="0" smtClean="0">
                <a:latin typeface="Arial" pitchFamily="34" charset="0"/>
                <a:cs typeface="Arial" pitchFamily="34" charset="0"/>
              </a:rPr>
              <a:t>/False).</a:t>
            </a:r>
          </a:p>
          <a:p>
            <a:pPr lvl="1" eaLnBrk="1" fontAlgn="auto" hangingPunct="1">
              <a:spcAft>
                <a:spcPts val="0"/>
              </a:spcAft>
              <a:buSzPct val="121000"/>
              <a:buFont typeface="Wingdings" pitchFamily="2" charset="2"/>
              <a:buChar char="§"/>
              <a:defRPr/>
            </a:pPr>
            <a:r>
              <a:rPr lang="en-US" sz="3400" b="1" dirty="0" smtClean="0">
                <a:latin typeface="Arial" pitchFamily="34" charset="0"/>
                <a:cs typeface="Arial" pitchFamily="34" charset="0"/>
              </a:rPr>
              <a:t>Lighter or finer operations performed on the soil after primary tillage is known as secondary tillage (True/</a:t>
            </a:r>
            <a:r>
              <a:rPr lang="en-US" sz="3400" b="1" dirty="0" smtClean="0">
                <a:solidFill>
                  <a:srgbClr val="FF0000"/>
                </a:solidFill>
                <a:latin typeface="Arial" pitchFamily="34" charset="0"/>
                <a:cs typeface="Arial" pitchFamily="34" charset="0"/>
              </a:rPr>
              <a:t>False</a:t>
            </a:r>
            <a:r>
              <a:rPr lang="en-US" sz="3400" b="1" dirty="0" smtClean="0">
                <a:latin typeface="Arial" pitchFamily="34" charset="0"/>
                <a:cs typeface="Arial" pitchFamily="34" charset="0"/>
              </a:rPr>
              <a:t>).</a:t>
            </a:r>
          </a:p>
          <a:p>
            <a:pPr lvl="1" eaLnBrk="1" fontAlgn="auto" hangingPunct="1">
              <a:spcAft>
                <a:spcPts val="0"/>
              </a:spcAft>
              <a:buSzPct val="121000"/>
              <a:buFont typeface="Wingdings" pitchFamily="2" charset="2"/>
              <a:buChar char="§"/>
              <a:defRPr/>
            </a:pPr>
            <a:r>
              <a:rPr lang="en-US" sz="3400" b="1" dirty="0" smtClean="0">
                <a:latin typeface="Arial" pitchFamily="34" charset="0"/>
                <a:cs typeface="Arial" pitchFamily="34" charset="0"/>
              </a:rPr>
              <a:t>Crops like maize, vegetables etc., need field is to be laid out into ridges and furrows (</a:t>
            </a:r>
            <a:r>
              <a:rPr lang="en-US" sz="3400" b="1" dirty="0" smtClean="0">
                <a:solidFill>
                  <a:srgbClr val="FF0000"/>
                </a:solidFill>
                <a:latin typeface="Arial" pitchFamily="34" charset="0"/>
                <a:cs typeface="Arial" pitchFamily="34" charset="0"/>
              </a:rPr>
              <a:t>True</a:t>
            </a:r>
            <a:r>
              <a:rPr lang="en-US" sz="3400" b="1" dirty="0" smtClean="0">
                <a:latin typeface="Arial" pitchFamily="34" charset="0"/>
                <a:cs typeface="Arial" pitchFamily="34" charset="0"/>
              </a:rPr>
              <a:t>/False).</a:t>
            </a:r>
          </a:p>
          <a:p>
            <a:pPr eaLnBrk="1" fontAlgn="auto" hangingPunct="1">
              <a:spcAft>
                <a:spcPts val="0"/>
              </a:spcAft>
              <a:buFont typeface="Wingdings 2"/>
              <a:buChar char=""/>
              <a:defRPr/>
            </a:pPr>
            <a:endParaRPr lang="en-US" sz="3400" b="1" dirty="0" smtClean="0">
              <a:latin typeface="Arial" pitchFamily="34" charset="0"/>
              <a:cs typeface="Arial" pitchFamily="34" charset="0"/>
            </a:endParaRPr>
          </a:p>
          <a:p>
            <a:pPr eaLnBrk="1" fontAlgn="auto" hangingPunct="1">
              <a:spcAft>
                <a:spcPts val="0"/>
              </a:spcAft>
              <a:buFont typeface="Wingdings 2"/>
              <a:buNone/>
              <a:defRPr/>
            </a:pPr>
            <a:endParaRPr lang="en-US" sz="2400" dirty="0">
              <a:latin typeface="Arial" pitchFamily="34" charset="0"/>
              <a:cs typeface="Arial" pitchFamily="34" charset="0"/>
            </a:endParaRPr>
          </a:p>
        </p:txBody>
      </p:sp>
      <p:pic>
        <p:nvPicPr>
          <p:cNvPr id="43011" name="Picture 2" descr="C:\Documents and Settings\DODL\Desktop\TNAU color Emble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0" y="6146800"/>
            <a:ext cx="762000" cy="71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01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149975"/>
            <a:ext cx="7620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p:nvSpPr>
        <p:spPr bwMode="auto">
          <a:xfrm>
            <a:off x="3505200" y="6488113"/>
            <a:ext cx="10493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4" action="ppaction://hlinksldjump"/>
              </a:rPr>
              <a:t>Previous</a:t>
            </a:r>
            <a:endParaRPr lang="en-US">
              <a:latin typeface="Cambria" pitchFamily="18" charset="0"/>
            </a:endParaRPr>
          </a:p>
        </p:txBody>
      </p:sp>
      <p:sp>
        <p:nvSpPr>
          <p:cNvPr id="7" name="Rectangle 6"/>
          <p:cNvSpPr>
            <a:spLocks noChangeArrowheads="1"/>
          </p:cNvSpPr>
          <p:nvPr/>
        </p:nvSpPr>
        <p:spPr bwMode="auto">
          <a:xfrm>
            <a:off x="5257800" y="6488113"/>
            <a:ext cx="5746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5" action="ppaction://hlinksldjump"/>
              </a:rPr>
              <a:t>End</a:t>
            </a:r>
            <a:endParaRPr lang="en-US">
              <a:latin typeface="Cambria" pitchFamily="18" charset="0"/>
            </a:endParaRPr>
          </a:p>
        </p:txBody>
      </p:sp>
      <p:sp>
        <p:nvSpPr>
          <p:cNvPr id="8" name="Rectangle 7"/>
          <p:cNvSpPr>
            <a:spLocks noChangeArrowheads="1"/>
          </p:cNvSpPr>
          <p:nvPr/>
        </p:nvSpPr>
        <p:spPr bwMode="auto">
          <a:xfrm>
            <a:off x="1828800" y="6488113"/>
            <a:ext cx="6413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5" action="ppaction://hlinksldjump"/>
              </a:rPr>
              <a:t>Next</a:t>
            </a:r>
            <a:endParaRPr lang="en-US">
              <a:latin typeface="Cambr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par>
                          <p:cTn id="8" fill="hold" nodeType="afterGroup">
                            <p:stCondLst>
                              <p:cond delay="2000"/>
                            </p:stCondLst>
                            <p:childTnLst>
                              <p:par>
                                <p:cTn id="9" presetID="10" presetClass="entr" presetSubtype="0"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2000"/>
                                        <p:tgtEl>
                                          <p:spTgt spid="3">
                                            <p:txEl>
                                              <p:pRg st="1" end="1"/>
                                            </p:txEl>
                                          </p:spTgt>
                                        </p:tgtEl>
                                      </p:cBhvr>
                                    </p:animEffect>
                                  </p:childTnLst>
                                </p:cTn>
                              </p:par>
                            </p:childTnLst>
                          </p:cTn>
                        </p:par>
                        <p:par>
                          <p:cTn id="12" fill="hold" nodeType="afterGroup">
                            <p:stCondLst>
                              <p:cond delay="4000"/>
                            </p:stCondLst>
                            <p:childTnLst>
                              <p:par>
                                <p:cTn id="13" presetID="10" presetClass="entr" presetSubtype="0"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2000"/>
                                        <p:tgtEl>
                                          <p:spTgt spid="3">
                                            <p:txEl>
                                              <p:pRg st="2" end="2"/>
                                            </p:txEl>
                                          </p:spTgt>
                                        </p:tgtEl>
                                      </p:cBhvr>
                                    </p:animEffect>
                                  </p:childTnLst>
                                </p:cTn>
                              </p:par>
                            </p:childTnLst>
                          </p:cTn>
                        </p:par>
                        <p:par>
                          <p:cTn id="16" fill="hold" nodeType="afterGroup">
                            <p:stCondLst>
                              <p:cond delay="6000"/>
                            </p:stCondLst>
                            <p:childTnLst>
                              <p:par>
                                <p:cTn id="17" presetID="10" presetClass="entr" presetSubtype="0"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2000"/>
                                        <p:tgtEl>
                                          <p:spTgt spid="3">
                                            <p:txEl>
                                              <p:pRg st="3" end="3"/>
                                            </p:txEl>
                                          </p:spTgt>
                                        </p:tgtEl>
                                      </p:cBhvr>
                                    </p:animEffect>
                                  </p:childTnLst>
                                </p:cTn>
                              </p:par>
                            </p:childTnLst>
                          </p:cTn>
                        </p:par>
                        <p:par>
                          <p:cTn id="20" fill="hold" nodeType="afterGroup">
                            <p:stCondLst>
                              <p:cond delay="8000"/>
                            </p:stCondLst>
                            <p:childTnLst>
                              <p:par>
                                <p:cTn id="21" presetID="10" presetClass="entr" presetSubtype="0" fill="hold"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2000"/>
                                        <p:tgtEl>
                                          <p:spTgt spid="3">
                                            <p:txEl>
                                              <p:pRg st="4" end="4"/>
                                            </p:txEl>
                                          </p:spTgt>
                                        </p:tgtEl>
                                      </p:cBhvr>
                                    </p:animEffect>
                                  </p:childTnLst>
                                </p:cTn>
                              </p:par>
                            </p:childTnLst>
                          </p:cTn>
                        </p:par>
                        <p:par>
                          <p:cTn id="24" fill="hold" nodeType="afterGroup">
                            <p:stCondLst>
                              <p:cond delay="10000"/>
                            </p:stCondLst>
                            <p:childTnLst>
                              <p:par>
                                <p:cTn id="25" presetID="29" presetClass="entr" presetSubtype="0" fill="hold" nodeType="afterEffect">
                                  <p:stCondLst>
                                    <p:cond delay="0"/>
                                  </p:stCondLst>
                                  <p:childTnLst>
                                    <p:set>
                                      <p:cBhvr>
                                        <p:cTn id="26" dur="1" fill="hold">
                                          <p:stCondLst>
                                            <p:cond delay="0"/>
                                          </p:stCondLst>
                                        </p:cTn>
                                        <p:tgtEl>
                                          <p:spTgt spid="8">
                                            <p:txEl>
                                              <p:pRg st="0" end="0"/>
                                            </p:txEl>
                                          </p:spTgt>
                                        </p:tgtEl>
                                        <p:attrNameLst>
                                          <p:attrName>style.visibility</p:attrName>
                                        </p:attrNameLst>
                                      </p:cBhvr>
                                      <p:to>
                                        <p:strVal val="visible"/>
                                      </p:to>
                                    </p:set>
                                    <p:anim calcmode="lin" valueType="num">
                                      <p:cBhvr>
                                        <p:cTn id="27" dur="1000" fill="hold"/>
                                        <p:tgtEl>
                                          <p:spTgt spid="8">
                                            <p:txEl>
                                              <p:pRg st="0" end="0"/>
                                            </p:txEl>
                                          </p:spTgt>
                                        </p:tgtEl>
                                        <p:attrNameLst>
                                          <p:attrName>ppt_x</p:attrName>
                                        </p:attrNameLst>
                                      </p:cBhvr>
                                      <p:tavLst>
                                        <p:tav tm="0">
                                          <p:val>
                                            <p:strVal val="#ppt_x-.2"/>
                                          </p:val>
                                        </p:tav>
                                        <p:tav tm="100000">
                                          <p:val>
                                            <p:strVal val="#ppt_x"/>
                                          </p:val>
                                        </p:tav>
                                      </p:tavLst>
                                    </p:anim>
                                    <p:anim calcmode="lin" valueType="num">
                                      <p:cBhvr>
                                        <p:cTn id="28" dur="1000" fill="hold"/>
                                        <p:tgtEl>
                                          <p:spTgt spid="8">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9" dur="1000"/>
                                        <p:tgtEl>
                                          <p:spTgt spid="8">
                                            <p:txEl>
                                              <p:pRg st="0" end="0"/>
                                            </p:txEl>
                                          </p:spTgt>
                                        </p:tgtEl>
                                      </p:cBhvr>
                                    </p:animEffect>
                                  </p:childTnLst>
                                </p:cTn>
                              </p:par>
                            </p:childTnLst>
                          </p:cTn>
                        </p:par>
                        <p:par>
                          <p:cTn id="30" fill="hold" nodeType="afterGroup">
                            <p:stCondLst>
                              <p:cond delay="11000"/>
                            </p:stCondLst>
                            <p:childTnLst>
                              <p:par>
                                <p:cTn id="31" presetID="29" presetClass="entr" presetSubtype="0" fill="hold" nodeType="afterEffect">
                                  <p:stCondLst>
                                    <p:cond delay="0"/>
                                  </p:stCondLst>
                                  <p:childTnLst>
                                    <p:set>
                                      <p:cBhvr>
                                        <p:cTn id="32" dur="1" fill="hold">
                                          <p:stCondLst>
                                            <p:cond delay="0"/>
                                          </p:stCondLst>
                                        </p:cTn>
                                        <p:tgtEl>
                                          <p:spTgt spid="6">
                                            <p:txEl>
                                              <p:pRg st="0" end="0"/>
                                            </p:txEl>
                                          </p:spTgt>
                                        </p:tgtEl>
                                        <p:attrNameLst>
                                          <p:attrName>style.visibility</p:attrName>
                                        </p:attrNameLst>
                                      </p:cBhvr>
                                      <p:to>
                                        <p:strVal val="visible"/>
                                      </p:to>
                                    </p:set>
                                    <p:anim calcmode="lin" valueType="num">
                                      <p:cBhvr>
                                        <p:cTn id="33" dur="1000" fill="hold"/>
                                        <p:tgtEl>
                                          <p:spTgt spid="6">
                                            <p:txEl>
                                              <p:pRg st="0" end="0"/>
                                            </p:txEl>
                                          </p:spTgt>
                                        </p:tgtEl>
                                        <p:attrNameLst>
                                          <p:attrName>ppt_x</p:attrName>
                                        </p:attrNameLst>
                                      </p:cBhvr>
                                      <p:tavLst>
                                        <p:tav tm="0">
                                          <p:val>
                                            <p:strVal val="#ppt_x-.2"/>
                                          </p:val>
                                        </p:tav>
                                        <p:tav tm="100000">
                                          <p:val>
                                            <p:strVal val="#ppt_x"/>
                                          </p:val>
                                        </p:tav>
                                      </p:tavLst>
                                    </p:anim>
                                    <p:anim calcmode="lin" valueType="num">
                                      <p:cBhvr>
                                        <p:cTn id="34" dur="1000" fill="hold"/>
                                        <p:tgtEl>
                                          <p:spTgt spid="6">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35" dur="1000"/>
                                        <p:tgtEl>
                                          <p:spTgt spid="6">
                                            <p:txEl>
                                              <p:pRg st="0" end="0"/>
                                            </p:txEl>
                                          </p:spTgt>
                                        </p:tgtEl>
                                      </p:cBhvr>
                                    </p:animEffect>
                                  </p:childTnLst>
                                </p:cTn>
                              </p:par>
                            </p:childTnLst>
                          </p:cTn>
                        </p:par>
                        <p:par>
                          <p:cTn id="36" fill="hold" nodeType="afterGroup">
                            <p:stCondLst>
                              <p:cond delay="12000"/>
                            </p:stCondLst>
                            <p:childTnLst>
                              <p:par>
                                <p:cTn id="37" presetID="29" presetClass="entr" presetSubtype="0" fill="hold" nodeType="afterEffect">
                                  <p:stCondLst>
                                    <p:cond delay="0"/>
                                  </p:stCondLst>
                                  <p:childTnLst>
                                    <p:set>
                                      <p:cBhvr>
                                        <p:cTn id="38" dur="1" fill="hold">
                                          <p:stCondLst>
                                            <p:cond delay="0"/>
                                          </p:stCondLst>
                                        </p:cTn>
                                        <p:tgtEl>
                                          <p:spTgt spid="7">
                                            <p:txEl>
                                              <p:pRg st="0" end="0"/>
                                            </p:txEl>
                                          </p:spTgt>
                                        </p:tgtEl>
                                        <p:attrNameLst>
                                          <p:attrName>style.visibility</p:attrName>
                                        </p:attrNameLst>
                                      </p:cBhvr>
                                      <p:to>
                                        <p:strVal val="visible"/>
                                      </p:to>
                                    </p:set>
                                    <p:anim calcmode="lin" valueType="num">
                                      <p:cBhvr>
                                        <p:cTn id="39" dur="1000" fill="hold"/>
                                        <p:tgtEl>
                                          <p:spTgt spid="7">
                                            <p:txEl>
                                              <p:pRg st="0" end="0"/>
                                            </p:txEl>
                                          </p:spTgt>
                                        </p:tgtEl>
                                        <p:attrNameLst>
                                          <p:attrName>ppt_x</p:attrName>
                                        </p:attrNameLst>
                                      </p:cBhvr>
                                      <p:tavLst>
                                        <p:tav tm="0">
                                          <p:val>
                                            <p:strVal val="#ppt_x-.2"/>
                                          </p:val>
                                        </p:tav>
                                        <p:tav tm="100000">
                                          <p:val>
                                            <p:strVal val="#ppt_x"/>
                                          </p:val>
                                        </p:tav>
                                      </p:tavLst>
                                    </p:anim>
                                    <p:anim calcmode="lin" valueType="num">
                                      <p:cBhvr>
                                        <p:cTn id="40" dur="1000" fill="hold"/>
                                        <p:tgtEl>
                                          <p:spTgt spid="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41" dur="10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eaLnBrk="1" fontAlgn="auto" hangingPunct="1">
              <a:spcAft>
                <a:spcPts val="0"/>
              </a:spcAft>
              <a:defRPr/>
            </a:pPr>
            <a:r>
              <a:rPr lang="en-US" b="0" smtClean="0">
                <a:latin typeface="Arial" pitchFamily="34" charset="0"/>
                <a:cs typeface="Arial" pitchFamily="34" charset="0"/>
              </a:rPr>
              <a:t>References</a:t>
            </a:r>
            <a:r>
              <a:rPr lang="en-US" smtClean="0">
                <a:latin typeface="Arial" pitchFamily="34" charset="0"/>
                <a:cs typeface="Arial" pitchFamily="34" charset="0"/>
              </a:rPr>
              <a:t/>
            </a:r>
            <a:br>
              <a:rPr lang="en-US" smtClean="0">
                <a:latin typeface="Arial" pitchFamily="34" charset="0"/>
                <a:cs typeface="Arial" pitchFamily="34" charset="0"/>
              </a:rPr>
            </a:br>
            <a:endParaRPr lang="en-US"/>
          </a:p>
        </p:txBody>
      </p:sp>
      <p:sp>
        <p:nvSpPr>
          <p:cNvPr id="3" name="Content Placeholder 2"/>
          <p:cNvSpPr>
            <a:spLocks noGrp="1"/>
          </p:cNvSpPr>
          <p:nvPr>
            <p:ph idx="1"/>
          </p:nvPr>
        </p:nvSpPr>
        <p:spPr/>
        <p:txBody>
          <a:bodyPr/>
          <a:lstStyle/>
          <a:p>
            <a:pPr eaLnBrk="1" hangingPunct="1">
              <a:buSzPct val="121000"/>
              <a:buFont typeface="Wingdings" pitchFamily="2" charset="2"/>
              <a:buChar char="§"/>
            </a:pPr>
            <a:r>
              <a:rPr lang="en-US" sz="2800" b="1" smtClean="0">
                <a:latin typeface="Arial" pitchFamily="34" charset="0"/>
                <a:cs typeface="Arial" pitchFamily="34" charset="0"/>
              </a:rPr>
              <a:t> Rajendra Prasad, 1999. A text book of Rice Agronomy. Jain Brothers, New Delhi.</a:t>
            </a:r>
          </a:p>
          <a:p>
            <a:pPr eaLnBrk="1" hangingPunct="1">
              <a:buSzPct val="121000"/>
              <a:buFont typeface="Wingdings" pitchFamily="2" charset="2"/>
              <a:buChar char="§"/>
            </a:pPr>
            <a:r>
              <a:rPr lang="en-US" sz="2800" b="1" smtClean="0">
                <a:latin typeface="Arial" pitchFamily="34" charset="0"/>
                <a:cs typeface="Arial" pitchFamily="34" charset="0"/>
              </a:rPr>
              <a:t>Nakra, C.P. 1980. Farm machinery and equipments. Dhanpati Rai and Sons, New Delhi.</a:t>
            </a:r>
          </a:p>
          <a:p>
            <a:pPr eaLnBrk="1" hangingPunct="1">
              <a:buSzPct val="121000"/>
              <a:buFont typeface="Wingdings" pitchFamily="2" charset="2"/>
              <a:buChar char="§"/>
            </a:pPr>
            <a:r>
              <a:rPr lang="en-US" sz="2800" b="1" smtClean="0">
                <a:latin typeface="Arial" pitchFamily="34" charset="0"/>
                <a:cs typeface="Arial" pitchFamily="34" charset="0"/>
              </a:rPr>
              <a:t>Yellamanda Reddy, T. and Sankara Reddi, G.H. 1995. Principles of Agronomy. Kalyani Publisher, Ludhiana. </a:t>
            </a:r>
          </a:p>
          <a:p>
            <a:pPr eaLnBrk="1" hangingPunct="1">
              <a:buFont typeface="Wingdings 2" pitchFamily="18" charset="2"/>
              <a:buNone/>
            </a:pPr>
            <a:endParaRPr lang="en-US" sz="2800" b="1" smtClean="0"/>
          </a:p>
        </p:txBody>
      </p:sp>
      <p:pic>
        <p:nvPicPr>
          <p:cNvPr id="44036"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291263"/>
            <a:ext cx="609600" cy="566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37" name="Picture 2" descr="C:\Documents and Settings\DODL\Desktop\TNAU color Emblem.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58200" y="6218238"/>
            <a:ext cx="685800" cy="639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p:nvSpPr>
        <p:spPr bwMode="auto">
          <a:xfrm>
            <a:off x="3733800" y="6488113"/>
            <a:ext cx="10493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atin typeface="Cambria" pitchFamily="18" charset="0"/>
                <a:hlinkClick r:id="rId4" action="ppaction://hlinksldjump"/>
              </a:rPr>
              <a:t>Previous</a:t>
            </a:r>
            <a:endParaRPr lang="en-US">
              <a:latin typeface="Cambria" pitchFamily="18" charset="0"/>
            </a:endParaRPr>
          </a:p>
        </p:txBody>
      </p:sp>
      <p:sp>
        <p:nvSpPr>
          <p:cNvPr id="7" name="Rectangle 6"/>
          <p:cNvSpPr>
            <a:spLocks noChangeArrowheads="1"/>
          </p:cNvSpPr>
          <p:nvPr/>
        </p:nvSpPr>
        <p:spPr bwMode="auto">
          <a:xfrm>
            <a:off x="5715000" y="6488113"/>
            <a:ext cx="5746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5" action="ppaction://hlinksldjump"/>
              </a:rPr>
              <a:t>End</a:t>
            </a:r>
            <a:endParaRPr lang="en-US">
              <a:latin typeface="Cambria" pitchFamily="18" charset="0"/>
            </a:endParaRPr>
          </a:p>
        </p:txBody>
      </p:sp>
      <p:sp>
        <p:nvSpPr>
          <p:cNvPr id="8" name="Rectangle 7"/>
          <p:cNvSpPr>
            <a:spLocks noChangeArrowheads="1"/>
          </p:cNvSpPr>
          <p:nvPr/>
        </p:nvSpPr>
        <p:spPr bwMode="auto">
          <a:xfrm>
            <a:off x="2057400" y="6488113"/>
            <a:ext cx="8382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atin typeface="Cambria" pitchFamily="18" charset="0"/>
              </a:rPr>
              <a:t> Next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par>
                          <p:cTn id="8" fill="hold" nodeType="afterGroup">
                            <p:stCondLst>
                              <p:cond delay="500"/>
                            </p:stCondLst>
                            <p:childTnLst>
                              <p:par>
                                <p:cTn id="9" presetID="10"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2000"/>
                                        <p:tgtEl>
                                          <p:spTgt spid="3">
                                            <p:txEl>
                                              <p:pRg st="0" end="0"/>
                                            </p:txEl>
                                          </p:spTgt>
                                        </p:tgtEl>
                                      </p:cBhvr>
                                    </p:animEffect>
                                  </p:childTnLst>
                                </p:cTn>
                              </p:par>
                            </p:childTnLst>
                          </p:cTn>
                        </p:par>
                        <p:par>
                          <p:cTn id="12" fill="hold" nodeType="afterGroup">
                            <p:stCondLst>
                              <p:cond delay="2500"/>
                            </p:stCondLst>
                            <p:childTnLst>
                              <p:par>
                                <p:cTn id="13" presetID="10" presetClass="entr" presetSubtype="0" fill="hold"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2000"/>
                                        <p:tgtEl>
                                          <p:spTgt spid="3">
                                            <p:txEl>
                                              <p:pRg st="1" end="1"/>
                                            </p:txEl>
                                          </p:spTgt>
                                        </p:tgtEl>
                                      </p:cBhvr>
                                    </p:animEffect>
                                  </p:childTnLst>
                                </p:cTn>
                              </p:par>
                            </p:childTnLst>
                          </p:cTn>
                        </p:par>
                        <p:par>
                          <p:cTn id="16" fill="hold" nodeType="afterGroup">
                            <p:stCondLst>
                              <p:cond delay="4500"/>
                            </p:stCondLst>
                            <p:childTnLst>
                              <p:par>
                                <p:cTn id="17" presetID="10" presetClass="entr" presetSubtype="0" fill="hold"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2000"/>
                                        <p:tgtEl>
                                          <p:spTgt spid="3">
                                            <p:txEl>
                                              <p:pRg st="2" end="2"/>
                                            </p:txEl>
                                          </p:spTgt>
                                        </p:tgtEl>
                                      </p:cBhvr>
                                    </p:animEffect>
                                  </p:childTnLst>
                                </p:cTn>
                              </p:par>
                            </p:childTnLst>
                          </p:cTn>
                        </p:par>
                        <p:par>
                          <p:cTn id="20" fill="hold" nodeType="afterGroup">
                            <p:stCondLst>
                              <p:cond delay="6500"/>
                            </p:stCondLst>
                            <p:childTnLst>
                              <p:par>
                                <p:cTn id="21" presetID="29" presetClass="entr" presetSubtype="0" fill="hold" nodeType="afterEffect">
                                  <p:stCondLst>
                                    <p:cond delay="0"/>
                                  </p:stCondLst>
                                  <p:childTnLst>
                                    <p:set>
                                      <p:cBhvr>
                                        <p:cTn id="22" dur="1" fill="hold">
                                          <p:stCondLst>
                                            <p:cond delay="0"/>
                                          </p:stCondLst>
                                        </p:cTn>
                                        <p:tgtEl>
                                          <p:spTgt spid="8">
                                            <p:txEl>
                                              <p:pRg st="0" end="0"/>
                                            </p:txEl>
                                          </p:spTgt>
                                        </p:tgtEl>
                                        <p:attrNameLst>
                                          <p:attrName>style.visibility</p:attrName>
                                        </p:attrNameLst>
                                      </p:cBhvr>
                                      <p:to>
                                        <p:strVal val="visible"/>
                                      </p:to>
                                    </p:set>
                                    <p:anim calcmode="lin" valueType="num">
                                      <p:cBhvr>
                                        <p:cTn id="23" dur="1000" fill="hold"/>
                                        <p:tgtEl>
                                          <p:spTgt spid="8">
                                            <p:txEl>
                                              <p:pRg st="0" end="0"/>
                                            </p:txEl>
                                          </p:spTgt>
                                        </p:tgtEl>
                                        <p:attrNameLst>
                                          <p:attrName>ppt_x</p:attrName>
                                        </p:attrNameLst>
                                      </p:cBhvr>
                                      <p:tavLst>
                                        <p:tav tm="0">
                                          <p:val>
                                            <p:strVal val="#ppt_x-.2"/>
                                          </p:val>
                                        </p:tav>
                                        <p:tav tm="100000">
                                          <p:val>
                                            <p:strVal val="#ppt_x"/>
                                          </p:val>
                                        </p:tav>
                                      </p:tavLst>
                                    </p:anim>
                                    <p:anim calcmode="lin" valueType="num">
                                      <p:cBhvr>
                                        <p:cTn id="24" dur="1000" fill="hold"/>
                                        <p:tgtEl>
                                          <p:spTgt spid="8">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5" dur="1000"/>
                                        <p:tgtEl>
                                          <p:spTgt spid="8">
                                            <p:txEl>
                                              <p:pRg st="0" end="0"/>
                                            </p:txEl>
                                          </p:spTgt>
                                        </p:tgtEl>
                                      </p:cBhvr>
                                    </p:animEffect>
                                  </p:childTnLst>
                                </p:cTn>
                              </p:par>
                            </p:childTnLst>
                          </p:cTn>
                        </p:par>
                        <p:par>
                          <p:cTn id="26" fill="hold" nodeType="afterGroup">
                            <p:stCondLst>
                              <p:cond delay="7500"/>
                            </p:stCondLst>
                            <p:childTnLst>
                              <p:par>
                                <p:cTn id="27" presetID="29" presetClass="entr" presetSubtype="0" fill="hold" nodeType="afterEffect">
                                  <p:stCondLst>
                                    <p:cond delay="0"/>
                                  </p:stCondLst>
                                  <p:childTnLst>
                                    <p:set>
                                      <p:cBhvr>
                                        <p:cTn id="28" dur="1" fill="hold">
                                          <p:stCondLst>
                                            <p:cond delay="0"/>
                                          </p:stCondLst>
                                        </p:cTn>
                                        <p:tgtEl>
                                          <p:spTgt spid="6">
                                            <p:txEl>
                                              <p:pRg st="0" end="0"/>
                                            </p:txEl>
                                          </p:spTgt>
                                        </p:tgtEl>
                                        <p:attrNameLst>
                                          <p:attrName>style.visibility</p:attrName>
                                        </p:attrNameLst>
                                      </p:cBhvr>
                                      <p:to>
                                        <p:strVal val="visible"/>
                                      </p:to>
                                    </p:set>
                                    <p:anim calcmode="lin" valueType="num">
                                      <p:cBhvr>
                                        <p:cTn id="29" dur="1000" fill="hold"/>
                                        <p:tgtEl>
                                          <p:spTgt spid="6">
                                            <p:txEl>
                                              <p:pRg st="0" end="0"/>
                                            </p:txEl>
                                          </p:spTgt>
                                        </p:tgtEl>
                                        <p:attrNameLst>
                                          <p:attrName>ppt_x</p:attrName>
                                        </p:attrNameLst>
                                      </p:cBhvr>
                                      <p:tavLst>
                                        <p:tav tm="0">
                                          <p:val>
                                            <p:strVal val="#ppt_x-.2"/>
                                          </p:val>
                                        </p:tav>
                                        <p:tav tm="100000">
                                          <p:val>
                                            <p:strVal val="#ppt_x"/>
                                          </p:val>
                                        </p:tav>
                                      </p:tavLst>
                                    </p:anim>
                                    <p:anim calcmode="lin" valueType="num">
                                      <p:cBhvr>
                                        <p:cTn id="30" dur="1000" fill="hold"/>
                                        <p:tgtEl>
                                          <p:spTgt spid="6">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31" dur="1000"/>
                                        <p:tgtEl>
                                          <p:spTgt spid="6">
                                            <p:txEl>
                                              <p:pRg st="0" end="0"/>
                                            </p:txEl>
                                          </p:spTgt>
                                        </p:tgtEl>
                                      </p:cBhvr>
                                    </p:animEffect>
                                  </p:childTnLst>
                                </p:cTn>
                              </p:par>
                            </p:childTnLst>
                          </p:cTn>
                        </p:par>
                        <p:par>
                          <p:cTn id="32" fill="hold" nodeType="afterGroup">
                            <p:stCondLst>
                              <p:cond delay="8500"/>
                            </p:stCondLst>
                            <p:childTnLst>
                              <p:par>
                                <p:cTn id="33" presetID="29" presetClass="entr" presetSubtype="0" fill="hold" nodeType="afterEffect">
                                  <p:stCondLst>
                                    <p:cond delay="0"/>
                                  </p:stCondLst>
                                  <p:childTnLst>
                                    <p:set>
                                      <p:cBhvr>
                                        <p:cTn id="34" dur="1" fill="hold">
                                          <p:stCondLst>
                                            <p:cond delay="0"/>
                                          </p:stCondLst>
                                        </p:cTn>
                                        <p:tgtEl>
                                          <p:spTgt spid="7">
                                            <p:txEl>
                                              <p:pRg st="0" end="0"/>
                                            </p:txEl>
                                          </p:spTgt>
                                        </p:tgtEl>
                                        <p:attrNameLst>
                                          <p:attrName>style.visibility</p:attrName>
                                        </p:attrNameLst>
                                      </p:cBhvr>
                                      <p:to>
                                        <p:strVal val="visible"/>
                                      </p:to>
                                    </p:set>
                                    <p:anim calcmode="lin" valueType="num">
                                      <p:cBhvr>
                                        <p:cTn id="35" dur="1000" fill="hold"/>
                                        <p:tgtEl>
                                          <p:spTgt spid="7">
                                            <p:txEl>
                                              <p:pRg st="0" end="0"/>
                                            </p:txEl>
                                          </p:spTgt>
                                        </p:tgtEl>
                                        <p:attrNameLst>
                                          <p:attrName>ppt_x</p:attrName>
                                        </p:attrNameLst>
                                      </p:cBhvr>
                                      <p:tavLst>
                                        <p:tav tm="0">
                                          <p:val>
                                            <p:strVal val="#ppt_x-.2"/>
                                          </p:val>
                                        </p:tav>
                                        <p:tav tm="100000">
                                          <p:val>
                                            <p:strVal val="#ppt_x"/>
                                          </p:val>
                                        </p:tav>
                                      </p:tavLst>
                                    </p:anim>
                                    <p:anim calcmode="lin" valueType="num">
                                      <p:cBhvr>
                                        <p:cTn id="36" dur="1000" fill="hold"/>
                                        <p:tgtEl>
                                          <p:spTgt spid="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4648200" cy="914400"/>
          </a:xfrm>
        </p:spPr>
        <p:txBody>
          <a:bodyPr/>
          <a:lstStyle/>
          <a:p>
            <a:pPr algn="l" eaLnBrk="1" fontAlgn="auto" hangingPunct="1">
              <a:spcAft>
                <a:spcPts val="0"/>
              </a:spcAft>
              <a:defRPr/>
            </a:pPr>
            <a:endParaRPr lang="en-US" sz="4000">
              <a:latin typeface="Arial" pitchFamily="34" charset="0"/>
              <a:cs typeface="Arial" pitchFamily="34" charset="0"/>
            </a:endParaRPr>
          </a:p>
        </p:txBody>
      </p:sp>
      <p:sp>
        <p:nvSpPr>
          <p:cNvPr id="3" name="Content Placeholder 2"/>
          <p:cNvSpPr>
            <a:spLocks noGrp="1"/>
          </p:cNvSpPr>
          <p:nvPr>
            <p:ph idx="1"/>
          </p:nvPr>
        </p:nvSpPr>
        <p:spPr>
          <a:xfrm>
            <a:off x="228600" y="1066800"/>
            <a:ext cx="8458200" cy="5059363"/>
          </a:xfrm>
        </p:spPr>
        <p:txBody>
          <a:bodyPr/>
          <a:lstStyle/>
          <a:p>
            <a:pPr eaLnBrk="1" hangingPunct="1">
              <a:buFont typeface="Wingdings 2" pitchFamily="18" charset="2"/>
              <a:buNone/>
            </a:pPr>
            <a:r>
              <a:rPr lang="en-US" sz="2800" b="1" u="sng" smtClean="0">
                <a:latin typeface="Arial" pitchFamily="34" charset="0"/>
                <a:cs typeface="Arial" pitchFamily="34" charset="0"/>
              </a:rPr>
              <a:t>Primary Tillage</a:t>
            </a:r>
          </a:p>
          <a:p>
            <a:pPr eaLnBrk="1" hangingPunct="1">
              <a:buSzPct val="121000"/>
              <a:buFont typeface="Wingdings" pitchFamily="2" charset="2"/>
              <a:buChar char="§"/>
            </a:pPr>
            <a:r>
              <a:rPr lang="en-US" sz="2800" b="1" smtClean="0">
                <a:latin typeface="Arial" pitchFamily="34" charset="0"/>
                <a:cs typeface="Arial" pitchFamily="34" charset="0"/>
              </a:rPr>
              <a:t>Primary tillage or ploughing is opening of the compacted soil with the help of different tools and implements preferably by ploughs. </a:t>
            </a:r>
          </a:p>
          <a:p>
            <a:pPr eaLnBrk="1" hangingPunct="1">
              <a:buSzPct val="121000"/>
              <a:buFont typeface="Wingdings" pitchFamily="2" charset="2"/>
              <a:buChar char="§"/>
            </a:pPr>
            <a:r>
              <a:rPr lang="en-US" sz="2800" b="1" smtClean="0">
                <a:latin typeface="Arial" pitchFamily="34" charset="0"/>
                <a:cs typeface="Arial" pitchFamily="34" charset="0"/>
              </a:rPr>
              <a:t>Ploughing is done mainly to open the hard soil. </a:t>
            </a:r>
          </a:p>
          <a:p>
            <a:pPr eaLnBrk="1" hangingPunct="1">
              <a:buSzPct val="121000"/>
              <a:buFont typeface="Wingdings" pitchFamily="2" charset="2"/>
              <a:buChar char="§"/>
            </a:pPr>
            <a:r>
              <a:rPr lang="en-US" sz="2800" b="1" smtClean="0">
                <a:latin typeface="Arial" pitchFamily="34" charset="0"/>
                <a:cs typeface="Arial" pitchFamily="34" charset="0"/>
              </a:rPr>
              <a:t>In addition, primary tillage also aims to inversion (whenever necessary) of soil, uprooting of weeds and stubbles. Deep tillage, sub-soiling and year round tillage are some of the types of primary tillages. </a:t>
            </a:r>
          </a:p>
          <a:p>
            <a:pPr eaLnBrk="1" hangingPunct="1">
              <a:buFont typeface="Wingdings 2" pitchFamily="18" charset="2"/>
              <a:buNone/>
            </a:pPr>
            <a:endParaRPr lang="en-US" sz="2800" b="1" smtClean="0">
              <a:latin typeface="Arial" pitchFamily="34" charset="0"/>
              <a:cs typeface="Arial" pitchFamily="34" charset="0"/>
            </a:endParaRPr>
          </a:p>
        </p:txBody>
      </p:sp>
      <p:pic>
        <p:nvPicPr>
          <p:cNvPr id="13316" name="Picture 2" descr="C:\Documents and Settings\DODL\Desktop\TNAU color Emble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91538" y="6248400"/>
            <a:ext cx="652462"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7"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362700"/>
            <a:ext cx="533400"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p:nvSpPr>
        <p:spPr bwMode="auto">
          <a:xfrm>
            <a:off x="3048000" y="6488113"/>
            <a:ext cx="6413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4" action="ppaction://hlinksldjump"/>
              </a:rPr>
              <a:t>Next</a:t>
            </a:r>
            <a:endParaRPr lang="en-US">
              <a:latin typeface="Cambria" pitchFamily="18" charset="0"/>
            </a:endParaRPr>
          </a:p>
        </p:txBody>
      </p:sp>
      <p:sp>
        <p:nvSpPr>
          <p:cNvPr id="7" name="Rectangle 6"/>
          <p:cNvSpPr>
            <a:spLocks noChangeArrowheads="1"/>
          </p:cNvSpPr>
          <p:nvPr/>
        </p:nvSpPr>
        <p:spPr bwMode="auto">
          <a:xfrm>
            <a:off x="4343400" y="6488113"/>
            <a:ext cx="10493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5" action="ppaction://hlinksldjump"/>
              </a:rPr>
              <a:t>Previous</a:t>
            </a:r>
            <a:endParaRPr lang="en-US">
              <a:latin typeface="Cambria" pitchFamily="18" charset="0"/>
            </a:endParaRPr>
          </a:p>
        </p:txBody>
      </p:sp>
      <p:sp>
        <p:nvSpPr>
          <p:cNvPr id="8" name="Rectangle 7"/>
          <p:cNvSpPr>
            <a:spLocks noChangeArrowheads="1"/>
          </p:cNvSpPr>
          <p:nvPr/>
        </p:nvSpPr>
        <p:spPr bwMode="auto">
          <a:xfrm>
            <a:off x="6019800" y="6488113"/>
            <a:ext cx="5746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6" action="ppaction://hlinksldjump"/>
              </a:rPr>
              <a:t>End</a:t>
            </a:r>
            <a:endParaRPr lang="en-US">
              <a:latin typeface="Cambr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par>
                          <p:cTn id="8" fill="hold" nodeType="afterGroup">
                            <p:stCondLst>
                              <p:cond delay="500"/>
                            </p:stCondLst>
                            <p:childTnLst>
                              <p:par>
                                <p:cTn id="9" presetID="10"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2000"/>
                                        <p:tgtEl>
                                          <p:spTgt spid="3">
                                            <p:txEl>
                                              <p:pRg st="0" end="0"/>
                                            </p:txEl>
                                          </p:spTgt>
                                        </p:tgtEl>
                                      </p:cBhvr>
                                    </p:animEffect>
                                  </p:childTnLst>
                                </p:cTn>
                              </p:par>
                            </p:childTnLst>
                          </p:cTn>
                        </p:par>
                        <p:par>
                          <p:cTn id="12" fill="hold" nodeType="afterGroup">
                            <p:stCondLst>
                              <p:cond delay="2500"/>
                            </p:stCondLst>
                            <p:childTnLst>
                              <p:par>
                                <p:cTn id="13" presetID="10" presetClass="entr" presetSubtype="0" fill="hold"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2000"/>
                                        <p:tgtEl>
                                          <p:spTgt spid="3">
                                            <p:txEl>
                                              <p:pRg st="1" end="1"/>
                                            </p:txEl>
                                          </p:spTgt>
                                        </p:tgtEl>
                                      </p:cBhvr>
                                    </p:animEffect>
                                  </p:childTnLst>
                                </p:cTn>
                              </p:par>
                            </p:childTnLst>
                          </p:cTn>
                        </p:par>
                        <p:par>
                          <p:cTn id="16" fill="hold" nodeType="afterGroup">
                            <p:stCondLst>
                              <p:cond delay="4500"/>
                            </p:stCondLst>
                            <p:childTnLst>
                              <p:par>
                                <p:cTn id="17" presetID="10" presetClass="entr" presetSubtype="0" fill="hold"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2000"/>
                                        <p:tgtEl>
                                          <p:spTgt spid="3">
                                            <p:txEl>
                                              <p:pRg st="2" end="2"/>
                                            </p:txEl>
                                          </p:spTgt>
                                        </p:tgtEl>
                                      </p:cBhvr>
                                    </p:animEffect>
                                  </p:childTnLst>
                                </p:cTn>
                              </p:par>
                            </p:childTnLst>
                          </p:cTn>
                        </p:par>
                        <p:par>
                          <p:cTn id="20" fill="hold" nodeType="afterGroup">
                            <p:stCondLst>
                              <p:cond delay="6500"/>
                            </p:stCondLst>
                            <p:childTnLst>
                              <p:par>
                                <p:cTn id="21" presetID="10" presetClass="entr" presetSubtype="0" fill="hold" nodeType="after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2000"/>
                                        <p:tgtEl>
                                          <p:spTgt spid="3">
                                            <p:txEl>
                                              <p:pRg st="3" end="3"/>
                                            </p:txEl>
                                          </p:spTgt>
                                        </p:tgtEl>
                                      </p:cBhvr>
                                    </p:animEffect>
                                  </p:childTnLst>
                                </p:cTn>
                              </p:par>
                            </p:childTnLst>
                          </p:cTn>
                        </p:par>
                        <p:par>
                          <p:cTn id="24" fill="hold" nodeType="afterGroup">
                            <p:stCondLst>
                              <p:cond delay="8500"/>
                            </p:stCondLst>
                            <p:childTnLst>
                              <p:par>
                                <p:cTn id="25" presetID="29" presetClass="entr" presetSubtype="0" fill="hold" nodeType="afterEffect">
                                  <p:stCondLst>
                                    <p:cond delay="0"/>
                                  </p:stCondLst>
                                  <p:childTnLst>
                                    <p:set>
                                      <p:cBhvr>
                                        <p:cTn id="26" dur="1" fill="hold">
                                          <p:stCondLst>
                                            <p:cond delay="0"/>
                                          </p:stCondLst>
                                        </p:cTn>
                                        <p:tgtEl>
                                          <p:spTgt spid="6">
                                            <p:txEl>
                                              <p:pRg st="0" end="0"/>
                                            </p:txEl>
                                          </p:spTgt>
                                        </p:tgtEl>
                                        <p:attrNameLst>
                                          <p:attrName>style.visibility</p:attrName>
                                        </p:attrNameLst>
                                      </p:cBhvr>
                                      <p:to>
                                        <p:strVal val="visible"/>
                                      </p:to>
                                    </p:set>
                                    <p:anim calcmode="lin" valueType="num">
                                      <p:cBhvr>
                                        <p:cTn id="27" dur="1000" fill="hold"/>
                                        <p:tgtEl>
                                          <p:spTgt spid="6">
                                            <p:txEl>
                                              <p:pRg st="0" end="0"/>
                                            </p:txEl>
                                          </p:spTgt>
                                        </p:tgtEl>
                                        <p:attrNameLst>
                                          <p:attrName>ppt_x</p:attrName>
                                        </p:attrNameLst>
                                      </p:cBhvr>
                                      <p:tavLst>
                                        <p:tav tm="0">
                                          <p:val>
                                            <p:strVal val="#ppt_x-.2"/>
                                          </p:val>
                                        </p:tav>
                                        <p:tav tm="100000">
                                          <p:val>
                                            <p:strVal val="#ppt_x"/>
                                          </p:val>
                                        </p:tav>
                                      </p:tavLst>
                                    </p:anim>
                                    <p:anim calcmode="lin" valueType="num">
                                      <p:cBhvr>
                                        <p:cTn id="28" dur="1000" fill="hold"/>
                                        <p:tgtEl>
                                          <p:spTgt spid="6">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9" dur="1000"/>
                                        <p:tgtEl>
                                          <p:spTgt spid="6">
                                            <p:txEl>
                                              <p:pRg st="0" end="0"/>
                                            </p:txEl>
                                          </p:spTgt>
                                        </p:tgtEl>
                                      </p:cBhvr>
                                    </p:animEffect>
                                  </p:childTnLst>
                                </p:cTn>
                              </p:par>
                            </p:childTnLst>
                          </p:cTn>
                        </p:par>
                        <p:par>
                          <p:cTn id="30" fill="hold" nodeType="afterGroup">
                            <p:stCondLst>
                              <p:cond delay="9500"/>
                            </p:stCondLst>
                            <p:childTnLst>
                              <p:par>
                                <p:cTn id="31" presetID="29" presetClass="entr" presetSubtype="0" fill="hold" nodeType="afterEffect">
                                  <p:stCondLst>
                                    <p:cond delay="0"/>
                                  </p:stCondLst>
                                  <p:childTnLst>
                                    <p:set>
                                      <p:cBhvr>
                                        <p:cTn id="32" dur="1" fill="hold">
                                          <p:stCondLst>
                                            <p:cond delay="0"/>
                                          </p:stCondLst>
                                        </p:cTn>
                                        <p:tgtEl>
                                          <p:spTgt spid="7">
                                            <p:txEl>
                                              <p:pRg st="0" end="0"/>
                                            </p:txEl>
                                          </p:spTgt>
                                        </p:tgtEl>
                                        <p:attrNameLst>
                                          <p:attrName>style.visibility</p:attrName>
                                        </p:attrNameLst>
                                      </p:cBhvr>
                                      <p:to>
                                        <p:strVal val="visible"/>
                                      </p:to>
                                    </p:set>
                                    <p:anim calcmode="lin" valueType="num">
                                      <p:cBhvr>
                                        <p:cTn id="33" dur="1000" fill="hold"/>
                                        <p:tgtEl>
                                          <p:spTgt spid="7">
                                            <p:txEl>
                                              <p:pRg st="0" end="0"/>
                                            </p:txEl>
                                          </p:spTgt>
                                        </p:tgtEl>
                                        <p:attrNameLst>
                                          <p:attrName>ppt_x</p:attrName>
                                        </p:attrNameLst>
                                      </p:cBhvr>
                                      <p:tavLst>
                                        <p:tav tm="0">
                                          <p:val>
                                            <p:strVal val="#ppt_x-.2"/>
                                          </p:val>
                                        </p:tav>
                                        <p:tav tm="100000">
                                          <p:val>
                                            <p:strVal val="#ppt_x"/>
                                          </p:val>
                                        </p:tav>
                                      </p:tavLst>
                                    </p:anim>
                                    <p:anim calcmode="lin" valueType="num">
                                      <p:cBhvr>
                                        <p:cTn id="34" dur="1000" fill="hold"/>
                                        <p:tgtEl>
                                          <p:spTgt spid="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35" dur="1000"/>
                                        <p:tgtEl>
                                          <p:spTgt spid="7">
                                            <p:txEl>
                                              <p:pRg st="0" end="0"/>
                                            </p:txEl>
                                          </p:spTgt>
                                        </p:tgtEl>
                                      </p:cBhvr>
                                    </p:animEffect>
                                  </p:childTnLst>
                                </p:cTn>
                              </p:par>
                            </p:childTnLst>
                          </p:cTn>
                        </p:par>
                        <p:par>
                          <p:cTn id="36" fill="hold" nodeType="afterGroup">
                            <p:stCondLst>
                              <p:cond delay="10500"/>
                            </p:stCondLst>
                            <p:childTnLst>
                              <p:par>
                                <p:cTn id="37" presetID="29" presetClass="entr" presetSubtype="0" fill="hold" nodeType="afterEffect">
                                  <p:stCondLst>
                                    <p:cond delay="0"/>
                                  </p:stCondLst>
                                  <p:childTnLst>
                                    <p:set>
                                      <p:cBhvr>
                                        <p:cTn id="38" dur="1" fill="hold">
                                          <p:stCondLst>
                                            <p:cond delay="0"/>
                                          </p:stCondLst>
                                        </p:cTn>
                                        <p:tgtEl>
                                          <p:spTgt spid="8">
                                            <p:txEl>
                                              <p:pRg st="0" end="0"/>
                                            </p:txEl>
                                          </p:spTgt>
                                        </p:tgtEl>
                                        <p:attrNameLst>
                                          <p:attrName>style.visibility</p:attrName>
                                        </p:attrNameLst>
                                      </p:cBhvr>
                                      <p:to>
                                        <p:strVal val="visible"/>
                                      </p:to>
                                    </p:set>
                                    <p:anim calcmode="lin" valueType="num">
                                      <p:cBhvr>
                                        <p:cTn id="39" dur="1000" fill="hold"/>
                                        <p:tgtEl>
                                          <p:spTgt spid="8">
                                            <p:txEl>
                                              <p:pRg st="0" end="0"/>
                                            </p:txEl>
                                          </p:spTgt>
                                        </p:tgtEl>
                                        <p:attrNameLst>
                                          <p:attrName>ppt_x</p:attrName>
                                        </p:attrNameLst>
                                      </p:cBhvr>
                                      <p:tavLst>
                                        <p:tav tm="0">
                                          <p:val>
                                            <p:strVal val="#ppt_x-.2"/>
                                          </p:val>
                                        </p:tav>
                                        <p:tav tm="100000">
                                          <p:val>
                                            <p:strVal val="#ppt_x"/>
                                          </p:val>
                                        </p:tav>
                                      </p:tavLst>
                                    </p:anim>
                                    <p:anim calcmode="lin" valueType="num">
                                      <p:cBhvr>
                                        <p:cTn id="40" dur="1000" fill="hold"/>
                                        <p:tgtEl>
                                          <p:spTgt spid="8">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41" dur="10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868362"/>
          </a:xfrm>
        </p:spPr>
        <p:txBody>
          <a:bodyPr>
            <a:noAutofit/>
          </a:bodyPr>
          <a:lstStyle/>
          <a:p>
            <a:pPr algn="l" eaLnBrk="1" fontAlgn="auto" hangingPunct="1">
              <a:spcAft>
                <a:spcPts val="0"/>
              </a:spcAft>
              <a:defRPr/>
            </a:pPr>
            <a:r>
              <a:rPr lang="en-US" sz="4000" smtClean="0">
                <a:latin typeface="Arial" pitchFamily="34" charset="0"/>
                <a:cs typeface="Arial" pitchFamily="34" charset="0"/>
              </a:rPr>
              <a:t>Selection of ploughs</a:t>
            </a:r>
            <a:br>
              <a:rPr lang="en-US" sz="4000" smtClean="0">
                <a:latin typeface="Arial" pitchFamily="34" charset="0"/>
                <a:cs typeface="Arial" pitchFamily="34" charset="0"/>
              </a:rPr>
            </a:br>
            <a:endParaRPr lang="en-US" sz="4000">
              <a:latin typeface="Arial" pitchFamily="34" charset="0"/>
              <a:cs typeface="Arial" pitchFamily="34" charset="0"/>
            </a:endParaRPr>
          </a:p>
        </p:txBody>
      </p:sp>
      <p:sp>
        <p:nvSpPr>
          <p:cNvPr id="3" name="Content Placeholder 2"/>
          <p:cNvSpPr>
            <a:spLocks noGrp="1"/>
          </p:cNvSpPr>
          <p:nvPr>
            <p:ph idx="1"/>
          </p:nvPr>
        </p:nvSpPr>
        <p:spPr>
          <a:xfrm>
            <a:off x="228600" y="990600"/>
            <a:ext cx="8458200" cy="5135563"/>
          </a:xfrm>
        </p:spPr>
        <p:txBody>
          <a:bodyPr/>
          <a:lstStyle/>
          <a:p>
            <a:pPr eaLnBrk="1" hangingPunct="1">
              <a:buSzPct val="121000"/>
              <a:buFont typeface="Wingdings" pitchFamily="2" charset="2"/>
              <a:buChar char="§"/>
            </a:pPr>
            <a:r>
              <a:rPr lang="en-US" b="1" smtClean="0">
                <a:latin typeface="Arial" pitchFamily="34" charset="0"/>
                <a:cs typeface="Arial" pitchFamily="34" charset="0"/>
              </a:rPr>
              <a:t>Depending on the purpose, soil condition and nature of weed problem, different ploughs are used (Table ). </a:t>
            </a:r>
          </a:p>
          <a:p>
            <a:pPr eaLnBrk="1" hangingPunct="1">
              <a:buSzPct val="121000"/>
              <a:buFont typeface="Wingdings" pitchFamily="2" charset="2"/>
              <a:buChar char="§"/>
            </a:pPr>
            <a:r>
              <a:rPr lang="en-US" b="1" u="sng" smtClean="0">
                <a:latin typeface="Arial" pitchFamily="34" charset="0"/>
                <a:cs typeface="Arial" pitchFamily="34" charset="0"/>
              </a:rPr>
              <a:t>Table. Suitable ploughs for different situations</a:t>
            </a:r>
          </a:p>
          <a:p>
            <a:pPr eaLnBrk="1" hangingPunct="1"/>
            <a:endParaRPr lang="en-US" smtClean="0"/>
          </a:p>
        </p:txBody>
      </p:sp>
      <p:graphicFrame>
        <p:nvGraphicFramePr>
          <p:cNvPr id="4" name="Table 3"/>
          <p:cNvGraphicFramePr>
            <a:graphicFrameLocks noGrp="1"/>
          </p:cNvGraphicFramePr>
          <p:nvPr/>
        </p:nvGraphicFramePr>
        <p:xfrm>
          <a:off x="685800" y="3657600"/>
          <a:ext cx="7848600" cy="2514600"/>
        </p:xfrm>
        <a:graphic>
          <a:graphicData uri="http://schemas.openxmlformats.org/drawingml/2006/table">
            <a:tbl>
              <a:tblPr firstRow="1" bandRow="1">
                <a:tableStyleId>{5C22544A-7EE6-4342-B048-85BDC9FD1C3A}</a:tableStyleId>
              </a:tblPr>
              <a:tblGrid>
                <a:gridCol w="3924300"/>
                <a:gridCol w="3924300"/>
              </a:tblGrid>
              <a:tr h="628650">
                <a:tc>
                  <a:txBody>
                    <a:bodyPr/>
                    <a:lstStyle/>
                    <a:p>
                      <a:pPr marL="0" marR="0" algn="ctr">
                        <a:spcBef>
                          <a:spcPts val="480"/>
                        </a:spcBef>
                        <a:spcAft>
                          <a:spcPts val="480"/>
                        </a:spcAft>
                      </a:pPr>
                      <a:r>
                        <a:rPr lang="en-US" sz="2000" b="1" dirty="0">
                          <a:latin typeface="Times New Roman"/>
                          <a:ea typeface="Times New Roman"/>
                        </a:rPr>
                        <a:t>Plough </a:t>
                      </a:r>
                      <a:endParaRPr lang="en-US" sz="2000" dirty="0">
                        <a:latin typeface="Times New Roman"/>
                        <a:ea typeface="Times New Roman"/>
                      </a:endParaRPr>
                    </a:p>
                  </a:txBody>
                  <a:tcPr marL="68580" marR="68580" marT="0" marB="0"/>
                </a:tc>
                <a:tc>
                  <a:txBody>
                    <a:bodyPr/>
                    <a:lstStyle/>
                    <a:p>
                      <a:pPr marL="0" marR="0" algn="ctr">
                        <a:spcBef>
                          <a:spcPts val="480"/>
                        </a:spcBef>
                        <a:spcAft>
                          <a:spcPts val="480"/>
                        </a:spcAft>
                      </a:pPr>
                      <a:r>
                        <a:rPr lang="en-US" sz="2000" b="1">
                          <a:latin typeface="Times New Roman"/>
                          <a:ea typeface="Times New Roman"/>
                        </a:rPr>
                        <a:t>Situation or purpose </a:t>
                      </a:r>
                      <a:endParaRPr lang="en-US" sz="2000">
                        <a:latin typeface="Times New Roman"/>
                        <a:ea typeface="Times New Roman"/>
                      </a:endParaRPr>
                    </a:p>
                  </a:txBody>
                  <a:tcPr marL="68580" marR="68580" marT="0" marB="0"/>
                </a:tc>
              </a:tr>
              <a:tr h="628650">
                <a:tc>
                  <a:txBody>
                    <a:bodyPr/>
                    <a:lstStyle/>
                    <a:p>
                      <a:pPr marL="0" marR="0">
                        <a:spcBef>
                          <a:spcPts val="480"/>
                        </a:spcBef>
                        <a:spcAft>
                          <a:spcPts val="480"/>
                        </a:spcAft>
                      </a:pPr>
                      <a:r>
                        <a:rPr lang="en-US" sz="2000" dirty="0">
                          <a:latin typeface="Times New Roman"/>
                          <a:ea typeface="Times New Roman"/>
                        </a:rPr>
                        <a:t>Mould board plough (Animal drawn)</a:t>
                      </a:r>
                    </a:p>
                  </a:txBody>
                  <a:tcPr marL="68580" marR="68580" marT="0" marB="0"/>
                </a:tc>
                <a:tc>
                  <a:txBody>
                    <a:bodyPr/>
                    <a:lstStyle/>
                    <a:p>
                      <a:pPr marL="0" marR="0">
                        <a:spcBef>
                          <a:spcPts val="480"/>
                        </a:spcBef>
                        <a:spcAft>
                          <a:spcPts val="480"/>
                        </a:spcAft>
                      </a:pPr>
                      <a:r>
                        <a:rPr lang="en-US" sz="2000">
                          <a:latin typeface="Times New Roman"/>
                          <a:ea typeface="Times New Roman"/>
                        </a:rPr>
                        <a:t>Incorporation of manures, fertilizers and plant residue</a:t>
                      </a:r>
                    </a:p>
                  </a:txBody>
                  <a:tcPr marL="68580" marR="68580" marT="0" marB="0"/>
                </a:tc>
              </a:tr>
              <a:tr h="628650">
                <a:tc>
                  <a:txBody>
                    <a:bodyPr/>
                    <a:lstStyle/>
                    <a:p>
                      <a:pPr marL="0" marR="0">
                        <a:spcBef>
                          <a:spcPts val="480"/>
                        </a:spcBef>
                        <a:spcAft>
                          <a:spcPts val="480"/>
                        </a:spcAft>
                      </a:pPr>
                      <a:r>
                        <a:rPr lang="en-US" sz="2000" dirty="0">
                          <a:latin typeface="Times New Roman"/>
                          <a:ea typeface="Times New Roman"/>
                        </a:rPr>
                        <a:t>Mould board plough (Tractor drawn)</a:t>
                      </a:r>
                    </a:p>
                  </a:txBody>
                  <a:tcPr marL="68580" marR="68580" marT="0" marB="0"/>
                </a:tc>
                <a:tc>
                  <a:txBody>
                    <a:bodyPr/>
                    <a:lstStyle/>
                    <a:p>
                      <a:pPr marL="0" marR="0">
                        <a:spcBef>
                          <a:spcPts val="480"/>
                        </a:spcBef>
                        <a:spcAft>
                          <a:spcPts val="480"/>
                        </a:spcAft>
                      </a:pPr>
                      <a:r>
                        <a:rPr lang="en-US" sz="2000" dirty="0">
                          <a:latin typeface="Times New Roman"/>
                          <a:ea typeface="Times New Roman"/>
                        </a:rPr>
                        <a:t>Deep ploughing and inversion </a:t>
                      </a:r>
                    </a:p>
                  </a:txBody>
                  <a:tcPr marL="68580" marR="68580" marT="0" marB="0"/>
                </a:tc>
              </a:tr>
              <a:tr h="628650">
                <a:tc>
                  <a:txBody>
                    <a:bodyPr/>
                    <a:lstStyle/>
                    <a:p>
                      <a:pPr marL="0" marR="0">
                        <a:spcBef>
                          <a:spcPts val="480"/>
                        </a:spcBef>
                        <a:spcAft>
                          <a:spcPts val="480"/>
                        </a:spcAft>
                      </a:pPr>
                      <a:r>
                        <a:rPr lang="en-US" sz="2000" dirty="0">
                          <a:latin typeface="Times New Roman"/>
                          <a:ea typeface="Times New Roman"/>
                        </a:rPr>
                        <a:t>Disc plough, country plough </a:t>
                      </a:r>
                    </a:p>
                  </a:txBody>
                  <a:tcPr marL="68580" marR="68580" marT="0" marB="0"/>
                </a:tc>
                <a:tc>
                  <a:txBody>
                    <a:bodyPr/>
                    <a:lstStyle/>
                    <a:p>
                      <a:pPr marL="0" marR="0">
                        <a:spcBef>
                          <a:spcPts val="480"/>
                        </a:spcBef>
                        <a:spcAft>
                          <a:spcPts val="480"/>
                        </a:spcAft>
                      </a:pPr>
                      <a:r>
                        <a:rPr lang="en-US" sz="2000" dirty="0">
                          <a:latin typeface="Times New Roman"/>
                          <a:ea typeface="Times New Roman"/>
                        </a:rPr>
                        <a:t>Cutting of creeping or spreading grass and inversion </a:t>
                      </a:r>
                    </a:p>
                  </a:txBody>
                  <a:tcPr marL="68580" marR="68580" marT="0" marB="0"/>
                </a:tc>
              </a:tr>
            </a:tbl>
          </a:graphicData>
        </a:graphic>
      </p:graphicFrame>
      <p:pic>
        <p:nvPicPr>
          <p:cNvPr id="14357" name="Picture 2" descr="C:\Documents and Settings\DODL\Desktop\TNAU color Emble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34400" y="6289675"/>
            <a:ext cx="609600" cy="56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58"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434138"/>
            <a:ext cx="457200" cy="42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p:cNvSpPr>
            <a:spLocks noChangeArrowheads="1"/>
          </p:cNvSpPr>
          <p:nvPr/>
        </p:nvSpPr>
        <p:spPr bwMode="auto">
          <a:xfrm>
            <a:off x="1447800" y="6488113"/>
            <a:ext cx="6413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4" action="ppaction://hlinksldjump"/>
              </a:rPr>
              <a:t>Next</a:t>
            </a:r>
            <a:endParaRPr lang="en-US">
              <a:latin typeface="Cambria" pitchFamily="18" charset="0"/>
            </a:endParaRPr>
          </a:p>
        </p:txBody>
      </p:sp>
      <p:sp>
        <p:nvSpPr>
          <p:cNvPr id="8" name="Rectangle 7"/>
          <p:cNvSpPr>
            <a:spLocks noChangeArrowheads="1"/>
          </p:cNvSpPr>
          <p:nvPr/>
        </p:nvSpPr>
        <p:spPr bwMode="auto">
          <a:xfrm>
            <a:off x="4419600" y="6488113"/>
            <a:ext cx="10493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5" action="ppaction://hlinksldjump"/>
              </a:rPr>
              <a:t>Previous</a:t>
            </a:r>
            <a:endParaRPr lang="en-US">
              <a:latin typeface="Cambria" pitchFamily="18" charset="0"/>
            </a:endParaRPr>
          </a:p>
        </p:txBody>
      </p:sp>
      <p:sp>
        <p:nvSpPr>
          <p:cNvPr id="9" name="Rectangle 8"/>
          <p:cNvSpPr>
            <a:spLocks noChangeArrowheads="1"/>
          </p:cNvSpPr>
          <p:nvPr/>
        </p:nvSpPr>
        <p:spPr bwMode="auto">
          <a:xfrm>
            <a:off x="7391400" y="6488113"/>
            <a:ext cx="5746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6" action="ppaction://hlinksldjump"/>
              </a:rPr>
              <a:t>End</a:t>
            </a:r>
            <a:endParaRPr lang="en-US">
              <a:latin typeface="Cambr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par>
                          <p:cTn id="8" fill="hold" nodeType="afterGroup">
                            <p:stCondLst>
                              <p:cond delay="500"/>
                            </p:stCondLst>
                            <p:childTnLst>
                              <p:par>
                                <p:cTn id="9" presetID="10"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2000"/>
                                        <p:tgtEl>
                                          <p:spTgt spid="3">
                                            <p:txEl>
                                              <p:pRg st="0" end="0"/>
                                            </p:txEl>
                                          </p:spTgt>
                                        </p:tgtEl>
                                      </p:cBhvr>
                                    </p:animEffect>
                                  </p:childTnLst>
                                </p:cTn>
                              </p:par>
                            </p:childTnLst>
                          </p:cTn>
                        </p:par>
                        <p:par>
                          <p:cTn id="12" fill="hold" nodeType="afterGroup">
                            <p:stCondLst>
                              <p:cond delay="2500"/>
                            </p:stCondLst>
                            <p:childTnLst>
                              <p:par>
                                <p:cTn id="13" presetID="10" presetClass="entr" presetSubtype="0" fill="hold"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2000"/>
                                        <p:tgtEl>
                                          <p:spTgt spid="3">
                                            <p:txEl>
                                              <p:pRg st="1" end="1"/>
                                            </p:txEl>
                                          </p:spTgt>
                                        </p:tgtEl>
                                      </p:cBhvr>
                                    </p:animEffect>
                                  </p:childTnLst>
                                </p:cTn>
                              </p:par>
                            </p:childTnLst>
                          </p:cTn>
                        </p:par>
                        <p:par>
                          <p:cTn id="16" fill="hold" nodeType="afterGroup">
                            <p:stCondLst>
                              <p:cond delay="4500"/>
                            </p:stCondLst>
                            <p:childTnLst>
                              <p:par>
                                <p:cTn id="17" presetID="10" presetClass="entr" presetSubtype="0" fill="hold" nodeType="after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2000"/>
                                        <p:tgtEl>
                                          <p:spTgt spid="4"/>
                                        </p:tgtEl>
                                      </p:cBhvr>
                                    </p:animEffect>
                                  </p:childTnLst>
                                </p:cTn>
                              </p:par>
                            </p:childTnLst>
                          </p:cTn>
                        </p:par>
                        <p:par>
                          <p:cTn id="20" fill="hold" nodeType="afterGroup">
                            <p:stCondLst>
                              <p:cond delay="6500"/>
                            </p:stCondLst>
                            <p:childTnLst>
                              <p:par>
                                <p:cTn id="21" presetID="29" presetClass="entr" presetSubtype="0" fill="hold" nodeType="afterEffect">
                                  <p:stCondLst>
                                    <p:cond delay="0"/>
                                  </p:stCondLst>
                                  <p:childTnLst>
                                    <p:set>
                                      <p:cBhvr>
                                        <p:cTn id="22" dur="1" fill="hold">
                                          <p:stCondLst>
                                            <p:cond delay="0"/>
                                          </p:stCondLst>
                                        </p:cTn>
                                        <p:tgtEl>
                                          <p:spTgt spid="7">
                                            <p:txEl>
                                              <p:pRg st="0" end="0"/>
                                            </p:txEl>
                                          </p:spTgt>
                                        </p:tgtEl>
                                        <p:attrNameLst>
                                          <p:attrName>style.visibility</p:attrName>
                                        </p:attrNameLst>
                                      </p:cBhvr>
                                      <p:to>
                                        <p:strVal val="visible"/>
                                      </p:to>
                                    </p:set>
                                    <p:anim calcmode="lin" valueType="num">
                                      <p:cBhvr>
                                        <p:cTn id="23" dur="1000" fill="hold"/>
                                        <p:tgtEl>
                                          <p:spTgt spid="7">
                                            <p:txEl>
                                              <p:pRg st="0" end="0"/>
                                            </p:txEl>
                                          </p:spTgt>
                                        </p:tgtEl>
                                        <p:attrNameLst>
                                          <p:attrName>ppt_x</p:attrName>
                                        </p:attrNameLst>
                                      </p:cBhvr>
                                      <p:tavLst>
                                        <p:tav tm="0">
                                          <p:val>
                                            <p:strVal val="#ppt_x-.2"/>
                                          </p:val>
                                        </p:tav>
                                        <p:tav tm="100000">
                                          <p:val>
                                            <p:strVal val="#ppt_x"/>
                                          </p:val>
                                        </p:tav>
                                      </p:tavLst>
                                    </p:anim>
                                    <p:anim calcmode="lin" valueType="num">
                                      <p:cBhvr>
                                        <p:cTn id="24" dur="1000" fill="hold"/>
                                        <p:tgtEl>
                                          <p:spTgt spid="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5" dur="1000"/>
                                        <p:tgtEl>
                                          <p:spTgt spid="7">
                                            <p:txEl>
                                              <p:pRg st="0" end="0"/>
                                            </p:txEl>
                                          </p:spTgt>
                                        </p:tgtEl>
                                      </p:cBhvr>
                                    </p:animEffect>
                                  </p:childTnLst>
                                </p:cTn>
                              </p:par>
                            </p:childTnLst>
                          </p:cTn>
                        </p:par>
                        <p:par>
                          <p:cTn id="26" fill="hold" nodeType="afterGroup">
                            <p:stCondLst>
                              <p:cond delay="7500"/>
                            </p:stCondLst>
                            <p:childTnLst>
                              <p:par>
                                <p:cTn id="27" presetID="29" presetClass="entr" presetSubtype="0" fill="hold" nodeType="afterEffect">
                                  <p:stCondLst>
                                    <p:cond delay="0"/>
                                  </p:stCondLst>
                                  <p:childTnLst>
                                    <p:set>
                                      <p:cBhvr>
                                        <p:cTn id="28" dur="1" fill="hold">
                                          <p:stCondLst>
                                            <p:cond delay="0"/>
                                          </p:stCondLst>
                                        </p:cTn>
                                        <p:tgtEl>
                                          <p:spTgt spid="8">
                                            <p:txEl>
                                              <p:pRg st="0" end="0"/>
                                            </p:txEl>
                                          </p:spTgt>
                                        </p:tgtEl>
                                        <p:attrNameLst>
                                          <p:attrName>style.visibility</p:attrName>
                                        </p:attrNameLst>
                                      </p:cBhvr>
                                      <p:to>
                                        <p:strVal val="visible"/>
                                      </p:to>
                                    </p:set>
                                    <p:anim calcmode="lin" valueType="num">
                                      <p:cBhvr>
                                        <p:cTn id="29" dur="1000" fill="hold"/>
                                        <p:tgtEl>
                                          <p:spTgt spid="8">
                                            <p:txEl>
                                              <p:pRg st="0" end="0"/>
                                            </p:txEl>
                                          </p:spTgt>
                                        </p:tgtEl>
                                        <p:attrNameLst>
                                          <p:attrName>ppt_x</p:attrName>
                                        </p:attrNameLst>
                                      </p:cBhvr>
                                      <p:tavLst>
                                        <p:tav tm="0">
                                          <p:val>
                                            <p:strVal val="#ppt_x-.2"/>
                                          </p:val>
                                        </p:tav>
                                        <p:tav tm="100000">
                                          <p:val>
                                            <p:strVal val="#ppt_x"/>
                                          </p:val>
                                        </p:tav>
                                      </p:tavLst>
                                    </p:anim>
                                    <p:anim calcmode="lin" valueType="num">
                                      <p:cBhvr>
                                        <p:cTn id="30" dur="1000" fill="hold"/>
                                        <p:tgtEl>
                                          <p:spTgt spid="8">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31" dur="1000"/>
                                        <p:tgtEl>
                                          <p:spTgt spid="8">
                                            <p:txEl>
                                              <p:pRg st="0" end="0"/>
                                            </p:txEl>
                                          </p:spTgt>
                                        </p:tgtEl>
                                      </p:cBhvr>
                                    </p:animEffect>
                                  </p:childTnLst>
                                </p:cTn>
                              </p:par>
                            </p:childTnLst>
                          </p:cTn>
                        </p:par>
                        <p:par>
                          <p:cTn id="32" fill="hold" nodeType="afterGroup">
                            <p:stCondLst>
                              <p:cond delay="8500"/>
                            </p:stCondLst>
                            <p:childTnLst>
                              <p:par>
                                <p:cTn id="33" presetID="29" presetClass="entr" presetSubtype="0" fill="hold" nodeType="afterEffect">
                                  <p:stCondLst>
                                    <p:cond delay="0"/>
                                  </p:stCondLst>
                                  <p:childTnLst>
                                    <p:set>
                                      <p:cBhvr>
                                        <p:cTn id="34" dur="1" fill="hold">
                                          <p:stCondLst>
                                            <p:cond delay="0"/>
                                          </p:stCondLst>
                                        </p:cTn>
                                        <p:tgtEl>
                                          <p:spTgt spid="9">
                                            <p:txEl>
                                              <p:pRg st="0" end="0"/>
                                            </p:txEl>
                                          </p:spTgt>
                                        </p:tgtEl>
                                        <p:attrNameLst>
                                          <p:attrName>style.visibility</p:attrName>
                                        </p:attrNameLst>
                                      </p:cBhvr>
                                      <p:to>
                                        <p:strVal val="visible"/>
                                      </p:to>
                                    </p:set>
                                    <p:anim calcmode="lin" valueType="num">
                                      <p:cBhvr>
                                        <p:cTn id="35" dur="1000" fill="hold"/>
                                        <p:tgtEl>
                                          <p:spTgt spid="9">
                                            <p:txEl>
                                              <p:pRg st="0" end="0"/>
                                            </p:txEl>
                                          </p:spTgt>
                                        </p:tgtEl>
                                        <p:attrNameLst>
                                          <p:attrName>ppt_x</p:attrName>
                                        </p:attrNameLst>
                                      </p:cBhvr>
                                      <p:tavLst>
                                        <p:tav tm="0">
                                          <p:val>
                                            <p:strVal val="#ppt_x-.2"/>
                                          </p:val>
                                        </p:tav>
                                        <p:tav tm="100000">
                                          <p:val>
                                            <p:strVal val="#ppt_x"/>
                                          </p:val>
                                        </p:tav>
                                      </p:tavLst>
                                    </p:anim>
                                    <p:anim calcmode="lin" valueType="num">
                                      <p:cBhvr>
                                        <p:cTn id="36" dur="1000" fill="hold"/>
                                        <p:tgtEl>
                                          <p:spTgt spid="9">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7162800" cy="1143000"/>
          </a:xfrm>
        </p:spPr>
        <p:txBody>
          <a:bodyPr>
            <a:noAutofit/>
          </a:bodyPr>
          <a:lstStyle/>
          <a:p>
            <a:pPr eaLnBrk="1" fontAlgn="auto" hangingPunct="1">
              <a:spcAft>
                <a:spcPts val="0"/>
              </a:spcAft>
              <a:defRPr/>
            </a:pPr>
            <a:r>
              <a:rPr lang="en-US" sz="4000" smtClean="0">
                <a:latin typeface="Arial" pitchFamily="34" charset="0"/>
                <a:cs typeface="Arial" pitchFamily="34" charset="0"/>
              </a:rPr>
              <a:t>Optimum time for ploughing</a:t>
            </a:r>
            <a:br>
              <a:rPr lang="en-US" sz="4000" smtClean="0">
                <a:latin typeface="Arial" pitchFamily="34" charset="0"/>
                <a:cs typeface="Arial" pitchFamily="34" charset="0"/>
              </a:rPr>
            </a:br>
            <a:endParaRPr lang="en-US" sz="4000">
              <a:latin typeface="Arial" pitchFamily="34" charset="0"/>
              <a:cs typeface="Arial" pitchFamily="34" charset="0"/>
            </a:endParaRPr>
          </a:p>
        </p:txBody>
      </p:sp>
      <p:sp>
        <p:nvSpPr>
          <p:cNvPr id="3" name="Content Placeholder 2"/>
          <p:cNvSpPr>
            <a:spLocks noGrp="1"/>
          </p:cNvSpPr>
          <p:nvPr>
            <p:ph idx="1"/>
          </p:nvPr>
        </p:nvSpPr>
        <p:spPr>
          <a:xfrm>
            <a:off x="228600" y="914400"/>
            <a:ext cx="8686800" cy="5181600"/>
          </a:xfrm>
        </p:spPr>
        <p:txBody>
          <a:bodyPr/>
          <a:lstStyle/>
          <a:p>
            <a:pPr eaLnBrk="1" hangingPunct="1">
              <a:buSzPct val="121000"/>
              <a:buFont typeface="Wingdings" pitchFamily="2" charset="2"/>
              <a:buChar char="§"/>
            </a:pPr>
            <a:r>
              <a:rPr lang="en-US" sz="2400" b="1" smtClean="0">
                <a:latin typeface="Arial" pitchFamily="34" charset="0"/>
                <a:cs typeface="Arial" pitchFamily="34" charset="0"/>
              </a:rPr>
              <a:t>The right time for ploughing depends on availability of soil moisture. </a:t>
            </a:r>
          </a:p>
          <a:p>
            <a:pPr eaLnBrk="1" hangingPunct="1">
              <a:buSzPct val="121000"/>
              <a:buFont typeface="Wingdings" pitchFamily="2" charset="2"/>
              <a:buChar char="§"/>
            </a:pPr>
            <a:r>
              <a:rPr lang="en-US" sz="2400" b="1" smtClean="0">
                <a:latin typeface="Arial" pitchFamily="34" charset="0"/>
                <a:cs typeface="Arial" pitchFamily="34" charset="0"/>
              </a:rPr>
              <a:t>When the soil is too dry, it is difficult to open the soil, more energy is required and large sized clods are resulted. </a:t>
            </a:r>
          </a:p>
          <a:p>
            <a:pPr eaLnBrk="1" hangingPunct="1">
              <a:buSzPct val="121000"/>
              <a:buFont typeface="Wingdings" pitchFamily="2" charset="2"/>
              <a:buChar char="§"/>
            </a:pPr>
            <a:r>
              <a:rPr lang="en-US" sz="2400" b="1" smtClean="0">
                <a:latin typeface="Arial" pitchFamily="34" charset="0"/>
                <a:cs typeface="Arial" pitchFamily="34" charset="0"/>
              </a:rPr>
              <a:t>When the soil is ploughed under wet conditions, with more soil moisture, the soil sticks to the plough, the soil below the plough-sole becomes compacted.</a:t>
            </a:r>
          </a:p>
          <a:p>
            <a:pPr eaLnBrk="1" hangingPunct="1">
              <a:buSzPct val="121000"/>
              <a:buFont typeface="Wingdings" pitchFamily="2" charset="2"/>
              <a:buChar char="§"/>
            </a:pPr>
            <a:r>
              <a:rPr lang="en-US" sz="2400" b="1" smtClean="0">
                <a:latin typeface="Arial" pitchFamily="34" charset="0"/>
                <a:cs typeface="Arial" pitchFamily="34" charset="0"/>
              </a:rPr>
              <a:t> Upon drying, hard pan is created, soil structure is destroyed and the clods on drying become very hard. </a:t>
            </a:r>
          </a:p>
          <a:p>
            <a:pPr eaLnBrk="1" hangingPunct="1">
              <a:buSzPct val="121000"/>
              <a:buFont typeface="Wingdings" pitchFamily="2" charset="2"/>
              <a:buChar char="§"/>
            </a:pPr>
            <a:r>
              <a:rPr lang="en-US" sz="2400" b="1" smtClean="0">
                <a:latin typeface="Arial" pitchFamily="34" charset="0"/>
                <a:cs typeface="Arial" pitchFamily="34" charset="0"/>
              </a:rPr>
              <a:t>The optimum range of soil moisture for better ploughing is 25 to 50% depletion of available soil moisture. </a:t>
            </a:r>
          </a:p>
          <a:p>
            <a:pPr eaLnBrk="1" hangingPunct="1">
              <a:buSzPct val="121000"/>
              <a:buFont typeface="Wingdings" pitchFamily="2" charset="2"/>
              <a:buChar char="§"/>
            </a:pPr>
            <a:r>
              <a:rPr lang="en-US" sz="2400" b="1" smtClean="0">
                <a:latin typeface="Arial" pitchFamily="34" charset="0"/>
                <a:cs typeface="Arial" pitchFamily="34" charset="0"/>
              </a:rPr>
              <a:t>Light soils can be ploughed at wider range of soil moisture conditions, while; the range is narrow for heavy soils. </a:t>
            </a:r>
          </a:p>
          <a:p>
            <a:pPr eaLnBrk="1" hangingPunct="1"/>
            <a:endParaRPr lang="en-US" sz="2400" smtClean="0"/>
          </a:p>
        </p:txBody>
      </p:sp>
      <p:pic>
        <p:nvPicPr>
          <p:cNvPr id="15364" name="Picture 2" descr="C:\Documents and Settings\DODL\Desktop\TNAU color Emble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10600" y="6359525"/>
            <a:ext cx="533400"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291263"/>
            <a:ext cx="609600" cy="566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p:nvSpPr>
        <p:spPr bwMode="auto">
          <a:xfrm>
            <a:off x="3810000" y="6488113"/>
            <a:ext cx="6413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4" action="ppaction://hlinksldjump"/>
              </a:rPr>
              <a:t>Next</a:t>
            </a:r>
            <a:endParaRPr lang="en-US">
              <a:latin typeface="Cambria" pitchFamily="18" charset="0"/>
            </a:endParaRPr>
          </a:p>
        </p:txBody>
      </p:sp>
      <p:sp>
        <p:nvSpPr>
          <p:cNvPr id="7" name="Rectangle 6"/>
          <p:cNvSpPr>
            <a:spLocks noChangeArrowheads="1"/>
          </p:cNvSpPr>
          <p:nvPr/>
        </p:nvSpPr>
        <p:spPr bwMode="auto">
          <a:xfrm>
            <a:off x="4876800" y="6488113"/>
            <a:ext cx="10493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5" action="ppaction://hlinksldjump"/>
              </a:rPr>
              <a:t>Previous</a:t>
            </a:r>
            <a:endParaRPr lang="en-US">
              <a:latin typeface="Cambria" pitchFamily="18" charset="0"/>
            </a:endParaRPr>
          </a:p>
        </p:txBody>
      </p:sp>
      <p:sp>
        <p:nvSpPr>
          <p:cNvPr id="8" name="Rectangle 7"/>
          <p:cNvSpPr>
            <a:spLocks noChangeArrowheads="1"/>
          </p:cNvSpPr>
          <p:nvPr/>
        </p:nvSpPr>
        <p:spPr bwMode="auto">
          <a:xfrm>
            <a:off x="6553200" y="6488113"/>
            <a:ext cx="5746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6" action="ppaction://hlinksldjump"/>
              </a:rPr>
              <a:t>End</a:t>
            </a:r>
            <a:endParaRPr lang="en-US">
              <a:latin typeface="Cambr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par>
                          <p:cTn id="8" fill="hold" nodeType="afterGroup">
                            <p:stCondLst>
                              <p:cond delay="500"/>
                            </p:stCondLst>
                            <p:childTnLst>
                              <p:par>
                                <p:cTn id="9" presetID="10"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2000"/>
                                        <p:tgtEl>
                                          <p:spTgt spid="3">
                                            <p:txEl>
                                              <p:pRg st="0" end="0"/>
                                            </p:txEl>
                                          </p:spTgt>
                                        </p:tgtEl>
                                      </p:cBhvr>
                                    </p:animEffect>
                                  </p:childTnLst>
                                </p:cTn>
                              </p:par>
                            </p:childTnLst>
                          </p:cTn>
                        </p:par>
                        <p:par>
                          <p:cTn id="12" fill="hold" nodeType="afterGroup">
                            <p:stCondLst>
                              <p:cond delay="2500"/>
                            </p:stCondLst>
                            <p:childTnLst>
                              <p:par>
                                <p:cTn id="13" presetID="10" presetClass="entr" presetSubtype="0" fill="hold"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2000"/>
                                        <p:tgtEl>
                                          <p:spTgt spid="3">
                                            <p:txEl>
                                              <p:pRg st="1" end="1"/>
                                            </p:txEl>
                                          </p:spTgt>
                                        </p:tgtEl>
                                      </p:cBhvr>
                                    </p:animEffect>
                                  </p:childTnLst>
                                </p:cTn>
                              </p:par>
                            </p:childTnLst>
                          </p:cTn>
                        </p:par>
                        <p:par>
                          <p:cTn id="16" fill="hold" nodeType="afterGroup">
                            <p:stCondLst>
                              <p:cond delay="4500"/>
                            </p:stCondLst>
                            <p:childTnLst>
                              <p:par>
                                <p:cTn id="17" presetID="10" presetClass="entr" presetSubtype="0" fill="hold"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2000"/>
                                        <p:tgtEl>
                                          <p:spTgt spid="3">
                                            <p:txEl>
                                              <p:pRg st="2" end="2"/>
                                            </p:txEl>
                                          </p:spTgt>
                                        </p:tgtEl>
                                      </p:cBhvr>
                                    </p:animEffect>
                                  </p:childTnLst>
                                </p:cTn>
                              </p:par>
                            </p:childTnLst>
                          </p:cTn>
                        </p:par>
                        <p:par>
                          <p:cTn id="20" fill="hold" nodeType="afterGroup">
                            <p:stCondLst>
                              <p:cond delay="6500"/>
                            </p:stCondLst>
                            <p:childTnLst>
                              <p:par>
                                <p:cTn id="21" presetID="10" presetClass="entr" presetSubtype="0" fill="hold" nodeType="after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2000"/>
                                        <p:tgtEl>
                                          <p:spTgt spid="3">
                                            <p:txEl>
                                              <p:pRg st="3" end="3"/>
                                            </p:txEl>
                                          </p:spTgt>
                                        </p:tgtEl>
                                      </p:cBhvr>
                                    </p:animEffect>
                                  </p:childTnLst>
                                </p:cTn>
                              </p:par>
                            </p:childTnLst>
                          </p:cTn>
                        </p:par>
                        <p:par>
                          <p:cTn id="24" fill="hold" nodeType="afterGroup">
                            <p:stCondLst>
                              <p:cond delay="8500"/>
                            </p:stCondLst>
                            <p:childTnLst>
                              <p:par>
                                <p:cTn id="25" presetID="10" presetClass="entr" presetSubtype="0" fill="hold" nodeType="after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par>
                          <p:cTn id="28" fill="hold" nodeType="afterGroup">
                            <p:stCondLst>
                              <p:cond delay="10500"/>
                            </p:stCondLst>
                            <p:childTnLst>
                              <p:par>
                                <p:cTn id="29" presetID="10" presetClass="entr" presetSubtype="0" fill="hold" nodeType="after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2000"/>
                                        <p:tgtEl>
                                          <p:spTgt spid="3">
                                            <p:txEl>
                                              <p:pRg st="5" end="5"/>
                                            </p:txEl>
                                          </p:spTgt>
                                        </p:tgtEl>
                                      </p:cBhvr>
                                    </p:animEffect>
                                  </p:childTnLst>
                                </p:cTn>
                              </p:par>
                            </p:childTnLst>
                          </p:cTn>
                        </p:par>
                        <p:par>
                          <p:cTn id="32" fill="hold" nodeType="afterGroup">
                            <p:stCondLst>
                              <p:cond delay="12500"/>
                            </p:stCondLst>
                            <p:childTnLst>
                              <p:par>
                                <p:cTn id="33" presetID="29" presetClass="entr" presetSubtype="0" fill="hold" nodeType="afterEffect">
                                  <p:stCondLst>
                                    <p:cond delay="0"/>
                                  </p:stCondLst>
                                  <p:childTnLst>
                                    <p:set>
                                      <p:cBhvr>
                                        <p:cTn id="34" dur="1" fill="hold">
                                          <p:stCondLst>
                                            <p:cond delay="0"/>
                                          </p:stCondLst>
                                        </p:cTn>
                                        <p:tgtEl>
                                          <p:spTgt spid="6">
                                            <p:txEl>
                                              <p:pRg st="0" end="0"/>
                                            </p:txEl>
                                          </p:spTgt>
                                        </p:tgtEl>
                                        <p:attrNameLst>
                                          <p:attrName>style.visibility</p:attrName>
                                        </p:attrNameLst>
                                      </p:cBhvr>
                                      <p:to>
                                        <p:strVal val="visible"/>
                                      </p:to>
                                    </p:set>
                                    <p:anim calcmode="lin" valueType="num">
                                      <p:cBhvr>
                                        <p:cTn id="35" dur="1000" fill="hold"/>
                                        <p:tgtEl>
                                          <p:spTgt spid="6">
                                            <p:txEl>
                                              <p:pRg st="0" end="0"/>
                                            </p:txEl>
                                          </p:spTgt>
                                        </p:tgtEl>
                                        <p:attrNameLst>
                                          <p:attrName>ppt_x</p:attrName>
                                        </p:attrNameLst>
                                      </p:cBhvr>
                                      <p:tavLst>
                                        <p:tav tm="0">
                                          <p:val>
                                            <p:strVal val="#ppt_x-.2"/>
                                          </p:val>
                                        </p:tav>
                                        <p:tav tm="100000">
                                          <p:val>
                                            <p:strVal val="#ppt_x"/>
                                          </p:val>
                                        </p:tav>
                                      </p:tavLst>
                                    </p:anim>
                                    <p:anim calcmode="lin" valueType="num">
                                      <p:cBhvr>
                                        <p:cTn id="36" dur="1000" fill="hold"/>
                                        <p:tgtEl>
                                          <p:spTgt spid="6">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6">
                                            <p:txEl>
                                              <p:pRg st="0" end="0"/>
                                            </p:txEl>
                                          </p:spTgt>
                                        </p:tgtEl>
                                      </p:cBhvr>
                                    </p:animEffect>
                                  </p:childTnLst>
                                </p:cTn>
                              </p:par>
                            </p:childTnLst>
                          </p:cTn>
                        </p:par>
                        <p:par>
                          <p:cTn id="38" fill="hold" nodeType="afterGroup">
                            <p:stCondLst>
                              <p:cond delay="13500"/>
                            </p:stCondLst>
                            <p:childTnLst>
                              <p:par>
                                <p:cTn id="39" presetID="29" presetClass="entr" presetSubtype="0" fill="hold" nodeType="afterEffect">
                                  <p:stCondLst>
                                    <p:cond delay="0"/>
                                  </p:stCondLst>
                                  <p:childTnLst>
                                    <p:set>
                                      <p:cBhvr>
                                        <p:cTn id="40" dur="1" fill="hold">
                                          <p:stCondLst>
                                            <p:cond delay="0"/>
                                          </p:stCondLst>
                                        </p:cTn>
                                        <p:tgtEl>
                                          <p:spTgt spid="7">
                                            <p:txEl>
                                              <p:pRg st="0" end="0"/>
                                            </p:txEl>
                                          </p:spTgt>
                                        </p:tgtEl>
                                        <p:attrNameLst>
                                          <p:attrName>style.visibility</p:attrName>
                                        </p:attrNameLst>
                                      </p:cBhvr>
                                      <p:to>
                                        <p:strVal val="visible"/>
                                      </p:to>
                                    </p:set>
                                    <p:anim calcmode="lin" valueType="num">
                                      <p:cBhvr>
                                        <p:cTn id="41" dur="1000" fill="hold"/>
                                        <p:tgtEl>
                                          <p:spTgt spid="7">
                                            <p:txEl>
                                              <p:pRg st="0" end="0"/>
                                            </p:txEl>
                                          </p:spTgt>
                                        </p:tgtEl>
                                        <p:attrNameLst>
                                          <p:attrName>ppt_x</p:attrName>
                                        </p:attrNameLst>
                                      </p:cBhvr>
                                      <p:tavLst>
                                        <p:tav tm="0">
                                          <p:val>
                                            <p:strVal val="#ppt_x-.2"/>
                                          </p:val>
                                        </p:tav>
                                        <p:tav tm="100000">
                                          <p:val>
                                            <p:strVal val="#ppt_x"/>
                                          </p:val>
                                        </p:tav>
                                      </p:tavLst>
                                    </p:anim>
                                    <p:anim calcmode="lin" valueType="num">
                                      <p:cBhvr>
                                        <p:cTn id="42" dur="1000" fill="hold"/>
                                        <p:tgtEl>
                                          <p:spTgt spid="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43" dur="1000"/>
                                        <p:tgtEl>
                                          <p:spTgt spid="7">
                                            <p:txEl>
                                              <p:pRg st="0" end="0"/>
                                            </p:txEl>
                                          </p:spTgt>
                                        </p:tgtEl>
                                      </p:cBhvr>
                                    </p:animEffect>
                                  </p:childTnLst>
                                </p:cTn>
                              </p:par>
                            </p:childTnLst>
                          </p:cTn>
                        </p:par>
                        <p:par>
                          <p:cTn id="44" fill="hold" nodeType="afterGroup">
                            <p:stCondLst>
                              <p:cond delay="14500"/>
                            </p:stCondLst>
                            <p:childTnLst>
                              <p:par>
                                <p:cTn id="45" presetID="29" presetClass="entr" presetSubtype="0" fill="hold" nodeType="afterEffect">
                                  <p:stCondLst>
                                    <p:cond delay="0"/>
                                  </p:stCondLst>
                                  <p:childTnLst>
                                    <p:set>
                                      <p:cBhvr>
                                        <p:cTn id="46" dur="1" fill="hold">
                                          <p:stCondLst>
                                            <p:cond delay="0"/>
                                          </p:stCondLst>
                                        </p:cTn>
                                        <p:tgtEl>
                                          <p:spTgt spid="8">
                                            <p:txEl>
                                              <p:pRg st="0" end="0"/>
                                            </p:txEl>
                                          </p:spTgt>
                                        </p:tgtEl>
                                        <p:attrNameLst>
                                          <p:attrName>style.visibility</p:attrName>
                                        </p:attrNameLst>
                                      </p:cBhvr>
                                      <p:to>
                                        <p:strVal val="visible"/>
                                      </p:to>
                                    </p:set>
                                    <p:anim calcmode="lin" valueType="num">
                                      <p:cBhvr>
                                        <p:cTn id="47" dur="1000" fill="hold"/>
                                        <p:tgtEl>
                                          <p:spTgt spid="8">
                                            <p:txEl>
                                              <p:pRg st="0" end="0"/>
                                            </p:txEl>
                                          </p:spTgt>
                                        </p:tgtEl>
                                        <p:attrNameLst>
                                          <p:attrName>ppt_x</p:attrName>
                                        </p:attrNameLst>
                                      </p:cBhvr>
                                      <p:tavLst>
                                        <p:tav tm="0">
                                          <p:val>
                                            <p:strVal val="#ppt_x-.2"/>
                                          </p:val>
                                        </p:tav>
                                        <p:tav tm="100000">
                                          <p:val>
                                            <p:strVal val="#ppt_x"/>
                                          </p:val>
                                        </p:tav>
                                      </p:tavLst>
                                    </p:anim>
                                    <p:anim calcmode="lin" valueType="num">
                                      <p:cBhvr>
                                        <p:cTn id="48" dur="1000" fill="hold"/>
                                        <p:tgtEl>
                                          <p:spTgt spid="8">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49" dur="10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5867400" cy="639762"/>
          </a:xfrm>
        </p:spPr>
        <p:txBody>
          <a:bodyPr>
            <a:normAutofit fontScale="90000"/>
          </a:bodyPr>
          <a:lstStyle/>
          <a:p>
            <a:pPr algn="l" eaLnBrk="1" fontAlgn="auto" hangingPunct="1">
              <a:spcAft>
                <a:spcPts val="0"/>
              </a:spcAft>
              <a:defRPr/>
            </a:pPr>
            <a:r>
              <a:rPr lang="en-US" smtClean="0"/>
              <a:t>Depth of ploughing</a:t>
            </a:r>
            <a:br>
              <a:rPr lang="en-US" smtClean="0"/>
            </a:br>
            <a:endParaRPr lang="en-US"/>
          </a:p>
        </p:txBody>
      </p:sp>
      <p:sp>
        <p:nvSpPr>
          <p:cNvPr id="3" name="Content Placeholder 2"/>
          <p:cNvSpPr>
            <a:spLocks noGrp="1"/>
          </p:cNvSpPr>
          <p:nvPr>
            <p:ph idx="1"/>
          </p:nvPr>
        </p:nvSpPr>
        <p:spPr>
          <a:xfrm>
            <a:off x="228600" y="685800"/>
            <a:ext cx="8534400" cy="5638800"/>
          </a:xfrm>
        </p:spPr>
        <p:txBody>
          <a:bodyPr rtlCol="0">
            <a:normAutofit fontScale="85000" lnSpcReduction="20000"/>
          </a:bodyPr>
          <a:lstStyle/>
          <a:p>
            <a:pPr eaLnBrk="1" fontAlgn="auto" hangingPunct="1">
              <a:spcAft>
                <a:spcPts val="0"/>
              </a:spcAft>
              <a:buSzPct val="121000"/>
              <a:buFont typeface="Wingdings" pitchFamily="2" charset="2"/>
              <a:buChar char="§"/>
              <a:defRPr/>
            </a:pPr>
            <a:r>
              <a:rPr lang="en-US" sz="2800" b="1" dirty="0" smtClean="0">
                <a:latin typeface="Arial" pitchFamily="34" charset="0"/>
                <a:cs typeface="Arial" pitchFamily="34" charset="0"/>
              </a:rPr>
              <a:t>Depth of ploughing mainly depends on the effective root zone depth of the crops. </a:t>
            </a:r>
          </a:p>
          <a:p>
            <a:pPr eaLnBrk="1" fontAlgn="auto" hangingPunct="1">
              <a:spcAft>
                <a:spcPts val="0"/>
              </a:spcAft>
              <a:buSzPct val="121000"/>
              <a:buFont typeface="Wingdings" pitchFamily="2" charset="2"/>
              <a:buChar char="§"/>
              <a:defRPr/>
            </a:pPr>
            <a:r>
              <a:rPr lang="en-US" sz="2800" b="1" dirty="0" smtClean="0">
                <a:latin typeface="Arial" pitchFamily="34" charset="0"/>
                <a:cs typeface="Arial" pitchFamily="34" charset="0"/>
              </a:rPr>
              <a:t>Generally, crops with tap root system require greater depth of ploughing, while fibrous and shallow rooted crops require shallow ploughing. </a:t>
            </a:r>
          </a:p>
          <a:p>
            <a:pPr eaLnBrk="1" fontAlgn="auto" hangingPunct="1">
              <a:spcAft>
                <a:spcPts val="0"/>
              </a:spcAft>
              <a:buSzPct val="121000"/>
              <a:buFont typeface="Wingdings" pitchFamily="2" charset="2"/>
              <a:buChar char="§"/>
              <a:defRPr/>
            </a:pPr>
            <a:r>
              <a:rPr lang="en-US" sz="2800" b="1" dirty="0" smtClean="0">
                <a:latin typeface="Arial" pitchFamily="34" charset="0"/>
                <a:cs typeface="Arial" pitchFamily="34" charset="0"/>
              </a:rPr>
              <a:t>Tree crops are needed deeper soil ploughing whereas; field crops generally needed only shallow tillage.</a:t>
            </a:r>
          </a:p>
          <a:p>
            <a:pPr eaLnBrk="1" fontAlgn="auto" hangingPunct="1">
              <a:spcAft>
                <a:spcPts val="0"/>
              </a:spcAft>
              <a:buFont typeface="Wingdings 2"/>
              <a:buNone/>
              <a:defRPr/>
            </a:pPr>
            <a:r>
              <a:rPr lang="en-US" sz="3800" b="1" dirty="0" smtClean="0">
                <a:latin typeface="Arial" pitchFamily="34" charset="0"/>
                <a:cs typeface="Arial" pitchFamily="34" charset="0"/>
              </a:rPr>
              <a:t>Number of ploughing</a:t>
            </a:r>
          </a:p>
          <a:p>
            <a:pPr eaLnBrk="1" fontAlgn="auto" hangingPunct="1">
              <a:spcAft>
                <a:spcPts val="0"/>
              </a:spcAft>
              <a:buSzPct val="121000"/>
              <a:buFont typeface="Wingdings" pitchFamily="2" charset="2"/>
              <a:buChar char="§"/>
              <a:defRPr/>
            </a:pPr>
            <a:r>
              <a:rPr lang="en-US" sz="2800" b="1" dirty="0" smtClean="0">
                <a:latin typeface="Arial" pitchFamily="34" charset="0"/>
                <a:cs typeface="Arial" pitchFamily="34" charset="0"/>
              </a:rPr>
              <a:t>The number of ploughing necessary to obtain a good </a:t>
            </a:r>
            <a:r>
              <a:rPr lang="en-US" sz="2800" b="1" dirty="0" err="1" smtClean="0">
                <a:latin typeface="Arial" pitchFamily="34" charset="0"/>
                <a:cs typeface="Arial" pitchFamily="34" charset="0"/>
              </a:rPr>
              <a:t>tilth</a:t>
            </a:r>
            <a:r>
              <a:rPr lang="en-US" sz="2800" b="1" dirty="0" smtClean="0">
                <a:latin typeface="Arial" pitchFamily="34" charset="0"/>
                <a:cs typeface="Arial" pitchFamily="34" charset="0"/>
              </a:rPr>
              <a:t> depends on soil type, weed problem and crop residues on the soil surface.</a:t>
            </a:r>
          </a:p>
          <a:p>
            <a:pPr eaLnBrk="1" fontAlgn="auto" hangingPunct="1">
              <a:spcAft>
                <a:spcPts val="0"/>
              </a:spcAft>
              <a:buSzPct val="121000"/>
              <a:buFont typeface="Wingdings" pitchFamily="2" charset="2"/>
              <a:buChar char="§"/>
              <a:defRPr/>
            </a:pPr>
            <a:r>
              <a:rPr lang="en-US" sz="2800" b="1" dirty="0" smtClean="0">
                <a:latin typeface="Arial" pitchFamily="34" charset="0"/>
                <a:cs typeface="Arial" pitchFamily="34" charset="0"/>
              </a:rPr>
              <a:t> In heavy soils, more (3-5) number of ploughing is necessary, but, light soils require 1 to 3 ploughing to obtain good </a:t>
            </a:r>
            <a:r>
              <a:rPr lang="en-US" sz="2800" b="1" dirty="0" err="1" smtClean="0">
                <a:latin typeface="Arial" pitchFamily="34" charset="0"/>
                <a:cs typeface="Arial" pitchFamily="34" charset="0"/>
              </a:rPr>
              <a:t>tilth</a:t>
            </a:r>
            <a:r>
              <a:rPr lang="en-US" sz="2800" b="1" dirty="0" smtClean="0">
                <a:latin typeface="Arial" pitchFamily="34" charset="0"/>
                <a:cs typeface="Arial" pitchFamily="34" charset="0"/>
              </a:rPr>
              <a:t> of the soil. </a:t>
            </a:r>
          </a:p>
          <a:p>
            <a:pPr eaLnBrk="1" fontAlgn="auto" hangingPunct="1">
              <a:spcAft>
                <a:spcPts val="0"/>
              </a:spcAft>
              <a:buSzPct val="121000"/>
              <a:buFont typeface="Wingdings" pitchFamily="2" charset="2"/>
              <a:buChar char="§"/>
              <a:defRPr/>
            </a:pPr>
            <a:r>
              <a:rPr lang="en-US" sz="2800" b="1" dirty="0" smtClean="0">
                <a:latin typeface="Arial" pitchFamily="34" charset="0"/>
                <a:cs typeface="Arial" pitchFamily="34" charset="0"/>
              </a:rPr>
              <a:t>When weed growth and plant residues are higher, more number of ploughing is necessary. </a:t>
            </a:r>
          </a:p>
          <a:p>
            <a:pPr eaLnBrk="1" fontAlgn="auto" hangingPunct="1">
              <a:spcAft>
                <a:spcPts val="0"/>
              </a:spcAft>
              <a:buFont typeface="Wingdings 2"/>
              <a:buChar char=""/>
              <a:defRPr/>
            </a:pPr>
            <a:endParaRPr lang="en-US" dirty="0"/>
          </a:p>
        </p:txBody>
      </p:sp>
      <p:pic>
        <p:nvPicPr>
          <p:cNvPr id="16388" name="Picture 2" descr="C:\Documents and Settings\DODL\Desktop\TNAU color Emble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10600" y="6359525"/>
            <a:ext cx="533400"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9"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477000"/>
            <a:ext cx="40957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p:nvSpPr>
        <p:spPr bwMode="auto">
          <a:xfrm>
            <a:off x="1371600" y="6488113"/>
            <a:ext cx="6413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4" action="ppaction://hlinksldjump"/>
              </a:rPr>
              <a:t>Next</a:t>
            </a:r>
            <a:endParaRPr lang="en-US">
              <a:latin typeface="Cambria" pitchFamily="18" charset="0"/>
            </a:endParaRPr>
          </a:p>
        </p:txBody>
      </p:sp>
      <p:sp>
        <p:nvSpPr>
          <p:cNvPr id="7" name="Rectangle 6"/>
          <p:cNvSpPr>
            <a:spLocks noChangeArrowheads="1"/>
          </p:cNvSpPr>
          <p:nvPr/>
        </p:nvSpPr>
        <p:spPr bwMode="auto">
          <a:xfrm>
            <a:off x="3733800" y="6488113"/>
            <a:ext cx="10493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5" action="ppaction://hlinksldjump"/>
              </a:rPr>
              <a:t>Previous</a:t>
            </a:r>
            <a:endParaRPr lang="en-US">
              <a:latin typeface="Cambria" pitchFamily="18" charset="0"/>
            </a:endParaRPr>
          </a:p>
        </p:txBody>
      </p:sp>
      <p:sp>
        <p:nvSpPr>
          <p:cNvPr id="9" name="Rectangle 8"/>
          <p:cNvSpPr>
            <a:spLocks noChangeArrowheads="1"/>
          </p:cNvSpPr>
          <p:nvPr/>
        </p:nvSpPr>
        <p:spPr bwMode="auto">
          <a:xfrm>
            <a:off x="7010400" y="6488113"/>
            <a:ext cx="5746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6" action="ppaction://hlinksldjump"/>
              </a:rPr>
              <a:t>End</a:t>
            </a:r>
            <a:endParaRPr lang="en-US">
              <a:latin typeface="Cambr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par>
                          <p:cTn id="8" fill="hold" nodeType="afterGroup">
                            <p:stCondLst>
                              <p:cond delay="500"/>
                            </p:stCondLst>
                            <p:childTnLst>
                              <p:par>
                                <p:cTn id="9" presetID="10"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2000"/>
                                        <p:tgtEl>
                                          <p:spTgt spid="3">
                                            <p:txEl>
                                              <p:pRg st="0" end="0"/>
                                            </p:txEl>
                                          </p:spTgt>
                                        </p:tgtEl>
                                      </p:cBhvr>
                                    </p:animEffect>
                                  </p:childTnLst>
                                </p:cTn>
                              </p:par>
                            </p:childTnLst>
                          </p:cTn>
                        </p:par>
                        <p:par>
                          <p:cTn id="12" fill="hold" nodeType="afterGroup">
                            <p:stCondLst>
                              <p:cond delay="2500"/>
                            </p:stCondLst>
                            <p:childTnLst>
                              <p:par>
                                <p:cTn id="13" presetID="10" presetClass="entr" presetSubtype="0" fill="hold"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2000"/>
                                        <p:tgtEl>
                                          <p:spTgt spid="3">
                                            <p:txEl>
                                              <p:pRg st="1" end="1"/>
                                            </p:txEl>
                                          </p:spTgt>
                                        </p:tgtEl>
                                      </p:cBhvr>
                                    </p:animEffect>
                                  </p:childTnLst>
                                </p:cTn>
                              </p:par>
                            </p:childTnLst>
                          </p:cTn>
                        </p:par>
                        <p:par>
                          <p:cTn id="16" fill="hold" nodeType="afterGroup">
                            <p:stCondLst>
                              <p:cond delay="4500"/>
                            </p:stCondLst>
                            <p:childTnLst>
                              <p:par>
                                <p:cTn id="17" presetID="10" presetClass="entr" presetSubtype="0" fill="hold"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2000"/>
                                        <p:tgtEl>
                                          <p:spTgt spid="3">
                                            <p:txEl>
                                              <p:pRg st="2" end="2"/>
                                            </p:txEl>
                                          </p:spTgt>
                                        </p:tgtEl>
                                      </p:cBhvr>
                                    </p:animEffect>
                                  </p:childTnLst>
                                </p:cTn>
                              </p:par>
                            </p:childTnLst>
                          </p:cTn>
                        </p:par>
                        <p:par>
                          <p:cTn id="20" fill="hold" nodeType="afterGroup">
                            <p:stCondLst>
                              <p:cond delay="6500"/>
                            </p:stCondLst>
                            <p:childTnLst>
                              <p:par>
                                <p:cTn id="21" presetID="10" presetClass="entr" presetSubtype="0" fill="hold" nodeType="after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2000"/>
                                        <p:tgtEl>
                                          <p:spTgt spid="3">
                                            <p:txEl>
                                              <p:pRg st="3" end="3"/>
                                            </p:txEl>
                                          </p:spTgt>
                                        </p:tgtEl>
                                      </p:cBhvr>
                                    </p:animEffect>
                                  </p:childTnLst>
                                </p:cTn>
                              </p:par>
                            </p:childTnLst>
                          </p:cTn>
                        </p:par>
                        <p:par>
                          <p:cTn id="24" fill="hold" nodeType="afterGroup">
                            <p:stCondLst>
                              <p:cond delay="8500"/>
                            </p:stCondLst>
                            <p:childTnLst>
                              <p:par>
                                <p:cTn id="25" presetID="10" presetClass="entr" presetSubtype="0" fill="hold" nodeType="after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par>
                          <p:cTn id="28" fill="hold" nodeType="afterGroup">
                            <p:stCondLst>
                              <p:cond delay="10500"/>
                            </p:stCondLst>
                            <p:childTnLst>
                              <p:par>
                                <p:cTn id="29" presetID="10" presetClass="entr" presetSubtype="0" fill="hold" nodeType="after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2000"/>
                                        <p:tgtEl>
                                          <p:spTgt spid="3">
                                            <p:txEl>
                                              <p:pRg st="5" end="5"/>
                                            </p:txEl>
                                          </p:spTgt>
                                        </p:tgtEl>
                                      </p:cBhvr>
                                    </p:animEffect>
                                  </p:childTnLst>
                                </p:cTn>
                              </p:par>
                            </p:childTnLst>
                          </p:cTn>
                        </p:par>
                        <p:par>
                          <p:cTn id="32" fill="hold" nodeType="afterGroup">
                            <p:stCondLst>
                              <p:cond delay="12500"/>
                            </p:stCondLst>
                            <p:childTnLst>
                              <p:par>
                                <p:cTn id="33" presetID="10" presetClass="entr" presetSubtype="0" fill="hold" nodeType="after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fade">
                                      <p:cBhvr>
                                        <p:cTn id="35" dur="2000"/>
                                        <p:tgtEl>
                                          <p:spTgt spid="3">
                                            <p:txEl>
                                              <p:pRg st="6" end="6"/>
                                            </p:txEl>
                                          </p:spTgt>
                                        </p:tgtEl>
                                      </p:cBhvr>
                                    </p:animEffect>
                                  </p:childTnLst>
                                </p:cTn>
                              </p:par>
                            </p:childTnLst>
                          </p:cTn>
                        </p:par>
                        <p:par>
                          <p:cTn id="36" fill="hold" nodeType="afterGroup">
                            <p:stCondLst>
                              <p:cond delay="14500"/>
                            </p:stCondLst>
                            <p:childTnLst>
                              <p:par>
                                <p:cTn id="37" presetID="29" presetClass="entr" presetSubtype="0" fill="hold" nodeType="afterEffect">
                                  <p:stCondLst>
                                    <p:cond delay="0"/>
                                  </p:stCondLst>
                                  <p:childTnLst>
                                    <p:set>
                                      <p:cBhvr>
                                        <p:cTn id="38" dur="1" fill="hold">
                                          <p:stCondLst>
                                            <p:cond delay="0"/>
                                          </p:stCondLst>
                                        </p:cTn>
                                        <p:tgtEl>
                                          <p:spTgt spid="6">
                                            <p:txEl>
                                              <p:pRg st="0" end="0"/>
                                            </p:txEl>
                                          </p:spTgt>
                                        </p:tgtEl>
                                        <p:attrNameLst>
                                          <p:attrName>style.visibility</p:attrName>
                                        </p:attrNameLst>
                                      </p:cBhvr>
                                      <p:to>
                                        <p:strVal val="visible"/>
                                      </p:to>
                                    </p:set>
                                    <p:anim calcmode="lin" valueType="num">
                                      <p:cBhvr>
                                        <p:cTn id="39" dur="1000" fill="hold"/>
                                        <p:tgtEl>
                                          <p:spTgt spid="6">
                                            <p:txEl>
                                              <p:pRg st="0" end="0"/>
                                            </p:txEl>
                                          </p:spTgt>
                                        </p:tgtEl>
                                        <p:attrNameLst>
                                          <p:attrName>ppt_x</p:attrName>
                                        </p:attrNameLst>
                                      </p:cBhvr>
                                      <p:tavLst>
                                        <p:tav tm="0">
                                          <p:val>
                                            <p:strVal val="#ppt_x-.2"/>
                                          </p:val>
                                        </p:tav>
                                        <p:tav tm="100000">
                                          <p:val>
                                            <p:strVal val="#ppt_x"/>
                                          </p:val>
                                        </p:tav>
                                      </p:tavLst>
                                    </p:anim>
                                    <p:anim calcmode="lin" valueType="num">
                                      <p:cBhvr>
                                        <p:cTn id="40" dur="1000" fill="hold"/>
                                        <p:tgtEl>
                                          <p:spTgt spid="6">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41" dur="1000"/>
                                        <p:tgtEl>
                                          <p:spTgt spid="6">
                                            <p:txEl>
                                              <p:pRg st="0" end="0"/>
                                            </p:txEl>
                                          </p:spTgt>
                                        </p:tgtEl>
                                      </p:cBhvr>
                                    </p:animEffect>
                                  </p:childTnLst>
                                </p:cTn>
                              </p:par>
                            </p:childTnLst>
                          </p:cTn>
                        </p:par>
                        <p:par>
                          <p:cTn id="42" fill="hold" nodeType="afterGroup">
                            <p:stCondLst>
                              <p:cond delay="15500"/>
                            </p:stCondLst>
                            <p:childTnLst>
                              <p:par>
                                <p:cTn id="43" presetID="29" presetClass="entr" presetSubtype="0" fill="hold" nodeType="afterEffect">
                                  <p:stCondLst>
                                    <p:cond delay="0"/>
                                  </p:stCondLst>
                                  <p:childTnLst>
                                    <p:set>
                                      <p:cBhvr>
                                        <p:cTn id="44" dur="1" fill="hold">
                                          <p:stCondLst>
                                            <p:cond delay="0"/>
                                          </p:stCondLst>
                                        </p:cTn>
                                        <p:tgtEl>
                                          <p:spTgt spid="7">
                                            <p:txEl>
                                              <p:pRg st="0" end="0"/>
                                            </p:txEl>
                                          </p:spTgt>
                                        </p:tgtEl>
                                        <p:attrNameLst>
                                          <p:attrName>style.visibility</p:attrName>
                                        </p:attrNameLst>
                                      </p:cBhvr>
                                      <p:to>
                                        <p:strVal val="visible"/>
                                      </p:to>
                                    </p:set>
                                    <p:anim calcmode="lin" valueType="num">
                                      <p:cBhvr>
                                        <p:cTn id="45" dur="1000" fill="hold"/>
                                        <p:tgtEl>
                                          <p:spTgt spid="7">
                                            <p:txEl>
                                              <p:pRg st="0" end="0"/>
                                            </p:txEl>
                                          </p:spTgt>
                                        </p:tgtEl>
                                        <p:attrNameLst>
                                          <p:attrName>ppt_x</p:attrName>
                                        </p:attrNameLst>
                                      </p:cBhvr>
                                      <p:tavLst>
                                        <p:tav tm="0">
                                          <p:val>
                                            <p:strVal val="#ppt_x-.2"/>
                                          </p:val>
                                        </p:tav>
                                        <p:tav tm="100000">
                                          <p:val>
                                            <p:strVal val="#ppt_x"/>
                                          </p:val>
                                        </p:tav>
                                      </p:tavLst>
                                    </p:anim>
                                    <p:anim calcmode="lin" valueType="num">
                                      <p:cBhvr>
                                        <p:cTn id="46" dur="1000" fill="hold"/>
                                        <p:tgtEl>
                                          <p:spTgt spid="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47" dur="1000"/>
                                        <p:tgtEl>
                                          <p:spTgt spid="7">
                                            <p:txEl>
                                              <p:pRg st="0" end="0"/>
                                            </p:txEl>
                                          </p:spTgt>
                                        </p:tgtEl>
                                      </p:cBhvr>
                                    </p:animEffect>
                                  </p:childTnLst>
                                </p:cTn>
                              </p:par>
                            </p:childTnLst>
                          </p:cTn>
                        </p:par>
                        <p:par>
                          <p:cTn id="48" fill="hold" nodeType="afterGroup">
                            <p:stCondLst>
                              <p:cond delay="16500"/>
                            </p:stCondLst>
                            <p:childTnLst>
                              <p:par>
                                <p:cTn id="49" presetID="29" presetClass="entr" presetSubtype="0" fill="hold" nodeType="afterEffect">
                                  <p:stCondLst>
                                    <p:cond delay="0"/>
                                  </p:stCondLst>
                                  <p:childTnLst>
                                    <p:set>
                                      <p:cBhvr>
                                        <p:cTn id="50" dur="1" fill="hold">
                                          <p:stCondLst>
                                            <p:cond delay="0"/>
                                          </p:stCondLst>
                                        </p:cTn>
                                        <p:tgtEl>
                                          <p:spTgt spid="9">
                                            <p:txEl>
                                              <p:pRg st="0" end="0"/>
                                            </p:txEl>
                                          </p:spTgt>
                                        </p:tgtEl>
                                        <p:attrNameLst>
                                          <p:attrName>style.visibility</p:attrName>
                                        </p:attrNameLst>
                                      </p:cBhvr>
                                      <p:to>
                                        <p:strVal val="visible"/>
                                      </p:to>
                                    </p:set>
                                    <p:anim calcmode="lin" valueType="num">
                                      <p:cBhvr>
                                        <p:cTn id="51" dur="1000" fill="hold"/>
                                        <p:tgtEl>
                                          <p:spTgt spid="9">
                                            <p:txEl>
                                              <p:pRg st="0" end="0"/>
                                            </p:txEl>
                                          </p:spTgt>
                                        </p:tgtEl>
                                        <p:attrNameLst>
                                          <p:attrName>ppt_x</p:attrName>
                                        </p:attrNameLst>
                                      </p:cBhvr>
                                      <p:tavLst>
                                        <p:tav tm="0">
                                          <p:val>
                                            <p:strVal val="#ppt_x-.2"/>
                                          </p:val>
                                        </p:tav>
                                        <p:tav tm="100000">
                                          <p:val>
                                            <p:strVal val="#ppt_x"/>
                                          </p:val>
                                        </p:tav>
                                      </p:tavLst>
                                    </p:anim>
                                    <p:anim calcmode="lin" valueType="num">
                                      <p:cBhvr>
                                        <p:cTn id="52" dur="1000" fill="hold"/>
                                        <p:tgtEl>
                                          <p:spTgt spid="9">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53" dur="10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868362"/>
          </a:xfrm>
        </p:spPr>
        <p:txBody>
          <a:bodyPr>
            <a:normAutofit fontScale="90000"/>
          </a:bodyPr>
          <a:lstStyle/>
          <a:p>
            <a:pPr algn="l" eaLnBrk="1" fontAlgn="auto" hangingPunct="1">
              <a:spcAft>
                <a:spcPts val="0"/>
              </a:spcAft>
              <a:defRPr/>
            </a:pPr>
            <a:r>
              <a:rPr lang="en-US" smtClean="0">
                <a:latin typeface="Arial" pitchFamily="34" charset="0"/>
                <a:cs typeface="Arial" pitchFamily="34" charset="0"/>
              </a:rPr>
              <a:t>Types</a:t>
            </a:r>
            <a:r>
              <a:rPr lang="en-US" smtClean="0"/>
              <a:t> of primary tillage </a:t>
            </a:r>
            <a:br>
              <a:rPr lang="en-US" smtClean="0"/>
            </a:br>
            <a:endParaRPr lang="en-US"/>
          </a:p>
        </p:txBody>
      </p:sp>
      <p:sp>
        <p:nvSpPr>
          <p:cNvPr id="3" name="Content Placeholder 2"/>
          <p:cNvSpPr>
            <a:spLocks noGrp="1"/>
          </p:cNvSpPr>
          <p:nvPr>
            <p:ph idx="1"/>
          </p:nvPr>
        </p:nvSpPr>
        <p:spPr>
          <a:xfrm>
            <a:off x="457200" y="838200"/>
            <a:ext cx="8229600" cy="5287963"/>
          </a:xfrm>
        </p:spPr>
        <p:txBody>
          <a:bodyPr rtlCol="0">
            <a:normAutofit/>
          </a:bodyPr>
          <a:lstStyle/>
          <a:p>
            <a:pPr eaLnBrk="1" fontAlgn="auto" hangingPunct="1">
              <a:spcAft>
                <a:spcPts val="0"/>
              </a:spcAft>
              <a:buSzPct val="121000"/>
              <a:buFont typeface="Wingdings" pitchFamily="2" charset="2"/>
              <a:buChar char="§"/>
              <a:defRPr/>
            </a:pPr>
            <a:r>
              <a:rPr lang="en-US" dirty="0" smtClean="0"/>
              <a:t> </a:t>
            </a:r>
            <a:r>
              <a:rPr lang="en-US" b="1" dirty="0" smtClean="0">
                <a:latin typeface="Arial" pitchFamily="34" charset="0"/>
                <a:cs typeface="Arial" pitchFamily="34" charset="0"/>
              </a:rPr>
              <a:t>Depending on the purpose or necessity, different types of tillage are carried out.</a:t>
            </a:r>
          </a:p>
          <a:p>
            <a:pPr eaLnBrk="1" fontAlgn="auto" hangingPunct="1">
              <a:spcAft>
                <a:spcPts val="0"/>
              </a:spcAft>
              <a:buSzPct val="121000"/>
              <a:buFont typeface="Wingdings 2"/>
              <a:buNone/>
              <a:defRPr/>
            </a:pPr>
            <a:endParaRPr lang="en-US" b="1" dirty="0" smtClean="0">
              <a:latin typeface="Arial" pitchFamily="34" charset="0"/>
              <a:cs typeface="Arial" pitchFamily="34" charset="0"/>
            </a:endParaRPr>
          </a:p>
          <a:p>
            <a:pPr eaLnBrk="1" fontAlgn="auto" hangingPunct="1">
              <a:spcAft>
                <a:spcPts val="0"/>
              </a:spcAft>
              <a:buSzPct val="121000"/>
              <a:buFont typeface="Wingdings" pitchFamily="2" charset="2"/>
              <a:buChar char="§"/>
              <a:defRPr/>
            </a:pPr>
            <a:r>
              <a:rPr lang="en-US" b="1" dirty="0" smtClean="0">
                <a:latin typeface="Arial" pitchFamily="34" charset="0"/>
                <a:cs typeface="Arial" pitchFamily="34" charset="0"/>
              </a:rPr>
              <a:t> They are</a:t>
            </a:r>
          </a:p>
          <a:p>
            <a:pPr marL="685800" indent="122238" eaLnBrk="1" fontAlgn="auto" hangingPunct="1">
              <a:spcAft>
                <a:spcPts val="0"/>
              </a:spcAft>
              <a:buSzPct val="121000"/>
              <a:buFont typeface="Wingdings" pitchFamily="2" charset="2"/>
              <a:buChar char="Ø"/>
              <a:defRPr/>
            </a:pPr>
            <a:r>
              <a:rPr lang="en-US" b="1" dirty="0" smtClean="0">
                <a:latin typeface="Arial" pitchFamily="34" charset="0"/>
                <a:cs typeface="Arial" pitchFamily="34" charset="0"/>
              </a:rPr>
              <a:t>   Deep ploughing</a:t>
            </a:r>
          </a:p>
          <a:p>
            <a:pPr marL="679450" indent="7938" eaLnBrk="1" fontAlgn="auto" hangingPunct="1">
              <a:spcAft>
                <a:spcPts val="0"/>
              </a:spcAft>
              <a:buSzPct val="121000"/>
              <a:buFont typeface="Wingdings" pitchFamily="2" charset="2"/>
              <a:buChar char="Ø"/>
              <a:defRPr/>
            </a:pPr>
            <a:r>
              <a:rPr lang="en-US" b="1" dirty="0" smtClean="0">
                <a:latin typeface="Arial" pitchFamily="34" charset="0"/>
                <a:cs typeface="Arial" pitchFamily="34" charset="0"/>
              </a:rPr>
              <a:t>   Sub soiling    and</a:t>
            </a:r>
          </a:p>
          <a:p>
            <a:pPr marL="685800" indent="-60325" eaLnBrk="1" fontAlgn="auto" hangingPunct="1">
              <a:spcAft>
                <a:spcPts val="0"/>
              </a:spcAft>
              <a:buSzPct val="121000"/>
              <a:buFont typeface="Wingdings" pitchFamily="2" charset="2"/>
              <a:buChar char="Ø"/>
              <a:defRPr/>
            </a:pPr>
            <a:r>
              <a:rPr lang="en-US" b="1" dirty="0" smtClean="0">
                <a:latin typeface="Arial" pitchFamily="34" charset="0"/>
                <a:cs typeface="Arial" pitchFamily="34" charset="0"/>
              </a:rPr>
              <a:t>   Year-round tillage. </a:t>
            </a:r>
          </a:p>
          <a:p>
            <a:pPr eaLnBrk="1" fontAlgn="auto" hangingPunct="1">
              <a:spcAft>
                <a:spcPts val="0"/>
              </a:spcAft>
              <a:buFont typeface="Wingdings 2"/>
              <a:buNone/>
              <a:defRPr/>
            </a:pPr>
            <a:endParaRPr lang="en-US" dirty="0"/>
          </a:p>
        </p:txBody>
      </p:sp>
      <p:pic>
        <p:nvPicPr>
          <p:cNvPr id="17412" name="Picture 2" descr="C:\Documents and Settings\DODL\Desktop\TNAU color Emble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58200" y="6218238"/>
            <a:ext cx="685800" cy="639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3"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324600"/>
            <a:ext cx="574675"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p:nvSpPr>
        <p:spPr bwMode="auto">
          <a:xfrm>
            <a:off x="2895600" y="6488113"/>
            <a:ext cx="6413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4" action="ppaction://hlinksldjump"/>
              </a:rPr>
              <a:t>Next</a:t>
            </a:r>
            <a:endParaRPr lang="en-US">
              <a:latin typeface="Cambria" pitchFamily="18" charset="0"/>
            </a:endParaRPr>
          </a:p>
        </p:txBody>
      </p:sp>
      <p:sp>
        <p:nvSpPr>
          <p:cNvPr id="7" name="Rectangle 6"/>
          <p:cNvSpPr>
            <a:spLocks noChangeArrowheads="1"/>
          </p:cNvSpPr>
          <p:nvPr/>
        </p:nvSpPr>
        <p:spPr bwMode="auto">
          <a:xfrm>
            <a:off x="3962400" y="6488113"/>
            <a:ext cx="10493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5" action="ppaction://hlinksldjump"/>
              </a:rPr>
              <a:t>Previous</a:t>
            </a:r>
            <a:endParaRPr lang="en-US">
              <a:latin typeface="Cambria" pitchFamily="18" charset="0"/>
            </a:endParaRPr>
          </a:p>
        </p:txBody>
      </p:sp>
      <p:sp>
        <p:nvSpPr>
          <p:cNvPr id="8" name="Rectangle 7"/>
          <p:cNvSpPr>
            <a:spLocks noChangeArrowheads="1"/>
          </p:cNvSpPr>
          <p:nvPr/>
        </p:nvSpPr>
        <p:spPr bwMode="auto">
          <a:xfrm>
            <a:off x="6096000" y="6488113"/>
            <a:ext cx="5746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6" action="ppaction://hlinksldjump"/>
              </a:rPr>
              <a:t>End</a:t>
            </a:r>
            <a:endParaRPr lang="en-US">
              <a:latin typeface="Cambr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par>
                          <p:cTn id="8" fill="hold" nodeType="afterGroup">
                            <p:stCondLst>
                              <p:cond delay="500"/>
                            </p:stCondLst>
                            <p:childTnLst>
                              <p:par>
                                <p:cTn id="9" presetID="10"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2000"/>
                                        <p:tgtEl>
                                          <p:spTgt spid="3">
                                            <p:txEl>
                                              <p:pRg st="0" end="0"/>
                                            </p:txEl>
                                          </p:spTgt>
                                        </p:tgtEl>
                                      </p:cBhvr>
                                    </p:animEffect>
                                  </p:childTnLst>
                                </p:cTn>
                              </p:par>
                            </p:childTnLst>
                          </p:cTn>
                        </p:par>
                        <p:par>
                          <p:cTn id="12" fill="hold" nodeType="afterGroup">
                            <p:stCondLst>
                              <p:cond delay="2500"/>
                            </p:stCondLst>
                            <p:childTnLst>
                              <p:par>
                                <p:cTn id="13" presetID="10" presetClass="entr" presetSubtype="0"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2000"/>
                                        <p:tgtEl>
                                          <p:spTgt spid="3">
                                            <p:txEl>
                                              <p:pRg st="2" end="2"/>
                                            </p:txEl>
                                          </p:spTgt>
                                        </p:tgtEl>
                                      </p:cBhvr>
                                    </p:animEffect>
                                  </p:childTnLst>
                                </p:cTn>
                              </p:par>
                            </p:childTnLst>
                          </p:cTn>
                        </p:par>
                        <p:par>
                          <p:cTn id="16" fill="hold" nodeType="afterGroup">
                            <p:stCondLst>
                              <p:cond delay="4500"/>
                            </p:stCondLst>
                            <p:childTnLst>
                              <p:par>
                                <p:cTn id="17" presetID="10" presetClass="entr" presetSubtype="0"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2000"/>
                                        <p:tgtEl>
                                          <p:spTgt spid="3">
                                            <p:txEl>
                                              <p:pRg st="3" end="3"/>
                                            </p:txEl>
                                          </p:spTgt>
                                        </p:tgtEl>
                                      </p:cBhvr>
                                    </p:animEffect>
                                  </p:childTnLst>
                                </p:cTn>
                              </p:par>
                            </p:childTnLst>
                          </p:cTn>
                        </p:par>
                        <p:par>
                          <p:cTn id="20" fill="hold" nodeType="afterGroup">
                            <p:stCondLst>
                              <p:cond delay="6500"/>
                            </p:stCondLst>
                            <p:childTnLst>
                              <p:par>
                                <p:cTn id="21" presetID="10" presetClass="entr" presetSubtype="0" fill="hold"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2000"/>
                                        <p:tgtEl>
                                          <p:spTgt spid="3">
                                            <p:txEl>
                                              <p:pRg st="4" end="4"/>
                                            </p:txEl>
                                          </p:spTgt>
                                        </p:tgtEl>
                                      </p:cBhvr>
                                    </p:animEffect>
                                  </p:childTnLst>
                                </p:cTn>
                              </p:par>
                            </p:childTnLst>
                          </p:cTn>
                        </p:par>
                        <p:par>
                          <p:cTn id="24" fill="hold" nodeType="afterGroup">
                            <p:stCondLst>
                              <p:cond delay="8500"/>
                            </p:stCondLst>
                            <p:childTnLst>
                              <p:par>
                                <p:cTn id="25" presetID="10" presetClass="entr" presetSubtype="0" fill="hold" nodeType="after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2000"/>
                                        <p:tgtEl>
                                          <p:spTgt spid="3">
                                            <p:txEl>
                                              <p:pRg st="5" end="5"/>
                                            </p:txEl>
                                          </p:spTgt>
                                        </p:tgtEl>
                                      </p:cBhvr>
                                    </p:animEffect>
                                  </p:childTnLst>
                                </p:cTn>
                              </p:par>
                            </p:childTnLst>
                          </p:cTn>
                        </p:par>
                        <p:par>
                          <p:cTn id="28" fill="hold" nodeType="afterGroup">
                            <p:stCondLst>
                              <p:cond delay="10500"/>
                            </p:stCondLst>
                            <p:childTnLst>
                              <p:par>
                                <p:cTn id="29" presetID="29" presetClass="entr" presetSubtype="0" fill="hold" nodeType="afterEffect">
                                  <p:stCondLst>
                                    <p:cond delay="0"/>
                                  </p:stCondLst>
                                  <p:childTnLst>
                                    <p:set>
                                      <p:cBhvr>
                                        <p:cTn id="30" dur="1" fill="hold">
                                          <p:stCondLst>
                                            <p:cond delay="0"/>
                                          </p:stCondLst>
                                        </p:cTn>
                                        <p:tgtEl>
                                          <p:spTgt spid="6">
                                            <p:txEl>
                                              <p:pRg st="0" end="0"/>
                                            </p:txEl>
                                          </p:spTgt>
                                        </p:tgtEl>
                                        <p:attrNameLst>
                                          <p:attrName>style.visibility</p:attrName>
                                        </p:attrNameLst>
                                      </p:cBhvr>
                                      <p:to>
                                        <p:strVal val="visible"/>
                                      </p:to>
                                    </p:set>
                                    <p:anim calcmode="lin" valueType="num">
                                      <p:cBhvr>
                                        <p:cTn id="31" dur="1000" fill="hold"/>
                                        <p:tgtEl>
                                          <p:spTgt spid="6">
                                            <p:txEl>
                                              <p:pRg st="0" end="0"/>
                                            </p:txEl>
                                          </p:spTgt>
                                        </p:tgtEl>
                                        <p:attrNameLst>
                                          <p:attrName>ppt_x</p:attrName>
                                        </p:attrNameLst>
                                      </p:cBhvr>
                                      <p:tavLst>
                                        <p:tav tm="0">
                                          <p:val>
                                            <p:strVal val="#ppt_x-.2"/>
                                          </p:val>
                                        </p:tav>
                                        <p:tav tm="100000">
                                          <p:val>
                                            <p:strVal val="#ppt_x"/>
                                          </p:val>
                                        </p:tav>
                                      </p:tavLst>
                                    </p:anim>
                                    <p:anim calcmode="lin" valueType="num">
                                      <p:cBhvr>
                                        <p:cTn id="32" dur="1000" fill="hold"/>
                                        <p:tgtEl>
                                          <p:spTgt spid="6">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33" dur="1000"/>
                                        <p:tgtEl>
                                          <p:spTgt spid="6">
                                            <p:txEl>
                                              <p:pRg st="0" end="0"/>
                                            </p:txEl>
                                          </p:spTgt>
                                        </p:tgtEl>
                                      </p:cBhvr>
                                    </p:animEffect>
                                  </p:childTnLst>
                                </p:cTn>
                              </p:par>
                            </p:childTnLst>
                          </p:cTn>
                        </p:par>
                        <p:par>
                          <p:cTn id="34" fill="hold" nodeType="afterGroup">
                            <p:stCondLst>
                              <p:cond delay="11500"/>
                            </p:stCondLst>
                            <p:childTnLst>
                              <p:par>
                                <p:cTn id="35" presetID="29" presetClass="entr" presetSubtype="0" fill="hold" nodeType="afterEffect">
                                  <p:stCondLst>
                                    <p:cond delay="0"/>
                                  </p:stCondLst>
                                  <p:childTnLst>
                                    <p:set>
                                      <p:cBhvr>
                                        <p:cTn id="36" dur="1" fill="hold">
                                          <p:stCondLst>
                                            <p:cond delay="0"/>
                                          </p:stCondLst>
                                        </p:cTn>
                                        <p:tgtEl>
                                          <p:spTgt spid="7">
                                            <p:txEl>
                                              <p:pRg st="0" end="0"/>
                                            </p:txEl>
                                          </p:spTgt>
                                        </p:tgtEl>
                                        <p:attrNameLst>
                                          <p:attrName>style.visibility</p:attrName>
                                        </p:attrNameLst>
                                      </p:cBhvr>
                                      <p:to>
                                        <p:strVal val="visible"/>
                                      </p:to>
                                    </p:set>
                                    <p:anim calcmode="lin" valueType="num">
                                      <p:cBhvr>
                                        <p:cTn id="37" dur="1000" fill="hold"/>
                                        <p:tgtEl>
                                          <p:spTgt spid="7">
                                            <p:txEl>
                                              <p:pRg st="0" end="0"/>
                                            </p:txEl>
                                          </p:spTgt>
                                        </p:tgtEl>
                                        <p:attrNameLst>
                                          <p:attrName>ppt_x</p:attrName>
                                        </p:attrNameLst>
                                      </p:cBhvr>
                                      <p:tavLst>
                                        <p:tav tm="0">
                                          <p:val>
                                            <p:strVal val="#ppt_x-.2"/>
                                          </p:val>
                                        </p:tav>
                                        <p:tav tm="100000">
                                          <p:val>
                                            <p:strVal val="#ppt_x"/>
                                          </p:val>
                                        </p:tav>
                                      </p:tavLst>
                                    </p:anim>
                                    <p:anim calcmode="lin" valueType="num">
                                      <p:cBhvr>
                                        <p:cTn id="38" dur="1000" fill="hold"/>
                                        <p:tgtEl>
                                          <p:spTgt spid="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39" dur="1000"/>
                                        <p:tgtEl>
                                          <p:spTgt spid="7">
                                            <p:txEl>
                                              <p:pRg st="0" end="0"/>
                                            </p:txEl>
                                          </p:spTgt>
                                        </p:tgtEl>
                                      </p:cBhvr>
                                    </p:animEffect>
                                  </p:childTnLst>
                                </p:cTn>
                              </p:par>
                            </p:childTnLst>
                          </p:cTn>
                        </p:par>
                        <p:par>
                          <p:cTn id="40" fill="hold" nodeType="afterGroup">
                            <p:stCondLst>
                              <p:cond delay="12500"/>
                            </p:stCondLst>
                            <p:childTnLst>
                              <p:par>
                                <p:cTn id="41" presetID="29" presetClass="entr" presetSubtype="0" fill="hold" nodeType="afterEffect">
                                  <p:stCondLst>
                                    <p:cond delay="0"/>
                                  </p:stCondLst>
                                  <p:childTnLst>
                                    <p:set>
                                      <p:cBhvr>
                                        <p:cTn id="42" dur="1" fill="hold">
                                          <p:stCondLst>
                                            <p:cond delay="0"/>
                                          </p:stCondLst>
                                        </p:cTn>
                                        <p:tgtEl>
                                          <p:spTgt spid="8">
                                            <p:txEl>
                                              <p:pRg st="0" end="0"/>
                                            </p:txEl>
                                          </p:spTgt>
                                        </p:tgtEl>
                                        <p:attrNameLst>
                                          <p:attrName>style.visibility</p:attrName>
                                        </p:attrNameLst>
                                      </p:cBhvr>
                                      <p:to>
                                        <p:strVal val="visible"/>
                                      </p:to>
                                    </p:set>
                                    <p:anim calcmode="lin" valueType="num">
                                      <p:cBhvr>
                                        <p:cTn id="43" dur="1000" fill="hold"/>
                                        <p:tgtEl>
                                          <p:spTgt spid="8">
                                            <p:txEl>
                                              <p:pRg st="0" end="0"/>
                                            </p:txEl>
                                          </p:spTgt>
                                        </p:tgtEl>
                                        <p:attrNameLst>
                                          <p:attrName>ppt_x</p:attrName>
                                        </p:attrNameLst>
                                      </p:cBhvr>
                                      <p:tavLst>
                                        <p:tav tm="0">
                                          <p:val>
                                            <p:strVal val="#ppt_x-.2"/>
                                          </p:val>
                                        </p:tav>
                                        <p:tav tm="100000">
                                          <p:val>
                                            <p:strVal val="#ppt_x"/>
                                          </p:val>
                                        </p:tav>
                                      </p:tavLst>
                                    </p:anim>
                                    <p:anim calcmode="lin" valueType="num">
                                      <p:cBhvr>
                                        <p:cTn id="44" dur="1000" fill="hold"/>
                                        <p:tgtEl>
                                          <p:spTgt spid="8">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45" dur="10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3581400" cy="609600"/>
          </a:xfrm>
        </p:spPr>
        <p:txBody>
          <a:bodyPr>
            <a:normAutofit fontScale="90000"/>
          </a:bodyPr>
          <a:lstStyle/>
          <a:p>
            <a:pPr algn="l" eaLnBrk="1" fontAlgn="auto" hangingPunct="1">
              <a:spcAft>
                <a:spcPts val="0"/>
              </a:spcAft>
              <a:defRPr/>
            </a:pPr>
            <a:r>
              <a:rPr lang="en-US" smtClean="0">
                <a:latin typeface="Arial" pitchFamily="34" charset="0"/>
                <a:cs typeface="Arial" pitchFamily="34" charset="0"/>
              </a:rPr>
              <a:t>Deep Tillage</a:t>
            </a:r>
            <a:endParaRPr lang="en-US">
              <a:latin typeface="Arial" pitchFamily="34" charset="0"/>
              <a:cs typeface="Arial" pitchFamily="34" charset="0"/>
            </a:endParaRPr>
          </a:p>
        </p:txBody>
      </p:sp>
      <p:sp>
        <p:nvSpPr>
          <p:cNvPr id="3" name="Content Placeholder 2"/>
          <p:cNvSpPr>
            <a:spLocks noGrp="1"/>
          </p:cNvSpPr>
          <p:nvPr>
            <p:ph idx="1"/>
          </p:nvPr>
        </p:nvSpPr>
        <p:spPr>
          <a:xfrm>
            <a:off x="0" y="533400"/>
            <a:ext cx="9144000" cy="5592763"/>
          </a:xfrm>
        </p:spPr>
        <p:txBody>
          <a:bodyPr/>
          <a:lstStyle/>
          <a:p>
            <a:pPr eaLnBrk="1" hangingPunct="1">
              <a:buSzPct val="121000"/>
              <a:buFont typeface="Wingdings" pitchFamily="2" charset="2"/>
              <a:buChar char="§"/>
            </a:pPr>
            <a:r>
              <a:rPr lang="en-US" sz="2400" b="1" smtClean="0">
                <a:latin typeface="Arial" pitchFamily="34" charset="0"/>
                <a:cs typeface="Arial" pitchFamily="34" charset="0"/>
              </a:rPr>
              <a:t>One foot of surface soil over one hectare of land area approximately weighs about 5000 tonnes. </a:t>
            </a:r>
          </a:p>
          <a:p>
            <a:pPr eaLnBrk="1" hangingPunct="1">
              <a:buSzPct val="121000"/>
              <a:buFont typeface="Wingdings" pitchFamily="2" charset="2"/>
              <a:buChar char="§"/>
            </a:pPr>
            <a:r>
              <a:rPr lang="en-US" sz="2400" b="1" smtClean="0">
                <a:latin typeface="Arial" pitchFamily="34" charset="0"/>
                <a:cs typeface="Arial" pitchFamily="34" charset="0"/>
              </a:rPr>
              <a:t>Therefore, to plough deeper, enormous amount of energy is required.</a:t>
            </a:r>
          </a:p>
          <a:p>
            <a:pPr eaLnBrk="1" hangingPunct="1">
              <a:buSzPct val="121000"/>
              <a:buFont typeface="Wingdings" pitchFamily="2" charset="2"/>
              <a:buChar char="§"/>
            </a:pPr>
            <a:r>
              <a:rPr lang="en-US" sz="2400" b="1" smtClean="0">
                <a:latin typeface="Arial" pitchFamily="34" charset="0"/>
                <a:cs typeface="Arial" pitchFamily="34" charset="0"/>
              </a:rPr>
              <a:t> In western countries, deep ploughing of 50 cm depth for rainfed conditions and 70 cm for irrigated conditions is practiced. </a:t>
            </a:r>
          </a:p>
          <a:p>
            <a:pPr eaLnBrk="1" hangingPunct="1">
              <a:buSzPct val="121000"/>
              <a:buFont typeface="Wingdings" pitchFamily="2" charset="2"/>
              <a:buChar char="§"/>
            </a:pPr>
            <a:r>
              <a:rPr lang="en-US" sz="2400" b="1" smtClean="0">
                <a:latin typeface="Arial" pitchFamily="34" charset="0"/>
                <a:cs typeface="Arial" pitchFamily="34" charset="0"/>
              </a:rPr>
              <a:t>Ploughing of 5-6 cm depth is classified as shallow, 15-20 cm depth as medium deep and 25-30 cm depth as deep ploughing. </a:t>
            </a:r>
          </a:p>
          <a:p>
            <a:pPr eaLnBrk="1" hangingPunct="1">
              <a:buSzPct val="121000"/>
              <a:buFont typeface="Wingdings" pitchFamily="2" charset="2"/>
              <a:buChar char="§"/>
            </a:pPr>
            <a:r>
              <a:rPr lang="en-US" sz="2400" b="1" smtClean="0">
                <a:latin typeface="Arial" pitchFamily="34" charset="0"/>
                <a:cs typeface="Arial" pitchFamily="34" charset="0"/>
              </a:rPr>
              <a:t>Deep tillage is necessary for tap rooted crop like redgram and perennial crops, while, moderate deep tillage is preferred for fibrous rooted crops like maize and sorghum.</a:t>
            </a:r>
          </a:p>
          <a:p>
            <a:pPr eaLnBrk="1" hangingPunct="1">
              <a:buSzPct val="121000"/>
              <a:buFont typeface="Wingdings" pitchFamily="2" charset="2"/>
              <a:buChar char="§"/>
            </a:pPr>
            <a:r>
              <a:rPr lang="en-US" sz="2400" b="1" smtClean="0">
                <a:latin typeface="Arial" pitchFamily="34" charset="0"/>
                <a:cs typeface="Arial" pitchFamily="34" charset="0"/>
              </a:rPr>
              <a:t>Deep ploughing results large sized clods, which are scorched by the hot sun when it is carried out in summer.</a:t>
            </a:r>
          </a:p>
        </p:txBody>
      </p:sp>
      <p:sp>
        <p:nvSpPr>
          <p:cNvPr id="18436" name="Rectangle 3"/>
          <p:cNvSpPr>
            <a:spLocks noChangeArrowheads="1"/>
          </p:cNvSpPr>
          <p:nvPr/>
        </p:nvSpPr>
        <p:spPr bwMode="auto">
          <a:xfrm>
            <a:off x="6248400" y="6477000"/>
            <a:ext cx="1143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b="1">
                <a:cs typeface="Arial" pitchFamily="34" charset="0"/>
              </a:rPr>
              <a:t>(Cont)..</a:t>
            </a:r>
          </a:p>
        </p:txBody>
      </p:sp>
      <p:pic>
        <p:nvPicPr>
          <p:cNvPr id="18437" name="Picture 2" descr="C:\Documents and Settings\DODL\Desktop\TNAU color Emble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10600" y="6359525"/>
            <a:ext cx="533400"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8"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400800"/>
            <a:ext cx="685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p:cNvSpPr>
            <a:spLocks noChangeArrowheads="1"/>
          </p:cNvSpPr>
          <p:nvPr/>
        </p:nvSpPr>
        <p:spPr bwMode="auto">
          <a:xfrm>
            <a:off x="1447800" y="6488113"/>
            <a:ext cx="6413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4" action="ppaction://hlinksldjump"/>
              </a:rPr>
              <a:t>Next</a:t>
            </a:r>
            <a:endParaRPr lang="en-US">
              <a:latin typeface="Cambria" pitchFamily="18" charset="0"/>
            </a:endParaRPr>
          </a:p>
        </p:txBody>
      </p:sp>
      <p:sp>
        <p:nvSpPr>
          <p:cNvPr id="8" name="Rectangle 7"/>
          <p:cNvSpPr>
            <a:spLocks noChangeArrowheads="1"/>
          </p:cNvSpPr>
          <p:nvPr/>
        </p:nvSpPr>
        <p:spPr bwMode="auto">
          <a:xfrm>
            <a:off x="3048000" y="6488113"/>
            <a:ext cx="10493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5" action="ppaction://hlinksldjump"/>
              </a:rPr>
              <a:t>Previous</a:t>
            </a:r>
            <a:endParaRPr lang="en-US">
              <a:latin typeface="Cambria" pitchFamily="18" charset="0"/>
            </a:endParaRPr>
          </a:p>
        </p:txBody>
      </p:sp>
      <p:sp>
        <p:nvSpPr>
          <p:cNvPr id="9" name="Rectangle 8"/>
          <p:cNvSpPr>
            <a:spLocks noChangeArrowheads="1"/>
          </p:cNvSpPr>
          <p:nvPr/>
        </p:nvSpPr>
        <p:spPr bwMode="auto">
          <a:xfrm>
            <a:off x="5105400" y="6488113"/>
            <a:ext cx="5746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mbria" pitchFamily="18" charset="0"/>
                <a:hlinkClick r:id="rId6" action="ppaction://hlinksldjump"/>
              </a:rPr>
              <a:t>End</a:t>
            </a:r>
            <a:endParaRPr lang="en-US">
              <a:latin typeface="Cambr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2000"/>
                                        <p:tgtEl>
                                          <p:spTgt spid="3">
                                            <p:txEl>
                                              <p:pRg st="5" end="5"/>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9" presetClass="entr" presetSubtype="0" fill="hold" nodeType="clickEffect">
                                  <p:stCondLst>
                                    <p:cond delay="0"/>
                                  </p:stCondLst>
                                  <p:childTnLst>
                                    <p:set>
                                      <p:cBhvr>
                                        <p:cTn id="41" dur="1" fill="hold">
                                          <p:stCondLst>
                                            <p:cond delay="0"/>
                                          </p:stCondLst>
                                        </p:cTn>
                                        <p:tgtEl>
                                          <p:spTgt spid="7">
                                            <p:txEl>
                                              <p:pRg st="0" end="0"/>
                                            </p:txEl>
                                          </p:spTgt>
                                        </p:tgtEl>
                                        <p:attrNameLst>
                                          <p:attrName>style.visibility</p:attrName>
                                        </p:attrNameLst>
                                      </p:cBhvr>
                                      <p:to>
                                        <p:strVal val="visible"/>
                                      </p:to>
                                    </p:set>
                                    <p:anim calcmode="lin" valueType="num">
                                      <p:cBhvr>
                                        <p:cTn id="42" dur="1000" fill="hold"/>
                                        <p:tgtEl>
                                          <p:spTgt spid="7">
                                            <p:txEl>
                                              <p:pRg st="0" end="0"/>
                                            </p:txEl>
                                          </p:spTgt>
                                        </p:tgtEl>
                                        <p:attrNameLst>
                                          <p:attrName>ppt_x</p:attrName>
                                        </p:attrNameLst>
                                      </p:cBhvr>
                                      <p:tavLst>
                                        <p:tav tm="0">
                                          <p:val>
                                            <p:strVal val="#ppt_x-.2"/>
                                          </p:val>
                                        </p:tav>
                                        <p:tav tm="100000">
                                          <p:val>
                                            <p:strVal val="#ppt_x"/>
                                          </p:val>
                                        </p:tav>
                                      </p:tavLst>
                                    </p:anim>
                                    <p:anim calcmode="lin" valueType="num">
                                      <p:cBhvr>
                                        <p:cTn id="43" dur="1000" fill="hold"/>
                                        <p:tgtEl>
                                          <p:spTgt spid="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44" dur="1000"/>
                                        <p:tgtEl>
                                          <p:spTgt spid="7">
                                            <p:txEl>
                                              <p:pRg st="0" end="0"/>
                                            </p:txEl>
                                          </p:spTgt>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29" presetClass="entr" presetSubtype="0" fill="hold" nodeType="clickEffect">
                                  <p:stCondLst>
                                    <p:cond delay="0"/>
                                  </p:stCondLst>
                                  <p:childTnLst>
                                    <p:set>
                                      <p:cBhvr>
                                        <p:cTn id="48" dur="1" fill="hold">
                                          <p:stCondLst>
                                            <p:cond delay="0"/>
                                          </p:stCondLst>
                                        </p:cTn>
                                        <p:tgtEl>
                                          <p:spTgt spid="8">
                                            <p:txEl>
                                              <p:pRg st="0" end="0"/>
                                            </p:txEl>
                                          </p:spTgt>
                                        </p:tgtEl>
                                        <p:attrNameLst>
                                          <p:attrName>style.visibility</p:attrName>
                                        </p:attrNameLst>
                                      </p:cBhvr>
                                      <p:to>
                                        <p:strVal val="visible"/>
                                      </p:to>
                                    </p:set>
                                    <p:anim calcmode="lin" valueType="num">
                                      <p:cBhvr>
                                        <p:cTn id="49" dur="1000" fill="hold"/>
                                        <p:tgtEl>
                                          <p:spTgt spid="8">
                                            <p:txEl>
                                              <p:pRg st="0" end="0"/>
                                            </p:txEl>
                                          </p:spTgt>
                                        </p:tgtEl>
                                        <p:attrNameLst>
                                          <p:attrName>ppt_x</p:attrName>
                                        </p:attrNameLst>
                                      </p:cBhvr>
                                      <p:tavLst>
                                        <p:tav tm="0">
                                          <p:val>
                                            <p:strVal val="#ppt_x-.2"/>
                                          </p:val>
                                        </p:tav>
                                        <p:tav tm="100000">
                                          <p:val>
                                            <p:strVal val="#ppt_x"/>
                                          </p:val>
                                        </p:tav>
                                      </p:tavLst>
                                    </p:anim>
                                    <p:anim calcmode="lin" valueType="num">
                                      <p:cBhvr>
                                        <p:cTn id="50" dur="1000" fill="hold"/>
                                        <p:tgtEl>
                                          <p:spTgt spid="8">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51" dur="1000"/>
                                        <p:tgtEl>
                                          <p:spTgt spid="8">
                                            <p:txEl>
                                              <p:pRg st="0" end="0"/>
                                            </p:txEl>
                                          </p:spTgt>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29" presetClass="entr" presetSubtype="0" fill="hold" nodeType="clickEffect">
                                  <p:stCondLst>
                                    <p:cond delay="0"/>
                                  </p:stCondLst>
                                  <p:childTnLst>
                                    <p:set>
                                      <p:cBhvr>
                                        <p:cTn id="55" dur="1" fill="hold">
                                          <p:stCondLst>
                                            <p:cond delay="0"/>
                                          </p:stCondLst>
                                        </p:cTn>
                                        <p:tgtEl>
                                          <p:spTgt spid="9">
                                            <p:txEl>
                                              <p:pRg st="0" end="0"/>
                                            </p:txEl>
                                          </p:spTgt>
                                        </p:tgtEl>
                                        <p:attrNameLst>
                                          <p:attrName>style.visibility</p:attrName>
                                        </p:attrNameLst>
                                      </p:cBhvr>
                                      <p:to>
                                        <p:strVal val="visible"/>
                                      </p:to>
                                    </p:set>
                                    <p:anim calcmode="lin" valueType="num">
                                      <p:cBhvr>
                                        <p:cTn id="56" dur="1000" fill="hold"/>
                                        <p:tgtEl>
                                          <p:spTgt spid="9">
                                            <p:txEl>
                                              <p:pRg st="0" end="0"/>
                                            </p:txEl>
                                          </p:spTgt>
                                        </p:tgtEl>
                                        <p:attrNameLst>
                                          <p:attrName>ppt_x</p:attrName>
                                        </p:attrNameLst>
                                      </p:cBhvr>
                                      <p:tavLst>
                                        <p:tav tm="0">
                                          <p:val>
                                            <p:strVal val="#ppt_x-.2"/>
                                          </p:val>
                                        </p:tav>
                                        <p:tav tm="100000">
                                          <p:val>
                                            <p:strVal val="#ppt_x"/>
                                          </p:val>
                                        </p:tav>
                                      </p:tavLst>
                                    </p:anim>
                                    <p:anim calcmode="lin" valueType="num">
                                      <p:cBhvr>
                                        <p:cTn id="57" dur="1000" fill="hold"/>
                                        <p:tgtEl>
                                          <p:spTgt spid="9">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58" dur="10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PRIMARY, SECONDARY TILLAGE AND LAND MODIFICATIONS&amp;quot;&quot;/&gt;&lt;property id=&quot;20307&quot; value=&quot;256&quot;/&gt;&lt;/object&gt;&lt;object type=&quot;3&quot; unique_id=&quot;10005&quot;&gt;&lt;property id=&quot;20148&quot; value=&quot;5&quot;/&gt;&lt;property id=&quot;20300&quot; value=&quot;Slide 2 - &amp;quot;Abstract&amp;quot;&quot;/&gt;&lt;property id=&quot;20307&quot; value=&quot;257&quot;/&gt;&lt;/object&gt;&lt;object type=&quot;3&quot; unique_id=&quot;10006&quot;&gt;&lt;property id=&quot;20148&quot; value=&quot;5&quot;/&gt;&lt;property id=&quot;20300&quot; value=&quot;Slide 3 - &amp;quot;Learning objectives&amp;quot;&quot;/&gt;&lt;property id=&quot;20307&quot; value=&quot;258&quot;/&gt;&lt;/object&gt;&lt;object type=&quot;3&quot; unique_id=&quot;10007&quot;&gt;&lt;property id=&quot;20148&quot; value=&quot;5&quot;/&gt;&lt;property id=&quot;20300&quot; value=&quot;Slide 4 - &amp;quot;Main Body&amp;quot;&quot;/&gt;&lt;property id=&quot;20307&quot; value=&quot;259&quot;/&gt;&lt;/object&gt;&lt;object type=&quot;3&quot; unique_id=&quot;10008&quot;&gt;&lt;property id=&quot;20148&quot; value=&quot;5&quot;/&gt;&lt;property id=&quot;20300&quot; value=&quot;Slide 5 - &amp;quot;Selection of ploughs&amp;#x0D;&amp;#x0A;&amp;quot;&quot;/&gt;&lt;property id=&quot;20307&quot; value=&quot;260&quot;/&gt;&lt;/object&gt;&lt;object type=&quot;3&quot; unique_id=&quot;10009&quot;&gt;&lt;property id=&quot;20148&quot; value=&quot;5&quot;/&gt;&lt;property id=&quot;20300&quot; value=&quot;Slide 6 - &amp;quot;Optimum time for ploughing&amp;#x0D;&amp;#x0A;&amp;quot;&quot;/&gt;&lt;property id=&quot;20307&quot; value=&quot;261&quot;/&gt;&lt;/object&gt;&lt;object type=&quot;3&quot; unique_id=&quot;10010&quot;&gt;&lt;property id=&quot;20148&quot; value=&quot;5&quot;/&gt;&lt;property id=&quot;20300&quot; value=&quot;Slide 7 - &amp;quot;Depth of ploughing&amp;#x0D;&amp;#x0A;&amp;quot;&quot;/&gt;&lt;property id=&quot;20307&quot; value=&quot;262&quot;/&gt;&lt;/object&gt;&lt;object type=&quot;3&quot; unique_id=&quot;10092&quot;&gt;&lt;property id=&quot;20148&quot; value=&quot;5&quot;/&gt;&lt;property id=&quot;20300&quot; value=&quot;Slide 8 - &amp;quot;Types of primary tillage &amp;#x0D;&amp;#x0A;&amp;quot;&quot;/&gt;&lt;property id=&quot;20307&quot; value=&quot;263&quot;/&gt;&lt;/object&gt;&lt;object type=&quot;3&quot; unique_id=&quot;10093&quot;&gt;&lt;property id=&quot;20148&quot; value=&quot;5&quot;/&gt;&lt;property id=&quot;20300&quot; value=&quot;Slide 9 - &amp;quot;Deep Tillage&amp;quot;&quot;/&gt;&lt;property id=&quot;20307&quot; value=&quot;264&quot;/&gt;&lt;/object&gt;&lt;object type=&quot;3&quot; unique_id=&quot;10094&quot;&gt;&lt;property id=&quot;20148&quot; value=&quot;5&quot;/&gt;&lt;property id=&quot;20300&quot; value=&quot;Slide 10&quot;/&gt;&lt;property id=&quot;20307&quot; value=&quot;265&quot;/&gt;&lt;/object&gt;&lt;object type=&quot;3&quot; unique_id=&quot;10239&quot;&gt;&lt;property id=&quot;20148&quot; value=&quot;5&quot;/&gt;&lt;property id=&quot;20300&quot; value=&quot;Slide 11 - &amp;quot;Year-round tillage &amp;#x0D;&amp;#x0A;&amp;quot;&quot;/&gt;&lt;property id=&quot;20307&quot; value=&quot;266&quot;/&gt;&lt;/object&gt;&lt;object type=&quot;3&quot; unique_id=&quot;10240&quot;&gt;&lt;property id=&quot;20148&quot; value=&quot;5&quot;/&gt;&lt;property id=&quot;20300&quot; value=&quot;Slide 12 - &amp;quot;Primary tillage implements &amp;#x0D;&amp;#x0A;&amp;quot;&quot;/&gt;&lt;property id=&quot;20307&quot; value=&quot;267&quot;/&gt;&lt;/object&gt;&lt;object type=&quot;3&quot; unique_id=&quot;10241&quot;&gt;&lt;property id=&quot;20148&quot; value=&quot;5&quot;/&gt;&lt;property id=&quot;20300&quot; value=&quot;Slide 13 - &amp;quot;Wooden plough &amp;quot;&quot;/&gt;&lt;property id=&quot;20307&quot; value=&quot;268&quot;/&gt;&lt;/object&gt;&lt;object type=&quot;3&quot; unique_id=&quot;10242&quot;&gt;&lt;property id=&quot;20148&quot; value=&quot;5&quot;/&gt;&lt;property id=&quot;20300&quot; value=&quot;Slide 14 - &amp;quot;Types of wooden ploughs&amp;#x0D;&amp;#x0A;&amp;quot;&quot;/&gt;&lt;property id=&quot;20307&quot; value=&quot;269&quot;/&gt;&lt;/object&gt;&lt;object type=&quot;3&quot; unique_id=&quot;10243&quot;&gt;&lt;property id=&quot;20148&quot; value=&quot;5&quot;/&gt;&lt;property id=&quot;20300&quot; value=&quot;Slide 15 - &amp;quot;Soil inversion ploughs&amp;quot;&quot;/&gt;&lt;property id=&quot;20307&quot; value=&quot;270&quot;/&gt;&lt;/object&gt;&lt;object type=&quot;3&quot; unique_id=&quot;10244&quot;&gt;&lt;property id=&quot;20148&quot; value=&quot;5&quot;/&gt;&lt;property id=&quot;20300&quot; value=&quot;Slide 16 - &amp;quot;Disc plough&amp;#x0D;&amp;#x0A;&amp;quot;&quot;/&gt;&lt;property id=&quot;20307&quot; value=&quot;271&quot;/&gt;&lt;/object&gt;&lt;object type=&quot;3&quot; unique_id=&quot;10245&quot;&gt;&lt;property id=&quot;20148&quot; value=&quot;5&quot;/&gt;&lt;property id=&quot;20300&quot; value=&quot;Slide 17 - &amp;quot;Turn-wrest or reversible or one-way plough&amp;#x0D;&amp;#x0A;&amp;quot;&quot;/&gt;&lt;property id=&quot;20307&quot; value=&quot;272&quot;/&gt;&lt;/object&gt;&lt;object type=&quot;3&quot; unique_id=&quot;10246&quot;&gt;&lt;property id=&quot;20148&quot; value=&quot;5&quot;/&gt;&lt;property id=&quot;20300&quot; value=&quot;Slide 18 - &amp;quot;Chisel plough&amp;#x0D;&amp;#x0A;&amp;quot;&quot;/&gt;&lt;property id=&quot;20307&quot; value=&quot;273&quot;/&gt;&lt;/object&gt;&lt;object type=&quot;3&quot; unique_id=&quot;10267&quot;&gt;&lt;property id=&quot;20148&quot; value=&quot;5&quot;/&gt;&lt;property id=&quot;20300&quot; value=&quot;Slide 19 - &amp;quot;RIDGE PLOUGH&amp;#x0D;&amp;#x0A; &amp;quot;&quot;/&gt;&lt;property id=&quot;20307&quot; value=&quot;274&quot;/&gt;&lt;/object&gt;&lt;object type=&quot;3&quot; unique_id=&quot;10373&quot;&gt;&lt;property id=&quot;20148&quot; value=&quot;5&quot;/&gt;&lt;property id=&quot;20300&quot; value=&quot;Slide 20 - &amp;quot;Rotary plough or Rotary hoes&amp;#x0D;&amp;#x0A;&amp;quot;&quot;/&gt;&lt;property id=&quot;20307&quot; value=&quot;275&quot;/&gt;&lt;/object&gt;&lt;object type=&quot;3&quot; unique_id=&quot;10374&quot;&gt;&lt;property id=&quot;20148&quot; value=&quot;5&quot;/&gt;&lt;property id=&quot;20300&quot; value=&quot;Slide 21 - &amp;quot;Secondary tillage &amp;#x0D;&amp;#x0A;&amp;quot;&quot;/&gt;&lt;property id=&quot;20307&quot; value=&quot;276&quot;/&gt;&lt;/object&gt;&lt;object type=&quot;3&quot; unique_id=&quot;10398&quot;&gt;&lt;property id=&quot;20148&quot; value=&quot;5&quot;/&gt;&lt;property id=&quot;20300&quot; value=&quot;Slide 22 - &amp;quot;Tractor drawn cultivator&amp;#x0D;&amp;#x0A;&amp;quot;&quot;/&gt;&lt;property id=&quot;20307&quot; value=&quot;277&quot;/&gt;&lt;/object&gt;&lt;object type=&quot;3&quot; unique_id=&quot;10807&quot;&gt;&lt;property id=&quot;20148&quot; value=&quot;5&quot;/&gt;&lt;property id=&quot;20300&quot; value=&quot;Slide 23 - &amp;quot;Sweep cultivator &amp;#x0D;&amp;#x0A;&amp;quot;&quot;/&gt;&lt;property id=&quot;20307&quot; value=&quot;278&quot;/&gt;&lt;/object&gt;&lt;object type=&quot;3&quot; unique_id=&quot;10808&quot;&gt;&lt;property id=&quot;20148&quot; value=&quot;5&quot;/&gt;&lt;property id=&quot;20300&quot; value=&quot;Slide 24 - &amp;quot;Harrows &amp;#x0D;&amp;#x0A;&amp;quot;&quot;/&gt;&lt;property id=&quot;20307&quot; value=&quot;279&quot;/&gt;&lt;/object&gt;&lt;object type=&quot;3&quot; unique_id=&quot;10809&quot;&gt;&lt;property id=&quot;20148&quot; value=&quot;5&quot;/&gt;&lt;property id=&quot;20300&quot; value=&quot;Slide 25 - &amp;quot;Disc Harrow&amp;quot;&quot;/&gt;&lt;property id=&quot;20307&quot; value=&quot;280&quot;/&gt;&lt;/object&gt;&lt;object type=&quot;3&quot; unique_id=&quot;10810&quot;&gt;&lt;property id=&quot;20148&quot; value=&quot;5&quot;/&gt;&lt;property id=&quot;20300&quot; value=&quot;Slide 26 - &amp;quot;Plank and roller &amp;#x0D;&amp;#x0A;&amp;quot;&quot;/&gt;&lt;property id=&quot;20307&quot; value=&quot;281&quot;/&gt;&lt;/object&gt;&lt;object type=&quot;3&quot; unique_id=&quot;10811&quot;&gt;&lt;property id=&quot;20148&quot; value=&quot;5&quot;/&gt;&lt;property id=&quot;20300&quot; value=&quot;Slide 27 - &amp;quot;Layout of seedbed and sowing &amp;quot;&quot;/&gt;&lt;property id=&quot;20307&quot; value=&quot;282&quot;/&gt;&lt;/object&gt;&lt;object type=&quot;3&quot; unique_id=&quot;10812&quot;&gt;&lt;property id=&quot;20148&quot; value=&quot;5&quot;/&gt;&lt;property id=&quot;20300&quot; value=&quot;Slide 28&quot;/&gt;&lt;property id=&quot;20307&quot; value=&quot;283&quot;/&gt;&lt;/object&gt;&lt;object type=&quot;3&quot; unique_id=&quot;10813&quot;&gt;&lt;property id=&quot;20148&quot; value=&quot;5&quot;/&gt;&lt;property id=&quot;20300&quot; value=&quot;Slide 29 - &amp;quot;Implements for layout of seedbed &amp;#x0D;&amp;#x0A;&amp;quot;&quot;/&gt;&lt;property id=&quot;20307&quot; value=&quot;284&quot;/&gt;&lt;/object&gt;&lt;object type=&quot;3&quot; unique_id=&quot;10814&quot;&gt;&lt;property id=&quot;20148&quot; value=&quot;5&quot;/&gt;&lt;property id=&quot;20300&quot; value=&quot;Slide 30 - &amp;quot;Summary&amp;quot;&quot;/&gt;&lt;property id=&quot;20307&quot; value=&quot;285&quot;/&gt;&lt;/object&gt;&lt;object type=&quot;3&quot; unique_id=&quot;10815&quot;&gt;&lt;property id=&quot;20148&quot; value=&quot;5&quot;/&gt;&lt;property id=&quot;20300&quot; value=&quot;Slide 31&quot;/&gt;&lt;property id=&quot;20307&quot; value=&quot;286&quot;/&gt;&lt;/object&gt;&lt;object type=&quot;3&quot; unique_id=&quot;10816&quot;&gt;&lt;property id=&quot;20148&quot; value=&quot;5&quot;/&gt;&lt;property id=&quot;20300&quot; value=&quot;Slide 32 - &amp;quot;     Assessment&amp;quot;&quot;/&gt;&lt;property id=&quot;20307&quot; value=&quot;287&quot;/&gt;&lt;/object&gt;&lt;object type=&quot;3&quot; unique_id=&quot;10817&quot;&gt;&lt;property id=&quot;20148&quot; value=&quot;5&quot;/&gt;&lt;property id=&quot;20300&quot; value=&quot;Slide 33&quot;/&gt;&lt;property id=&quot;20307&quot; value=&quot;288&quot;/&gt;&lt;/object&gt;&lt;object type=&quot;3&quot; unique_id=&quot;10818&quot;&gt;&lt;property id=&quot;20148&quot; value=&quot;5&quot;/&gt;&lt;property id=&quot;20300&quot; value=&quot;Slide 34 - &amp;quot;References&amp;#x0D;&amp;#x0A;&amp;quot;&quot;/&gt;&lt;property id=&quot;20307&quot; value=&quot;289&quot;/&gt;&lt;/object&gt;&lt;/object&gt;&lt;/object&gt;&lt;/database&gt;"/>
  <p:tag name="SECTOMILLISECCONVERTED" val="1"/>
</p:tagLst>
</file>

<file path=ppt/theme/theme1.xml><?xml version="1.0" encoding="utf-8"?>
<a:theme xmlns:a="http://schemas.openxmlformats.org/drawingml/2006/main" name="Welcome">
  <a:themeElements>
    <a:clrScheme name="Welcome">
      <a:dk1>
        <a:sysClr val="windowText" lastClr="000000"/>
      </a:dk1>
      <a:lt1>
        <a:sysClr val="window" lastClr="FFFFFF"/>
      </a:lt1>
      <a:dk2>
        <a:srgbClr val="00272B"/>
      </a:dk2>
      <a:lt2>
        <a:srgbClr val="F7F7FF"/>
      </a:lt2>
      <a:accent1>
        <a:srgbClr val="006AED"/>
      </a:accent1>
      <a:accent2>
        <a:srgbClr val="0087BF"/>
      </a:accent2>
      <a:accent3>
        <a:srgbClr val="5D974B"/>
      </a:accent3>
      <a:accent4>
        <a:srgbClr val="9DBB3F"/>
      </a:accent4>
      <a:accent5>
        <a:srgbClr val="C77CC7"/>
      </a:accent5>
      <a:accent6>
        <a:srgbClr val="996699"/>
      </a:accent6>
      <a:hlink>
        <a:srgbClr val="E78707"/>
      </a:hlink>
      <a:folHlink>
        <a:srgbClr val="C618BA"/>
      </a:folHlink>
    </a:clrScheme>
    <a:fontScheme name="Welcome">
      <a:majorFont>
        <a:latin typeface="Book Antiqua"/>
        <a:ea typeface=""/>
        <a:cs typeface=""/>
        <a:font script="Jpan" typeface="ＭＳ Ｐゴシック"/>
        <a:font script="Hang" typeface="돋움"/>
        <a:font script="Hans" typeface="华文中宋"/>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mbria"/>
        <a:ea typeface=""/>
        <a:cs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elcome">
      <a:fillStyleLst>
        <a:solidFill>
          <a:schemeClr val="phClr">
            <a:tint val="100000"/>
            <a:shade val="100000"/>
            <a:hueMod val="100000"/>
            <a:satMod val="150000"/>
          </a:schemeClr>
        </a:solidFill>
        <a:gradFill rotWithShape="1">
          <a:gsLst>
            <a:gs pos="0">
              <a:schemeClr val="phClr">
                <a:tint val="10000"/>
                <a:shade val="100000"/>
                <a:hueMod val="100000"/>
                <a:satMod val="1000000"/>
              </a:schemeClr>
            </a:gs>
            <a:gs pos="100000">
              <a:schemeClr val="phClr">
                <a:tint val="100000"/>
                <a:shade val="100000"/>
                <a:hueMod val="100000"/>
                <a:satMod val="300000"/>
              </a:schemeClr>
            </a:gs>
          </a:gsLst>
          <a:lin ang="16200000" scaled="1"/>
        </a:gradFill>
        <a:gradFill flip="none" rotWithShape="1">
          <a:gsLst>
            <a:gs pos="0">
              <a:schemeClr val="phClr">
                <a:tint val="70000"/>
              </a:schemeClr>
            </a:gs>
            <a:gs pos="30000">
              <a:schemeClr val="phClr">
                <a:tint val="90000"/>
              </a:schemeClr>
            </a:gs>
            <a:gs pos="88000">
              <a:schemeClr val="phClr">
                <a:shade val="30000"/>
              </a:schemeClr>
            </a:gs>
            <a:gs pos="100000">
              <a:schemeClr val="phClr">
                <a:shade val="20000"/>
              </a:schemeClr>
            </a:gs>
          </a:gsLst>
          <a:lin ang="5400000" scaled="1"/>
          <a:tileRect/>
        </a:gradFill>
      </a:fillStyleLst>
      <a:lnStyleLst>
        <a:ln w="127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glow>
              <a:schemeClr val="phClr">
                <a:tint val="100000"/>
                <a:shade val="100000"/>
                <a:hueMod val="100000"/>
                <a:satMod val="100000"/>
              </a:schemeClr>
            </a:glow>
          </a:effectLst>
        </a:effectStyle>
        <a:effectStyle>
          <a:effectLst>
            <a:outerShdw blurRad="39000" dist="25400" dir="5400000">
              <a:srgbClr val="000000">
                <a:alpha val="40000"/>
              </a:srgbClr>
            </a:outerShdw>
          </a:effectLst>
        </a:effectStyle>
        <a:effectStyle>
          <a:effectLst>
            <a:outerShdw blurRad="39000" dist="25400" dir="5400000">
              <a:srgbClr val="000000">
                <a:alpha val="30000"/>
              </a:srgbClr>
            </a:outerShdw>
          </a:effectLst>
          <a:scene3d>
            <a:camera prst="orthographicFront" fov="0">
              <a:rot lat="0" lon="0" rev="0"/>
            </a:camera>
            <a:lightRig rig="contrasting" dir="t">
              <a:rot lat="0" lon="0" rev="16500000"/>
            </a:lightRig>
          </a:scene3d>
          <a:sp3d prstMaterial="powder">
            <a:bevelT w="152400"/>
            <a:contourClr>
              <a:schemeClr val="phClr"/>
            </a:contourClr>
          </a:sp3d>
        </a:effectStyle>
      </a:effectStyleLst>
      <a:bgFillStyleLst>
        <a:solidFill>
          <a:schemeClr val="phClr">
            <a:tint val="100000"/>
            <a:shade val="100000"/>
            <a:hueMod val="100000"/>
            <a:satMod val="100000"/>
          </a:schemeClr>
        </a:solidFill>
        <a:gradFill rotWithShape="1">
          <a:gsLst>
            <a:gs pos="0">
              <a:schemeClr val="phClr">
                <a:tint val="100000"/>
                <a:shade val="30000"/>
                <a:hueMod val="100000"/>
              </a:schemeClr>
            </a:gs>
            <a:gs pos="20000">
              <a:schemeClr val="phClr">
                <a:tint val="100000"/>
                <a:shade val="100000"/>
                <a:hueMod val="100000"/>
              </a:schemeClr>
            </a:gs>
            <a:gs pos="100000">
              <a:schemeClr val="phClr">
                <a:tint val="90000"/>
                <a:shade val="100000"/>
                <a:hueMod val="100000"/>
                <a:satMod val="1600000"/>
              </a:schemeClr>
            </a:gs>
          </a:gsLst>
          <a:lin ang="16200000" scaled="1"/>
        </a:gradFill>
        <a:gradFill rotWithShape="1">
          <a:gsLst>
            <a:gs pos="0">
              <a:schemeClr val="phClr">
                <a:tint val="100000"/>
                <a:shade val="30000"/>
                <a:hueMod val="100000"/>
                <a:satMod val="1600000"/>
              </a:schemeClr>
            </a:gs>
            <a:gs pos="20000">
              <a:schemeClr val="phClr">
                <a:tint val="100000"/>
                <a:shade val="100000"/>
                <a:hueMod val="100000"/>
                <a:satMod val="500000"/>
              </a:schemeClr>
            </a:gs>
            <a:gs pos="100000">
              <a:schemeClr val="phClr">
                <a:tint val="90000"/>
                <a:shade val="100000"/>
                <a:hueMod val="100000"/>
                <a:satMod val="1600000"/>
              </a:schemeClr>
            </a:gs>
          </a:gsLst>
          <a:lin ang="16200000" scaled="1"/>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793</TotalTime>
  <Words>3642</Words>
  <Application>Microsoft Office PowerPoint</Application>
  <PresentationFormat>On-screen Show (4:3)</PresentationFormat>
  <Paragraphs>356</Paragraphs>
  <Slides>34</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34</vt:i4>
      </vt:variant>
    </vt:vector>
  </HeadingPairs>
  <TitlesOfParts>
    <vt:vector size="43" baseType="lpstr">
      <vt:lpstr>Arial</vt:lpstr>
      <vt:lpstr>Book Antiqua</vt:lpstr>
      <vt:lpstr>Cambria</vt:lpstr>
      <vt:lpstr>Wingdings 2</vt:lpstr>
      <vt:lpstr>Calibri</vt:lpstr>
      <vt:lpstr>SimSun</vt:lpstr>
      <vt:lpstr>Wingdings</vt:lpstr>
      <vt:lpstr>Times New Roman</vt:lpstr>
      <vt:lpstr>Welcome</vt:lpstr>
      <vt:lpstr>PRIMARY, SECONDARY TILLAGE AND LAND MODIFICATIONS</vt:lpstr>
      <vt:lpstr>Abstract</vt:lpstr>
      <vt:lpstr>Learning objectives</vt:lpstr>
      <vt:lpstr>PowerPoint Presentation</vt:lpstr>
      <vt:lpstr>Selection of ploughs </vt:lpstr>
      <vt:lpstr>Optimum time for ploughing </vt:lpstr>
      <vt:lpstr>Depth of ploughing </vt:lpstr>
      <vt:lpstr>Types of primary tillage  </vt:lpstr>
      <vt:lpstr>Deep Tillage</vt:lpstr>
      <vt:lpstr>PowerPoint Presentation</vt:lpstr>
      <vt:lpstr>Year-round tillage  </vt:lpstr>
      <vt:lpstr>Primary tillage implements  </vt:lpstr>
      <vt:lpstr>Wooden plough </vt:lpstr>
      <vt:lpstr>Types of wooden ploughs </vt:lpstr>
      <vt:lpstr>Soil inversion ploughs</vt:lpstr>
      <vt:lpstr>Disc plough </vt:lpstr>
      <vt:lpstr>Turn-wrest or reversible or one-way plough </vt:lpstr>
      <vt:lpstr>Chisel plough </vt:lpstr>
      <vt:lpstr>RIDGE PLOUGH  </vt:lpstr>
      <vt:lpstr>Rotary plough or Rotary hoes </vt:lpstr>
      <vt:lpstr>Secondary tillage  </vt:lpstr>
      <vt:lpstr>Tractor drawn cultivator </vt:lpstr>
      <vt:lpstr>Sweep cultivator  </vt:lpstr>
      <vt:lpstr>Harrows  </vt:lpstr>
      <vt:lpstr>Disc Harrow</vt:lpstr>
      <vt:lpstr>Plank and roller  </vt:lpstr>
      <vt:lpstr>Layout of seedbed and sowing </vt:lpstr>
      <vt:lpstr>PowerPoint Presentation</vt:lpstr>
      <vt:lpstr>Implements for layout of seedbed  </vt:lpstr>
      <vt:lpstr>Summary</vt:lpstr>
      <vt:lpstr>PowerPoint Presentation</vt:lpstr>
      <vt:lpstr>     Assessment</vt:lpstr>
      <vt:lpstr>PowerPoint Presentation</vt:lpstr>
      <vt:lpstr>References </vt:lpstr>
    </vt:vector>
  </TitlesOfParts>
  <Company>TNAU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PRIMARY, SECONDARY TILLAGE AND LAND MODIFICATIONS</dc:title>
  <dc:creator>DODL</dc:creator>
  <cp:lastModifiedBy>Teacher E-Solutions</cp:lastModifiedBy>
  <cp:revision>94</cp:revision>
  <dcterms:created xsi:type="dcterms:W3CDTF">2011-07-21T04:01:39Z</dcterms:created>
  <dcterms:modified xsi:type="dcterms:W3CDTF">2019-01-15T12:44:35Z</dcterms:modified>
</cp:coreProperties>
</file>