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63" r:id="rId2"/>
    <p:sldId id="321" r:id="rId3"/>
    <p:sldId id="320" r:id="rId4"/>
    <p:sldId id="322" r:id="rId5"/>
    <p:sldId id="324" r:id="rId6"/>
    <p:sldId id="327" r:id="rId7"/>
    <p:sldId id="328" r:id="rId8"/>
    <p:sldId id="265" r:id="rId9"/>
    <p:sldId id="266" r:id="rId10"/>
    <p:sldId id="269" r:id="rId11"/>
    <p:sldId id="270" r:id="rId12"/>
    <p:sldId id="273" r:id="rId13"/>
    <p:sldId id="325" r:id="rId14"/>
    <p:sldId id="331" r:id="rId15"/>
    <p:sldId id="332" r:id="rId16"/>
    <p:sldId id="336" r:id="rId17"/>
    <p:sldId id="326" r:id="rId18"/>
    <p:sldId id="258" r:id="rId19"/>
    <p:sldId id="319" r:id="rId20"/>
    <p:sldId id="317" r:id="rId21"/>
    <p:sldId id="343" r:id="rId22"/>
    <p:sldId id="333" r:id="rId23"/>
    <p:sldId id="329" r:id="rId24"/>
    <p:sldId id="271" r:id="rId25"/>
    <p:sldId id="339" r:id="rId26"/>
    <p:sldId id="340" r:id="rId27"/>
    <p:sldId id="279" r:id="rId28"/>
    <p:sldId id="330" r:id="rId29"/>
    <p:sldId id="280" r:id="rId30"/>
    <p:sldId id="285" r:id="rId31"/>
    <p:sldId id="338" r:id="rId32"/>
    <p:sldId id="337" r:id="rId33"/>
    <p:sldId id="286" r:id="rId34"/>
    <p:sldId id="287" r:id="rId35"/>
    <p:sldId id="257" r:id="rId36"/>
    <p:sldId id="318" r:id="rId37"/>
    <p:sldId id="288" r:id="rId38"/>
    <p:sldId id="289" r:id="rId39"/>
    <p:sldId id="341" r:id="rId40"/>
    <p:sldId id="291" r:id="rId41"/>
    <p:sldId id="292" r:id="rId42"/>
    <p:sldId id="293" r:id="rId43"/>
    <p:sldId id="294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42" r:id="rId62"/>
    <p:sldId id="313" r:id="rId63"/>
    <p:sldId id="295" r:id="rId64"/>
    <p:sldId id="314" r:id="rId65"/>
    <p:sldId id="315" r:id="rId66"/>
    <p:sldId id="316" r:id="rId67"/>
    <p:sldId id="260" r:id="rId68"/>
    <p:sldId id="261" r:id="rId69"/>
    <p:sldId id="262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58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459E1D5-87E6-45C2-A33E-7ACD3DC30F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0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0A08E48-E456-47B7-BEAB-36D455D3C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05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87D1A-209A-43E6-913F-D46F0CE26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4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A992-D0BB-4B7B-B91B-343D1DB68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6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C527-F9E7-47D9-A496-E5DDE6AD9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3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6B1D-2613-4FAB-B2C7-0D9A6531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E218-5D74-4CEC-AF08-F0C967934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6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C13C-2C5F-4302-883D-754B45E43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3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CA19E-A982-45FF-90C9-11588007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1113-F58F-4013-88A3-D9DDBE2E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E262-88EB-4648-B233-E430A6781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FBAB0-D959-4E24-B894-63C31A11C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4244-95B2-4101-B9AD-8159146C0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5A5F6623-F5FB-4640-8CE1-80F9667A5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4FF7F-2D7E-4433-8A93-3B9A5FB9C20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400175" y="173038"/>
            <a:ext cx="645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Tillage, cultivation and crop establishment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47650" y="1828800"/>
            <a:ext cx="88963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Introduction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endParaRPr lang="en-GB" b="1"/>
          </a:p>
          <a:p>
            <a:r>
              <a:rPr lang="en-GB"/>
              <a:t>Tillage is a general term for modifying the soil. </a:t>
            </a:r>
          </a:p>
          <a:p>
            <a:r>
              <a:rPr lang="en-GB"/>
              <a:t>Primary tillage refers to ploughing.</a:t>
            </a:r>
          </a:p>
          <a:p>
            <a:r>
              <a:rPr lang="en-GB"/>
              <a:t>Cultivation can be used as a synonym for tillage but is </a:t>
            </a:r>
          </a:p>
          <a:p>
            <a:r>
              <a:rPr lang="en-GB"/>
              <a:t>often used in a technical sense of weeding with an implement.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FFCFA-53BC-4628-BEC4-A454A520C4D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1267" name="Picture 2" descr="leisa26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260725" y="5837238"/>
            <a:ext cx="286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Bulk density g cm</a:t>
            </a:r>
            <a:r>
              <a:rPr lang="en-GB" baseline="30000"/>
              <a:t>-3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BF5F3-9005-4484-8D6D-CE333CEADF7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2291" name="Picture 2" descr="leisa27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79463"/>
            <a:ext cx="91376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639B5-29A7-46F2-9101-A8637B79435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9925" y="274638"/>
            <a:ext cx="59610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Hand tools</a:t>
            </a:r>
          </a:p>
          <a:p>
            <a:endParaRPr lang="en-GB"/>
          </a:p>
          <a:p>
            <a:r>
              <a:rPr lang="en-GB"/>
              <a:t>Primary cultivation - mainly hoe, mattock</a:t>
            </a:r>
          </a:p>
        </p:txBody>
      </p:sp>
      <p:pic>
        <p:nvPicPr>
          <p:cNvPr id="13316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2496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1029" descr="leis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383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1030"/>
          <p:cNvSpPr>
            <a:spLocks noChangeShapeType="1"/>
          </p:cNvSpPr>
          <p:nvPr/>
        </p:nvSpPr>
        <p:spPr bwMode="auto">
          <a:xfrm>
            <a:off x="8305800" y="4495800"/>
            <a:ext cx="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1031"/>
          <p:cNvSpPr txBox="1">
            <a:spLocks noChangeArrowheads="1"/>
          </p:cNvSpPr>
          <p:nvPr/>
        </p:nvSpPr>
        <p:spPr bwMode="auto">
          <a:xfrm>
            <a:off x="7848600" y="3962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15 cm</a:t>
            </a:r>
          </a:p>
        </p:txBody>
      </p:sp>
      <p:sp>
        <p:nvSpPr>
          <p:cNvPr id="13320" name="Line 1032"/>
          <p:cNvSpPr>
            <a:spLocks noChangeShapeType="1"/>
          </p:cNvSpPr>
          <p:nvPr/>
        </p:nvSpPr>
        <p:spPr bwMode="auto">
          <a:xfrm flipV="1">
            <a:off x="8305800" y="1828800"/>
            <a:ext cx="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1033"/>
          <p:cNvSpPr txBox="1">
            <a:spLocks noChangeArrowheads="1"/>
          </p:cNvSpPr>
          <p:nvPr/>
        </p:nvSpPr>
        <p:spPr bwMode="auto">
          <a:xfrm>
            <a:off x="4786313" y="6318250"/>
            <a:ext cx="2747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head of “ring” hoe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3B3F-17CA-44D3-BC26-2CAF59DB745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200" i="1">
                <a:cs typeface="Times New Roman" pitchFamily="18" charset="0"/>
              </a:rPr>
              <a:t>“Just a</a:t>
            </a:r>
            <a:r>
              <a:rPr lang="el-GR" sz="2200" i="1">
                <a:cs typeface="Times New Roman" pitchFamily="18" charset="0"/>
              </a:rPr>
              <a:t>s the hoes made from the ore of Mount Toror ruptured the earth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which gave life to the sorghum grain, the spears made from same ore pierced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the bodies of the warriors and released their spirits.  The soul of iron ore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is a</a:t>
            </a:r>
            <a:r>
              <a:rPr lang="en-GB" sz="2200" i="1">
                <a:cs typeface="Times New Roman" pitchFamily="18" charset="0"/>
              </a:rPr>
              <a:t>n important</a:t>
            </a:r>
            <a:r>
              <a:rPr lang="el-GR" sz="2200" i="1">
                <a:cs typeface="Times New Roman" pitchFamily="18" charset="0"/>
              </a:rPr>
              <a:t> metaphor for death and life.  </a:t>
            </a:r>
            <a:r>
              <a:rPr lang="en-GB" sz="2200" i="1">
                <a:cs typeface="Times New Roman" pitchFamily="18" charset="0"/>
              </a:rPr>
              <a:t>For example, t</a:t>
            </a:r>
            <a:r>
              <a:rPr lang="el-GR" sz="2200" i="1">
                <a:cs typeface="Times New Roman" pitchFamily="18" charset="0"/>
              </a:rPr>
              <a:t>he people of NE Uganda buried a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hoe at the beginning of harvest and a spear to initiate war.  </a:t>
            </a:r>
            <a:endParaRPr lang="en-GB" sz="2200" i="1">
              <a:cs typeface="Times New Roman" pitchFamily="18" charset="0"/>
            </a:endParaRPr>
          </a:p>
          <a:p>
            <a:endParaRPr lang="en-GB" sz="2200" i="1">
              <a:cs typeface="Times New Roman" pitchFamily="18" charset="0"/>
            </a:endParaRPr>
          </a:p>
          <a:p>
            <a:r>
              <a:rPr lang="el-GR" sz="2200" i="1">
                <a:cs typeface="Times New Roman" pitchFamily="18" charset="0"/>
              </a:rPr>
              <a:t>Akisil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remembers buried spears and hoes.  Karamojong elders question the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spirituality and social implications of automatic weapons, while spears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blessed by the ancient spirits of the iron-makers in Alerek brought victory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and justice to those who used them.  </a:t>
            </a:r>
            <a:endParaRPr lang="en-GB" sz="2200" i="1">
              <a:cs typeface="Times New Roman" pitchFamily="18" charset="0"/>
            </a:endParaRPr>
          </a:p>
          <a:p>
            <a:endParaRPr lang="en-GB" sz="2200" i="1">
              <a:cs typeface="Times New Roman" pitchFamily="18" charset="0"/>
            </a:endParaRPr>
          </a:p>
          <a:p>
            <a:r>
              <a:rPr lang="el-GR" sz="2200" i="1">
                <a:cs typeface="Times New Roman" pitchFamily="18" charset="0"/>
              </a:rPr>
              <a:t>Many Karamojong elders agree that a</a:t>
            </a:r>
            <a:r>
              <a:rPr lang="en-GB" sz="2200" i="1">
                <a:cs typeface="Times New Roman" pitchFamily="18" charset="0"/>
              </a:rPr>
              <a:t> </a:t>
            </a:r>
            <a:r>
              <a:rPr lang="el-GR" sz="2200" i="1">
                <a:cs typeface="Times New Roman" pitchFamily="18" charset="0"/>
              </a:rPr>
              <a:t>spear made from the soil of Mount Toror releases the spirit of the </a:t>
            </a:r>
            <a:r>
              <a:rPr lang="en-GB" sz="2200" i="1">
                <a:cs typeface="Times New Roman" pitchFamily="18" charset="0"/>
              </a:rPr>
              <a:t>killed </a:t>
            </a:r>
            <a:r>
              <a:rPr lang="el-GR" sz="2200" i="1">
                <a:cs typeface="Times New Roman" pitchFamily="18" charset="0"/>
              </a:rPr>
              <a:t>person which goes to the </a:t>
            </a:r>
            <a:r>
              <a:rPr lang="en-GB" sz="2200" i="1">
                <a:cs typeface="Times New Roman" pitchFamily="18" charset="0"/>
              </a:rPr>
              <a:t>grazing land </a:t>
            </a:r>
            <a:r>
              <a:rPr lang="el-GR" sz="2200" i="1">
                <a:cs typeface="Times New Roman" pitchFamily="18" charset="0"/>
              </a:rPr>
              <a:t>to join the rest of the ancient spirits </a:t>
            </a:r>
            <a:r>
              <a:rPr lang="en-GB" sz="2200" i="1">
                <a:cs typeface="Times New Roman" pitchFamily="18" charset="0"/>
              </a:rPr>
              <a:t>in </a:t>
            </a:r>
            <a:r>
              <a:rPr lang="el-GR" sz="2200" i="1">
                <a:cs typeface="Times New Roman" pitchFamily="18" charset="0"/>
              </a:rPr>
              <a:t>seek</a:t>
            </a:r>
            <a:r>
              <a:rPr lang="en-GB" sz="2200" i="1">
                <a:cs typeface="Times New Roman" pitchFamily="18" charset="0"/>
              </a:rPr>
              <a:t>ing</a:t>
            </a:r>
            <a:r>
              <a:rPr lang="el-GR" sz="2200" i="1">
                <a:cs typeface="Times New Roman" pitchFamily="18" charset="0"/>
              </a:rPr>
              <a:t> justice.</a:t>
            </a:r>
            <a:r>
              <a:rPr lang="en-GB" sz="2200" i="1">
                <a:cs typeface="Times New Roman" pitchFamily="18" charset="0"/>
              </a:rPr>
              <a:t>”</a:t>
            </a:r>
            <a:endParaRPr lang="el-GR" sz="2200" i="1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17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Message from Uganda about hoes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EFB3-81CA-4A3D-BE19-3124A884687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8600" y="228600"/>
            <a:ext cx="449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/>
              <a:t>Ploughing – general comments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15888" y="966788"/>
            <a:ext cx="887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ploughing can increase infiltration  by up to 3 x and increase aeration by as much as 50%</a:t>
            </a:r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aim for large clods to maximise roughness and thus infiltration of ponded water;</a:t>
            </a:r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best not to bring subsoil to surface as subsoil may be unstable or infertile - so usually adopt 15 cm maximum depth for mouldboard ploughs or up to 20 cm for disk ploughs as they do not invert soil;</a:t>
            </a:r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best time to plough is at end of harvest when still some soil moisture but often this is time for celebrations &amp; so “no time” for ploughing;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B232B-00A3-453F-9FAB-5DA2ED1AC83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marL="355600" indent="-35560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if early ploughing can be carried out, moisture can build up from occasional showers in dry season &amp; at start of rainy season;</a:t>
            </a:r>
          </a:p>
          <a:p>
            <a:pPr marL="355600" indent="-35560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marL="355600" indent="-35560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increased risks of soil erosion after harvest ploughing especially on steep land;</a:t>
            </a:r>
          </a:p>
          <a:p>
            <a:pPr marL="355600" indent="-35560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marL="355600" indent="-35560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early ploughing may cause oxidation of organic matter if soil is inverted;</a:t>
            </a:r>
          </a:p>
          <a:p>
            <a:pPr marL="355600" indent="-35560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marL="355600" indent="-35560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oxen or tractors may enable hard dry soil to be ploughed before the rains;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1A4C0-80F0-4869-AEF2-6681EFD2319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381000"/>
            <a:ext cx="86868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soil fauna (especially termites) help in availability of N and other nutrients, improving structure and water movement because of holes and aggregation of particles, aeration though fauna can also increase erosion</a:t>
            </a:r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</a:t>
            </a:r>
          </a:p>
          <a:p>
            <a:pPr marL="450850" indent="-450850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ploughing may have negative effect on soil fauna which would otherwise help to turn over the soil – fauna also effected by land clearing, use of heavy machines and chemicals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5B67-5C25-440A-8D7A-9416667C313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81000" y="838200"/>
            <a:ext cx="5673725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Types of plough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endParaRPr lang="en-GB" b="1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Mouldboard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Chisel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Disk</a:t>
            </a:r>
          </a:p>
          <a:p>
            <a:endParaRPr lang="en-GB"/>
          </a:p>
          <a:p>
            <a:pPr lvl="2"/>
            <a:r>
              <a:rPr lang="en-GB"/>
              <a:t>also sub-soilers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DDE04-E4DB-433B-BF04-85E2FD4D1FE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9459" name="Picture 2" descr="leisa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4189" r="4114" b="5313"/>
          <a:stretch>
            <a:fillRect/>
          </a:stretch>
        </p:blipFill>
        <p:spPr bwMode="auto">
          <a:xfrm>
            <a:off x="0" y="1112838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438400" y="461963"/>
            <a:ext cx="447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Ox-drawn mouldboard plough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74386-582F-4939-B39C-AA291E8AA08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0483" name="Picture 2" descr="ploughcarry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8888" r="33009" b="15555"/>
          <a:stretch>
            <a:fillRect/>
          </a:stretch>
        </p:blipFill>
        <p:spPr bwMode="auto">
          <a:xfrm>
            <a:off x="228600" y="0"/>
            <a:ext cx="3732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Image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E433-9BE6-47D1-A4FA-6A2BDB80611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09600" y="762000"/>
            <a:ext cx="82296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Want to cover:</a:t>
            </a:r>
          </a:p>
          <a:p>
            <a:endParaRPr lang="en-GB"/>
          </a:p>
          <a:p>
            <a:pPr>
              <a:buFont typeface="Symbol" pitchFamily="18" charset="2"/>
              <a:buChar char="·"/>
            </a:pPr>
            <a:r>
              <a:rPr lang="en-GB"/>
              <a:t>   brief discussion of mechanisation issues</a:t>
            </a:r>
          </a:p>
          <a:p>
            <a:pPr>
              <a:buFont typeface="Symbol" pitchFamily="18" charset="2"/>
              <a:buChar char="·"/>
            </a:pPr>
            <a:r>
              <a:rPr lang="en-GB"/>
              <a:t>   overview of factors affecting emergence and</a:t>
            </a:r>
          </a:p>
          <a:p>
            <a:pPr>
              <a:buFont typeface="Symbol" pitchFamily="18" charset="2"/>
              <a:buNone/>
            </a:pPr>
            <a:r>
              <a:rPr lang="en-GB"/>
              <a:t>    establishment</a:t>
            </a:r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ploughing,</a:t>
            </a:r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harrowing, </a:t>
            </a:r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planting, </a:t>
            </a:r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cultivation for weeding,</a:t>
            </a:r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use of ridging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B6EA3-BAB3-49A6-95FD-D5D54886572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1507" name="Picture 2" descr="bamboo-line-pla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62A5E-2725-41E2-AD53-52C52E127AC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2531" name="Picture 4" descr="1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041525" y="5761038"/>
            <a:ext cx="456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Ploughing with horses in Bolivia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87E9-3088-4B29-8D06-79FB0CBB097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3555" name="Picture 5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1623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a145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1054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815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Ox-drawn mouldboard ploughs OK but larger mouldboards drawn by tractor invert the soil and so are not recommended for tropical conditions where there are low levels of inputs. </a:t>
            </a:r>
          </a:p>
          <a:p>
            <a:r>
              <a:rPr lang="en-GB"/>
              <a:t>Inversion also leads to increase in moisture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B228E-1ADA-4EB1-B2D3-4FF6159951E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4579" name="Picture 4" descr="h000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5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207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Chisel plough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82E9A-71A4-4684-914B-3341366602D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5603" name="Picture 1027" descr="chise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15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517525" y="4999038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Chisel ploughs good for breaking up hard soils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CDC05-CAC4-44C0-96AE-B5DA1B22A48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600" y="381000"/>
            <a:ext cx="8458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/>
            <a:r>
              <a:rPr lang="en-GB" b="1" i="1" u="sng"/>
              <a:t>Subsoilers</a:t>
            </a:r>
          </a:p>
          <a:p>
            <a:pPr marL="450850" indent="-450850"/>
            <a:endParaRPr lang="en-GB" b="1" i="1" u="sng"/>
          </a:p>
          <a:p>
            <a:pPr marL="450850" indent="-450850">
              <a:buFontTx/>
              <a:buChar char="•"/>
            </a:pPr>
            <a:r>
              <a:rPr lang="en-GB"/>
              <a:t>pans – compaction below plough layer - can develop if soil is ploughed when wet</a:t>
            </a:r>
          </a:p>
          <a:p>
            <a:pPr marL="450850" indent="-450850">
              <a:buFontTx/>
              <a:buChar char="•"/>
            </a:pPr>
            <a:r>
              <a:rPr lang="en-GB"/>
              <a:t>compaction also from heavy equipment</a:t>
            </a:r>
          </a:p>
          <a:p>
            <a:pPr marL="450850" indent="-450850">
              <a:buFontTx/>
              <a:buChar char="•"/>
            </a:pPr>
            <a:r>
              <a:rPr lang="en-GB"/>
              <a:t>ripping with sub-soiler may then be necessary;</a:t>
            </a:r>
          </a:p>
          <a:p>
            <a:pPr marL="450850" indent="-450850">
              <a:buFontTx/>
              <a:buChar char="•"/>
            </a:pPr>
            <a:r>
              <a:rPr lang="en-GB"/>
              <a:t>large chisels</a:t>
            </a:r>
          </a:p>
          <a:p>
            <a:pPr marL="450850" indent="-450850">
              <a:buFontTx/>
              <a:buChar char="•"/>
            </a:pPr>
            <a:r>
              <a:rPr lang="en-GB"/>
              <a:t>ox-drawn rippers benefit – increases infiltration (+ 50% ?)</a:t>
            </a:r>
          </a:p>
          <a:p>
            <a:pPr marL="450850" indent="-450850">
              <a:buFontTx/>
              <a:buChar char="•"/>
            </a:pPr>
            <a:r>
              <a:rPr lang="en-GB"/>
              <a:t>subsoiling can give up to 25% increases in yield of maize</a:t>
            </a:r>
          </a:p>
          <a:p>
            <a:pPr marL="450850" indent="-450850">
              <a:buFontTx/>
              <a:buChar char="•"/>
            </a:pPr>
            <a:r>
              <a:rPr lang="en-GB"/>
              <a:t>duration of effects of ripping with a subsoiler is debated</a:t>
            </a:r>
          </a:p>
          <a:p>
            <a:pPr marL="450850" indent="-450850"/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1FE2-C50B-477B-B264-DD422E4F384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7651" name="Picture 5" descr="subsoil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96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super_subso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4188"/>
            <a:ext cx="44196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1724A-13F9-4D91-9511-F1F9051C9A5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8675" name="Picture 2" descr="discpl01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7239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52400" y="228600"/>
            <a:ext cx="167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b="1" i="1"/>
              <a:t>Disk plough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A349-F59E-41F8-9360-BEDD0DC3C17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9699" name="Picture 4" descr="haikot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26538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A12E5-8FD4-4584-A1CD-997D98F7D16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228600" y="990600"/>
            <a:ext cx="8640763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1813" indent="-531813">
              <a:lnSpc>
                <a:spcPct val="95000"/>
              </a:lnSpc>
              <a:spcBef>
                <a:spcPts val="400"/>
              </a:spcBef>
              <a:buFont typeface="Symbol" pitchFamily="18" charset="2"/>
              <a:buChar char="·"/>
            </a:pPr>
            <a:r>
              <a:rPr lang="en-GB"/>
              <a:t>both Vertisols are Mollisols have high clay content and crack on drying</a:t>
            </a:r>
          </a:p>
          <a:p>
            <a:pPr marL="531813" indent="-531813">
              <a:lnSpc>
                <a:spcPct val="95000"/>
              </a:lnSpc>
              <a:spcBef>
                <a:spcPts val="400"/>
              </a:spcBef>
              <a:buFont typeface="Symbol" pitchFamily="18" charset="2"/>
              <a:buChar char="·"/>
            </a:pPr>
            <a:r>
              <a:rPr lang="en-GB"/>
              <a:t>range of moisture conditions when workable very small – narrow window of opportunity</a:t>
            </a:r>
          </a:p>
          <a:p>
            <a:pPr marL="1350963" lvl="1" indent="-447675">
              <a:lnSpc>
                <a:spcPct val="95000"/>
              </a:lnSpc>
              <a:spcBef>
                <a:spcPts val="400"/>
              </a:spcBef>
              <a:buFont typeface="Symbol" pitchFamily="18" charset="2"/>
              <a:buChar char="·"/>
            </a:pPr>
            <a:r>
              <a:rPr lang="en-GB"/>
              <a:t>if too dry – need high powered machinery</a:t>
            </a:r>
          </a:p>
          <a:p>
            <a:pPr marL="1350963" lvl="1" indent="-447675">
              <a:lnSpc>
                <a:spcPct val="95000"/>
              </a:lnSpc>
              <a:spcBef>
                <a:spcPts val="400"/>
              </a:spcBef>
              <a:buFont typeface="Symbol" pitchFamily="18" charset="2"/>
              <a:buChar char="·"/>
            </a:pPr>
            <a:r>
              <a:rPr lang="en-GB"/>
              <a:t>if too wet – cannot bear weight of equipment</a:t>
            </a:r>
          </a:p>
          <a:p>
            <a:pPr marL="531813" indent="-531813">
              <a:lnSpc>
                <a:spcPct val="95000"/>
              </a:lnSpc>
              <a:spcBef>
                <a:spcPts val="400"/>
              </a:spcBef>
              <a:buFont typeface="Symbol" pitchFamily="18" charset="2"/>
              <a:buChar char="·"/>
            </a:pPr>
            <a:r>
              <a:rPr lang="en-GB"/>
              <a:t>tillage when slightly dry better than when wet</a:t>
            </a:r>
          </a:p>
          <a:p>
            <a:pPr marL="531813" indent="-531813">
              <a:lnSpc>
                <a:spcPct val="95000"/>
              </a:lnSpc>
              <a:spcBef>
                <a:spcPts val="400"/>
              </a:spcBef>
              <a:buFont typeface="Symbol" pitchFamily="18" charset="2"/>
              <a:buChar char="·"/>
            </a:pPr>
            <a:r>
              <a:rPr lang="en-GB"/>
              <a:t>deep ploughing not a good idea – brings large clods to   surface</a:t>
            </a:r>
          </a:p>
          <a:p>
            <a:pPr marL="531813" indent="-531813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marL="531813" indent="-531813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81000" y="228600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/>
              <a:t>Ploughing of Vertisols and Mollisols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5DD92-B491-4696-B7AB-D266802243C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30188" y="457200"/>
            <a:ext cx="8685212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Mechanisation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/>
              <a:t>Mechanising farm operations can :-</a:t>
            </a:r>
          </a:p>
          <a:p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reduce drudgery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increase output per person-hour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improve timeliness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reduce spoilage, waste and other losses of produce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increase yields by faster sowing / weeding or deeper</a:t>
            </a:r>
          </a:p>
          <a:p>
            <a:r>
              <a:rPr lang="en-GB"/>
              <a:t>        tillage or faster harvesting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065DF-6E9F-4AF8-977A-8D7C870D450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1147763"/>
            <a:ext cx="90122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for permeable soils, plough along “exact” contour; for  very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impermeable soils, plough at angle to contour with slope of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0.25 to 0.5 to encourage drainage;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can be mechanised, semi-mechanised or done by hand;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tractor ploughing on contour limited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-  17% for 2WD vehicles, 25% for 4WD.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25425" y="230188"/>
            <a:ext cx="274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/>
              <a:t>Contour ploughing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A7FBE-21F2-4971-A5BE-49076A64926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2771" name="Picture 4" descr="crops1101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3625"/>
            <a:ext cx="59721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95AF-2EFA-4DBA-A2DE-88C14BC1EC9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04800" y="304800"/>
            <a:ext cx="8229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1813" indent="-531813"/>
            <a:r>
              <a:rPr lang="en-GB" b="1" i="1"/>
              <a:t>Strip tillage</a:t>
            </a:r>
            <a:r>
              <a:rPr lang="en-GB"/>
              <a:t> </a:t>
            </a:r>
          </a:p>
          <a:p>
            <a:pPr marL="531813" indent="-531813"/>
            <a:endParaRPr lang="en-GB"/>
          </a:p>
          <a:p>
            <a:pPr marL="531813" indent="-531813">
              <a:buFontTx/>
              <a:buChar char="•"/>
            </a:pPr>
            <a:r>
              <a:rPr lang="en-GB"/>
              <a:t>effective in semi-arid areas – crop rows only</a:t>
            </a:r>
          </a:p>
          <a:p>
            <a:pPr marL="531813" indent="-531813">
              <a:buFontTx/>
              <a:buChar char="•"/>
            </a:pPr>
            <a:r>
              <a:rPr lang="en-GB"/>
              <a:t>tines 75 cm spacing x 30 cm depth</a:t>
            </a:r>
          </a:p>
          <a:p>
            <a:pPr marL="531813" indent="-531813">
              <a:buFontTx/>
              <a:buChar char="•"/>
            </a:pPr>
            <a:r>
              <a:rPr lang="en-GB"/>
              <a:t>inter-row shallow weeded only</a:t>
            </a:r>
          </a:p>
          <a:p>
            <a:pPr marL="531813" indent="-531813">
              <a:buFontTx/>
              <a:buChar char="•"/>
            </a:pPr>
            <a:r>
              <a:rPr lang="en-GB"/>
              <a:t>functions as a water harvesting system</a:t>
            </a:r>
          </a:p>
          <a:p>
            <a:pPr marL="531813" indent="-531813">
              <a:buFontTx/>
              <a:buChar char="•"/>
            </a:pPr>
            <a:r>
              <a:rPr lang="en-GB"/>
              <a:t>1st year tractor ?  – subsequently ox-drawn</a:t>
            </a:r>
          </a:p>
        </p:txBody>
      </p:sp>
      <p:pic>
        <p:nvPicPr>
          <p:cNvPr id="33796" name="Picture 5" descr="Strip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31A1-EE0F-4DDC-8310-2DF5B73B159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95250" y="228600"/>
            <a:ext cx="890587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 i="1"/>
              <a:t>Harrowing and final seedbed preparation</a:t>
            </a:r>
          </a:p>
          <a:p>
            <a:pPr lvl="2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endParaRPr lang="en-GB" b="1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close contact – fine tilth – ideal  is to achieve same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average aggregate size as seed size - not too dense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fine tilth important for good growth – coarse structure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not conducive to good establishment – maize seedlings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grown in 9 ± 3.5 mm aggregates were &lt;60% of those grown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in 2.4 ± 0.8 mm aggregates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rapid deterioration after rain – low OM – best timing is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just before planting to avoid erosion caused by effect of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rain on very loose soil or decrease in infiltration rate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caused by crusting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C6C2-7FAC-4F4C-82E7-6F921A71B68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04800" y="457200"/>
            <a:ext cx="86106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plough planting efficient – machine, hand, funnel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-  more suitable for large seed crops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accurate plough – planting – lines – easier weeding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ridging can sometimes adversely effect establishment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many farmers only dig or plough the soil though in the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latter case sometimes a cross-ploughing is performed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- India – planking to break down clods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E353-58A6-4254-A30E-2D36A5DC5D7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6867" name="Picture 2" descr="leisa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505200" y="309563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Harrow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3C001-0ECF-4862-983F-074AA5F78CB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37891" name="Picture 2" descr="iran-cloddy-seed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9B1B1-F772-4FBB-8929-D34A8C18758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04800" y="381000"/>
            <a:ext cx="8628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Compaction</a:t>
            </a:r>
          </a:p>
          <a:p>
            <a:endParaRPr lang="en-GB"/>
          </a:p>
          <a:p>
            <a:r>
              <a:rPr lang="en-GB"/>
              <a:t>Compaction is usually deleterious but may have beneficial</a:t>
            </a:r>
          </a:p>
          <a:p>
            <a:r>
              <a:rPr lang="en-GB"/>
              <a:t>effects on some loose textured soils - AWC may be increased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72B00-D207-4F56-9E64-C25FE64F890F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30175" y="133350"/>
            <a:ext cx="24479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Minimum tillage</a:t>
            </a: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228600" y="838200"/>
            <a:ext cx="8716963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Spectrum of meanings from: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machines to plant through stubble and use herbicides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to kill weeds;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 sz="800"/>
          </a:p>
          <a:p>
            <a:pPr lvl="4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TO </a:t>
            </a:r>
          </a:p>
          <a:p>
            <a:pPr lvl="4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 sz="800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burn &amp; hand planting with digging stick  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04800" y="3581400"/>
            <a:ext cx="8534400" cy="254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Results have been disappointing in developing countries, e.g. in N. Ghana, it was found that  minimum tillage was not </a:t>
            </a:r>
          </a:p>
          <a:p>
            <a:r>
              <a:rPr lang="en-GB"/>
              <a:t>as effective as ridging, mulching, or even traditional mixed cropping.         </a:t>
            </a:r>
          </a:p>
          <a:p>
            <a:endParaRPr lang="en-GB" sz="800"/>
          </a:p>
          <a:p>
            <a:r>
              <a:rPr lang="en-GB"/>
              <a:t>More research required. </a:t>
            </a:r>
          </a:p>
          <a:p>
            <a:endParaRPr lang="en-GB" sz="800"/>
          </a:p>
          <a:p>
            <a:r>
              <a:rPr lang="en-GB"/>
              <a:t>Analyse each situation independently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8F739-F7B1-4718-83BF-DEED506BAA9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16002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press-wheel in semi-arid / sandy areas</a:t>
            </a:r>
          </a:p>
          <a:p>
            <a:endParaRPr lang="en-GB"/>
          </a:p>
          <a:p>
            <a:r>
              <a:rPr lang="en-GB"/>
              <a:t>wheel track planting in some places – clods crushed by wheel – planter follows behind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265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i="1"/>
              <a:t>Planting methods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1833C-3F31-43BE-AB5B-F060A5B1833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04800" y="381000"/>
            <a:ext cx="8458200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/>
            <a:r>
              <a:rPr lang="en-GB"/>
              <a:t>But:</a:t>
            </a:r>
          </a:p>
          <a:p>
            <a:pPr marL="450850" indent="-450850">
              <a:buFontTx/>
              <a:buChar char="•"/>
            </a:pPr>
            <a:r>
              <a:rPr lang="en-GB"/>
              <a:t>fragmented and small holdings,</a:t>
            </a:r>
          </a:p>
          <a:p>
            <a:pPr marL="450850" indent="-450850">
              <a:buFontTx/>
              <a:buChar char="•"/>
            </a:pPr>
            <a:endParaRPr lang="en-GB" sz="800"/>
          </a:p>
          <a:p>
            <a:pPr marL="450850" indent="-450850">
              <a:buFontTx/>
              <a:buChar char="•"/>
            </a:pPr>
            <a:r>
              <a:rPr lang="en-GB"/>
              <a:t>agronomic practices such as mixed cropping,</a:t>
            </a:r>
          </a:p>
          <a:p>
            <a:pPr marL="450850" indent="-450850">
              <a:buFontTx/>
              <a:buChar char="•"/>
            </a:pPr>
            <a:endParaRPr lang="en-GB" sz="800"/>
          </a:p>
          <a:p>
            <a:pPr marL="450850" indent="-450850">
              <a:buFontTx/>
              <a:buChar char="•"/>
            </a:pPr>
            <a:r>
              <a:rPr lang="en-GB"/>
              <a:t>inadequate repair and maintenance facilities, spare parts,</a:t>
            </a:r>
          </a:p>
          <a:p>
            <a:pPr marL="450850" indent="-450850">
              <a:buFontTx/>
              <a:buChar char="•"/>
            </a:pPr>
            <a:endParaRPr lang="en-GB" sz="800"/>
          </a:p>
          <a:p>
            <a:pPr marL="450850" indent="-450850">
              <a:buFontTx/>
              <a:buChar char="•"/>
            </a:pPr>
            <a:r>
              <a:rPr lang="en-GB"/>
              <a:t>insufficient trained machinery operators</a:t>
            </a:r>
          </a:p>
          <a:p>
            <a:pPr marL="450850" indent="-450850">
              <a:buFontTx/>
              <a:buChar char="•"/>
            </a:pPr>
            <a:endParaRPr lang="en-GB" sz="800"/>
          </a:p>
          <a:p>
            <a:pPr marL="450850" indent="-450850">
              <a:buFontTx/>
              <a:buChar char="•"/>
            </a:pPr>
            <a:r>
              <a:rPr lang="en-GB"/>
              <a:t>inadequate extension services</a:t>
            </a:r>
          </a:p>
          <a:p>
            <a:pPr marL="450850" indent="-450850">
              <a:buFontTx/>
              <a:buChar char="•"/>
            </a:pPr>
            <a:endParaRPr lang="en-GB" sz="800"/>
          </a:p>
          <a:p>
            <a:pPr marL="450850" indent="-450850">
              <a:buFontTx/>
              <a:buChar char="•"/>
            </a:pPr>
            <a:r>
              <a:rPr lang="en-GB"/>
              <a:t>insufficient encouragement of local innovations in designs – industrial sector favours larger farmers</a:t>
            </a:r>
          </a:p>
          <a:p>
            <a:pPr marL="450850" indent="-450850">
              <a:buFontTx/>
              <a:buChar char="•"/>
            </a:pPr>
            <a:endParaRPr lang="en-GB" sz="800"/>
          </a:p>
          <a:p>
            <a:pPr marL="450850" indent="-450850">
              <a:buFontTx/>
              <a:buChar char="•"/>
            </a:pPr>
            <a:r>
              <a:rPr lang="en-GB"/>
              <a:t>poor infrastructure – related to maintenance</a:t>
            </a:r>
          </a:p>
          <a:p>
            <a:pPr marL="450850" indent="-450850">
              <a:buFontTx/>
              <a:buChar char="•"/>
            </a:pPr>
            <a:endParaRPr lang="en-GB" sz="800"/>
          </a:p>
          <a:p>
            <a:pPr marL="450850" indent="-450850">
              <a:buFontTx/>
              <a:buChar char="•"/>
            </a:pPr>
            <a:r>
              <a:rPr lang="en-GB"/>
              <a:t>may be problem in tying up capital in machinery that is not often used</a:t>
            </a:r>
          </a:p>
          <a:p>
            <a:pPr marL="450850" indent="-450850">
              <a:buFontTx/>
              <a:buChar char="•"/>
            </a:pPr>
            <a:r>
              <a:rPr lang="en-GB"/>
              <a:t>main problem for ox-drawn equipment generally seems to be finance rather than availability of technologies.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28C58-972C-49E2-BF95-264EC9256D2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4775" y="87313"/>
            <a:ext cx="708025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Moisture at planting</a:t>
            </a:r>
          </a:p>
          <a:p>
            <a:r>
              <a:rPr lang="en-GB"/>
              <a:t>Strong correlation with yield (maize - Nebraska)</a:t>
            </a:r>
          </a:p>
        </p:txBody>
      </p:sp>
      <p:pic>
        <p:nvPicPr>
          <p:cNvPr id="41988" name="Picture 4" descr="yield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2175"/>
            <a:ext cx="79248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65125" y="5835650"/>
            <a:ext cx="8164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If pre-season rain is 5 to 7.9”, there is 80% probability </a:t>
            </a:r>
          </a:p>
          <a:p>
            <a:r>
              <a:rPr lang="en-GB"/>
              <a:t>that yield will be over 44, over 74 if &gt; 17”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1F042-AEE4-4B38-BA0E-AA4AC80EE36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1000" y="381000"/>
            <a:ext cx="8659813" cy="52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Depth of sowing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endParaRPr lang="en-GB" b="1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in India, groundnuts sown deep by farmers to use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moisture though in some experiments this has given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lower yields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plant too shallow and seed dries out - too deep &amp;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seedling cannot emerge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some maize varieties can be planted up to 15 cm deep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– seeds wait for rain to percolate down, by which time,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there is more probability that rains have really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started.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BF6E6-7363-4D12-AF4E-AEC52B4514A1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180975"/>
            <a:ext cx="922020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2800" b="1"/>
              <a:t>Plant population</a:t>
            </a:r>
            <a:r>
              <a:rPr lang="en-GB" b="1"/>
              <a:t> 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endParaRPr lang="en-GB" b="1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Spacing inversely proportional to aridity.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May be better to accept lower yields and higher densities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for Soil Conservation - ground cover - and fodder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Farmers may overplant to allow for losses from drought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or pests.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In India, purposely overplanted to obtain thinnings to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feed to cattle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fertile soil + ample moisture </a:t>
            </a:r>
            <a:r>
              <a:rPr lang="en-GB">
                <a:sym typeface="Symbol" pitchFamily="18" charset="2"/>
              </a:rPr>
              <a:t></a:t>
            </a:r>
            <a:r>
              <a:rPr lang="en-GB"/>
              <a:t> dense – but weeding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important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infertile soil + low moisture </a:t>
            </a:r>
            <a:r>
              <a:rPr lang="en-GB" b="1">
                <a:sym typeface="Symbol" pitchFamily="18" charset="2"/>
              </a:rPr>
              <a:t></a:t>
            </a:r>
            <a:r>
              <a:rPr lang="en-GB"/>
              <a:t> low density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252D3-8288-4ABE-B786-8533311FDDB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45059" name="Picture 2" descr="plant-pop"/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805" r="2364" b="7777"/>
          <a:stretch>
            <a:fillRect/>
          </a:stretch>
        </p:blipFill>
        <p:spPr bwMode="auto">
          <a:xfrm>
            <a:off x="1828800" y="0"/>
            <a:ext cx="5580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A4B29-76E8-4EA4-BCA1-E1392F41EC6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1143000"/>
            <a:ext cx="89582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farmers may sacrifice yield in better years for better crop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in drier years; </a:t>
            </a:r>
            <a:r>
              <a:rPr lang="en-GB" i="1"/>
              <a:t>e.g.</a:t>
            </a:r>
            <a:r>
              <a:rPr lang="en-GB"/>
              <a:t> 70,000 plants ha</a:t>
            </a:r>
            <a:r>
              <a:rPr lang="en-GB" baseline="30000"/>
              <a:t>-1</a:t>
            </a:r>
            <a:r>
              <a:rPr lang="en-GB"/>
              <a:t> maize gives good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yields when adequate rain but 20,000 plants ha</a:t>
            </a:r>
            <a:r>
              <a:rPr lang="en-GB" baseline="30000"/>
              <a:t>-1</a:t>
            </a:r>
            <a:r>
              <a:rPr lang="en-GB"/>
              <a:t> give 30%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higher yields in dry years – when prices are also higher –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aim high or aim low – debatable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population depends on species / seed size / varieties habit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(dwarf v. tall; spreading v. erect) – see figure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12FF5-A4A9-4BE2-825E-D2C6EB4F877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47107" name="Picture 2" descr="plant-pop2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8DC8E-BC6D-4155-9341-D19278281E4A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457200"/>
            <a:ext cx="8939213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stover has lower sensitivity to population than grain so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seed rates which are too high for the moisture conditions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reduces grain : stover ratio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if fodder is important, farmers may deliberately sacrifice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grain by using high populations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grain or fruit quality e.g. groundnuts for seed better if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medium sized – obtained if higher populations; pineapples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– spacing adjusted for fruit size as well as yield (high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populations produce too many small fruit though yields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may be higher)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5896C-EF2E-4878-8931-1EB3BEB607A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001125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Plant geometry within the field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endParaRPr lang="en-GB" sz="800" b="1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promoting competition by </a:t>
            </a:r>
            <a:r>
              <a:rPr lang="en-GB" i="1"/>
              <a:t>e.g.</a:t>
            </a:r>
            <a:r>
              <a:rPr lang="en-GB"/>
              <a:t> double rows may increase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grain yield even with same population – sorghum  produces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fewer heads / area but panicles have more &amp; larger grains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– result is higher yield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 sz="800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in cotton double rows encourage boll formation on open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sides – wide spacing especially important in lower light areas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as boll number is a function of light available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 sz="800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groundnuts – aphids (mosaic virus vector) prefer wide rows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– but in dry areas, wider spaced rows can benefit yield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if no aphids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 sz="800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hill planting </a:t>
            </a:r>
            <a:r>
              <a:rPr lang="en-GB" i="1"/>
              <a:t>e.g. </a:t>
            </a:r>
            <a:r>
              <a:rPr lang="en-GB"/>
              <a:t>groundnuts may increase yield by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encouraging competition and reduce labour requirements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CD83B-2448-43EC-B0C0-31BDCEE48E2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04800" y="304800"/>
            <a:ext cx="8580438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mounds also used for growing upland crops on poorly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drained soils (also ridges)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mechanised (motorised or ox-drawn) planters, weeders,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harvesting equipment may require specific row spacing –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yields may have to be sacrificed or adjust intra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– row spacing for ease of harvesting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hand harvesting of sorghum easier if large heads -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- produced at wider row spacing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wider rows save time if hand or ox-planting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for mechanised harvesting smaller more uniform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heads better – closer spacing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ED150-C217-4E7B-B536-5C4A93FE24A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304800" y="228600"/>
            <a:ext cx="80772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wider spacing may reduce insect &amp; diseases damage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wide spacing encourages more weeds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(and also their removal)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several seeds per hole (maize) – indigenous practice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– helps  overcome crusting as well as reducing labour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requirements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lodging less serious in sorghum if wider rows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relay planting easier if wider spacing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C0DAE-99D3-4B74-A4E2-71E205AC10F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Picture 2" descr="lab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0"/>
            <a:ext cx="676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9375" y="579438"/>
            <a:ext cx="2206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Impact of</a:t>
            </a:r>
          </a:p>
          <a:p>
            <a:r>
              <a:rPr lang="en-GB" b="1"/>
              <a:t>mechanisation</a:t>
            </a:r>
          </a:p>
          <a:p>
            <a:r>
              <a:rPr lang="en-GB" b="1"/>
              <a:t>on labour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39C70-19F4-4CD0-8E76-20DA22DCBC0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228600" y="304800"/>
            <a:ext cx="882173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Time of planting 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b="1" i="1"/>
              <a:t>General principles</a:t>
            </a:r>
          </a:p>
          <a:p>
            <a:endParaRPr lang="en-GB"/>
          </a:p>
          <a:p>
            <a:r>
              <a:rPr lang="en-GB"/>
              <a:t>Early establishment of crop canopy helps to absorb </a:t>
            </a:r>
          </a:p>
          <a:p>
            <a:r>
              <a:rPr lang="en-GB"/>
              <a:t>raindrop energy early in season and so reduce splash erosion </a:t>
            </a:r>
          </a:p>
          <a:p>
            <a:r>
              <a:rPr lang="en-GB"/>
              <a:t>and surface sealing. </a:t>
            </a:r>
          </a:p>
          <a:p>
            <a:endParaRPr lang="en-GB"/>
          </a:p>
          <a:p>
            <a:r>
              <a:rPr lang="en-GB"/>
              <a:t>Also helps to maintain porosity &amp; infiltration rate increases </a:t>
            </a:r>
          </a:p>
          <a:p>
            <a:r>
              <a:rPr lang="en-GB"/>
              <a:t>brought about by ploughing. </a:t>
            </a:r>
          </a:p>
          <a:p>
            <a:endParaRPr lang="en-GB"/>
          </a:p>
          <a:p>
            <a:r>
              <a:rPr lang="en-GB"/>
              <a:t>Early establishment makes best use of available rain.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7BBAB-10A5-4B5D-9362-DE0B2FAA68F7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60325" y="115888"/>
            <a:ext cx="8820150" cy="625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b="1" i="1"/>
              <a:t>Dry planting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endParaRPr lang="en-GB" sz="800" b="1" i="1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makes optimum use of early rain</a:t>
            </a:r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spreads work load</a:t>
            </a:r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agroclimatic analysis to determine best (called “trigger”) 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dates very important</a:t>
            </a:r>
          </a:p>
          <a:p>
            <a:endParaRPr lang="en-GB" sz="800"/>
          </a:p>
          <a:p>
            <a:r>
              <a:rPr lang="en-GB"/>
              <a:t>However, there are risks and problems:    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large variation in start date for rain from year to year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if late, seed can be lost and so replanting will be required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(but will seed be available)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animals (e.g. ground squirrels) may eat dry seed so guards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may be necessary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delay in replanting waiting for rain to “re-start” may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lower eventual yield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increased weed problem (as crop &amp; weeds germinate</a:t>
            </a:r>
          </a:p>
          <a:p>
            <a:r>
              <a:rPr lang="en-GB"/>
              <a:t>    at the same time)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631ED-9D95-4F6B-BF4C-869C72272A73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228600" y="228600"/>
            <a:ext cx="862965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b="1" i="1"/>
              <a:t>Planting after start of rain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endParaRPr lang="en-GB" b="1" i="1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May be essential on hard soils and/or if cultivation is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performed with digging stick or hand hoe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Avoids weed problem of above, weeds germinate first,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then hoed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Usually wastes rain &amp; time (</a:t>
            </a:r>
            <a:r>
              <a:rPr lang="en-GB" i="1"/>
              <a:t>i.e.</a:t>
            </a:r>
            <a:r>
              <a:rPr lang="en-GB"/>
              <a:t> reduces possible growing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period (often correlated with yield) )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3647-7126-4CB2-B8A5-89CC632E5FAC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04800" y="304800"/>
            <a:ext cx="8529638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b="1" i="1"/>
              <a:t>Phased planting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plant part of field/farm then later on (after a week?),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plant next part - maybe some before, some after rain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leads to lack of uniformity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leads to increased risk of pest damage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(pests that only feed on the crop at certain stages can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proceed to the next "phase" as it becomes ready to eat)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but spreads labour load - maybe OK if different crops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FFFCC-1188-487C-A7FE-D55EEEF650F4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93675" y="304800"/>
            <a:ext cx="87280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b="1" i="1"/>
              <a:t>Relay or sequence planting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Plant second crop underneath first crop before first is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harvested so that it gets off to a good start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- residual moisture or second peak in rainfall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Grows up through first crop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Symbiosis (nitrogen of second crop may provide nitrogen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to first crop, first crop provides shade to second crop,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first crop may provide physical support - not the same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as parasitism which implies feeding or using moisture,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each may help prevent spread of pests to the other)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9D15A-C774-4529-A026-12400A073A8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147638" y="187325"/>
            <a:ext cx="89027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b="1" i="1"/>
              <a:t>Other factors affecting time of planting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endParaRPr lang="en-GB" b="1" i="1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Birds / pests may arrive at certain time &amp; may be  best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to avoid having grain ready at that time even if late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planting means yield is less than  ideal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Air temperatures affect soil temperatures and these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affect mineralisation of Nitrogen - may be best to avoid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high temperatures at times when crop susceptible to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nitrogen supply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Radiation varies throughout year according to angle of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sun. This has direct affect on potential for photosynthesis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73974-C46D-4ED0-AF62-D110EC56B5BE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230188" y="457200"/>
            <a:ext cx="86741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Weed growth reaches maximum at certain time  - may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get better yields if avoid maximum crop growth at that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time by adjusting planting date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Crop physiology may require avoidance of rain or drought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at certain stages of growth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Viruses only attack under certain climatic conditions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(</a:t>
            </a:r>
            <a:r>
              <a:rPr lang="en-GB" i="1"/>
              <a:t>e.g.</a:t>
            </a:r>
            <a:r>
              <a:rPr lang="en-GB"/>
              <a:t> groundnuts will suffer from mosaic virus if planted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late)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Fungus similarly (</a:t>
            </a:r>
            <a:r>
              <a:rPr lang="en-GB" i="1"/>
              <a:t>e.g.</a:t>
            </a:r>
            <a:r>
              <a:rPr lang="en-GB"/>
              <a:t> millet more susceptible to “smut”</a:t>
            </a:r>
          </a:p>
          <a:p>
            <a:r>
              <a:rPr lang="en-GB"/>
              <a:t>    if it flowers in heavy rain)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08028-F862-4650-B0B9-4FDDEA0E2161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228600" y="385763"/>
            <a:ext cx="872013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/>
              <a:t>Response farming</a:t>
            </a:r>
          </a:p>
          <a:p>
            <a:r>
              <a:rPr lang="en-GB" b="1" i="1"/>
              <a:t> </a:t>
            </a:r>
            <a:endParaRPr lang="en-GB"/>
          </a:p>
          <a:p>
            <a:r>
              <a:rPr lang="en-GB"/>
              <a:t>Optimists  - aim at high production and then thin or remove </a:t>
            </a:r>
          </a:p>
          <a:p>
            <a:r>
              <a:rPr lang="en-GB"/>
              <a:t>                    alternate rows if season has low rainfall</a:t>
            </a:r>
          </a:p>
          <a:p>
            <a:endParaRPr lang="en-GB"/>
          </a:p>
          <a:p>
            <a:r>
              <a:rPr lang="en-GB"/>
              <a:t>Pessimists  -  aim low, but add nitrogen, relay sow, plant </a:t>
            </a:r>
          </a:p>
          <a:p>
            <a:r>
              <a:rPr lang="en-GB"/>
              <a:t>                     short season -inter-crop or catch crop if </a:t>
            </a:r>
          </a:p>
          <a:p>
            <a:r>
              <a:rPr lang="en-GB"/>
              <a:t>                     rainfall is better than feared</a:t>
            </a:r>
          </a:p>
          <a:p>
            <a:endParaRPr lang="en-GB"/>
          </a:p>
          <a:p>
            <a:r>
              <a:rPr lang="en-GB"/>
              <a:t>Some attempts to formalise this approach using </a:t>
            </a:r>
          </a:p>
          <a:p>
            <a:r>
              <a:rPr lang="en-GB"/>
              <a:t>climate analysis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7F286-41AA-4A9C-83FF-19E9244C4F7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04800" y="304800"/>
            <a:ext cx="865028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Weeding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weeds cause: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competition for nutrients and water –  particularly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serious in early growth stages (first ¼ to 1/3 of life)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- best use of available water is not being made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loss of yield - may be 20 to 50% in dryland conditions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limitation of cropped area  - labour for clearing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land and in-season weeding -  labour is major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bottleneck for subsistence farming - 40% to 60%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of total labour input (person days) on weeding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71739-A233-4C16-9CC6-A495DEC6FC0C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201613" y="473075"/>
            <a:ext cx="8742362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contamination of harvested crops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pest hosts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toxic secretions inhibit crop growth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increased irrigation needs because of water demand 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&amp; clogging of water ways / pumps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poisonous, </a:t>
            </a:r>
            <a:r>
              <a:rPr lang="en-GB" i="1"/>
              <a:t>e.g</a:t>
            </a:r>
            <a:r>
              <a:rPr lang="en-GB"/>
              <a:t>. </a:t>
            </a:r>
            <a:r>
              <a:rPr lang="en-GB" i="1"/>
              <a:t>Datura stramonium </a:t>
            </a:r>
            <a:r>
              <a:rPr lang="en-GB"/>
              <a:t>or cuts &amp; skin reactions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CFF7-5505-4492-8AE2-DC98576AFD3E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0" y="533400"/>
          <a:ext cx="91440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3" imgW="7086532" imgH="3876696" progId="Excel.Chart.8">
                  <p:embed/>
                </p:oleObj>
              </mc:Choice>
              <mc:Fallback>
                <p:oleObj name="Chart" r:id="rId3" imgW="7086532" imgH="3876696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"/>
                        <a:ext cx="91440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04800" y="5638800"/>
            <a:ext cx="8610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200"/>
              <a:t>Labour requirement for different activities and different crops grown in India where land is ploughed with ox-plough and weeded by hand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22CC9-24C4-428D-ADF3-88C6B7A728D8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228600" y="381000"/>
            <a:ext cx="8542338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benefits are: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soil protection – clean  weeding can increase soil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erosion on slopes over 2% - weeds  may have soil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conservation benefits, especially on steep hillsides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may be leguminous &amp; encourage N fixing bacteria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food for animals or people – may be important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emergency food supply – be wary of criticising weedy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fields – there may be a reason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57DA-286E-4521-9A6C-E002805F4B99}" type="slidenum">
              <a:rPr lang="en-US"/>
              <a:pPr>
                <a:defRPr/>
              </a:pPr>
              <a:t>61</a:t>
            </a:fld>
            <a:endParaRPr lang="en-US"/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6071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5D49C-AFDF-4FCD-A76D-E8BF3BA4FE4E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200025" y="239713"/>
            <a:ext cx="86741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in addition to cultivation, weeds may be controlled by: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clean seed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remove or cut weeds before setting seed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control livestock if evidence of seed transport in dung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burning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biological – animals such as goats or geese or insects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that selectively attack weed spp.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chemical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agronomy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9D0AF-B077-461B-8479-60765FB1AA74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236538" y="257175"/>
            <a:ext cx="7761287" cy="51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agronomic methods include:-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vigorous crop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 sz="800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close spacing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 sz="800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mulching – treated under water conservation 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 sz="800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relay cropping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 sz="800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plant crop at time which favours rapid growth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 sz="800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place fertilisers near crop – band placement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 sz="800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rotations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 sz="800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mowing – OK for pasture but does not eradicate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0CCB2-5A2A-4546-A907-8B6A35F5A442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82563" y="192088"/>
            <a:ext cx="8842375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tillage treatments may involve :-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ploughing and seedbed preparation - deep ploughing if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rhizomatous weeds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blind tillage (after planting and before emergence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– better with larger seeded crops )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minimum tillage techniques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OK in drier areas where fewer weeds at start of </a:t>
            </a:r>
          </a:p>
          <a:p>
            <a:pPr lvl="2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season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some weeds spread by tillage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may need to use herbicides – usually not feasible in </a:t>
            </a:r>
          </a:p>
          <a:p>
            <a:pPr lvl="2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DCs</a:t>
            </a:r>
          </a:p>
          <a:p>
            <a:pPr>
              <a:buFontTx/>
              <a:buChar char="•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cultivation during growing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F22D-904B-44F6-B746-516EDD918312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2388" y="280988"/>
            <a:ext cx="8942387" cy="64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cultivation during growing: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hand weeding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mechanical – best when weeds are small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use of ox-power helps to reduce effort of weeding</a:t>
            </a:r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many ox-drawn or manual implements exist which would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lighten the work load if they were accessible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(often would require rural credit and better advertising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/extension from research stations) - often not enough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profit in simple farm implements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lvl="1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sometimes it is recommended to let weeds grow after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1st rains, then plough &amp; plant - over 80% reduction in </a:t>
            </a:r>
          </a:p>
          <a:p>
            <a:pPr lvl="1"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labour may result using this approach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50395-A6D6-405D-9E7E-8B7AA59EBB56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130175" y="153988"/>
            <a:ext cx="8809038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usual recommendation is 2 to 3 hoe weedings at 2 to 3, 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5 to 6 &amp; 8 to 9 wap for 90 to 100 day crops – maybe 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replacing 3</a:t>
            </a:r>
            <a:r>
              <a:rPr lang="en-GB" baseline="30000"/>
              <a:t>rd</a:t>
            </a:r>
            <a:r>
              <a:rPr lang="en-GB"/>
              <a:t> with ridger (ox) cultivation if possible;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alternatively, commence 4 to 6 weeks after planting  &amp; 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follow-up  @  flowering / reproductive stage of weeds 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- timing of weeding is critical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endParaRPr lang="en-GB" sz="800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weeding easier if line planted</a:t>
            </a:r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endParaRPr lang="en-GB" sz="800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hoeing at some stages, </a:t>
            </a:r>
            <a:r>
              <a:rPr lang="en-GB" i="1"/>
              <a:t>e.g.  </a:t>
            </a:r>
            <a:r>
              <a:rPr lang="en-GB"/>
              <a:t>flowering in g-nuts may cause 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damage and yield reductions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endParaRPr lang="en-GB" sz="800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525 person – hours / ha for typical crop such as maize cf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110 with an ox-drawn ridger or weeder</a:t>
            </a:r>
          </a:p>
          <a:p>
            <a:pPr>
              <a:spcBef>
                <a:spcPts val="300"/>
              </a:spcBef>
              <a:buFont typeface="Symbol" pitchFamily="18" charset="2"/>
              <a:buNone/>
            </a:pPr>
            <a:endParaRPr lang="en-GB" sz="800"/>
          </a:p>
          <a:p>
            <a:pPr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 weeding often done by hand, usually by women &amp; children</a:t>
            </a:r>
          </a:p>
          <a:p>
            <a:r>
              <a:rPr lang="en-GB"/>
              <a:t>    post - harvest tillage kills weeds &amp; as well as helping to </a:t>
            </a:r>
          </a:p>
          <a:p>
            <a:r>
              <a:rPr lang="en-GB"/>
              <a:t>    builds up store of moisture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A6EE1-430B-4CF5-9479-CE464B7D272F}" type="slidenum">
              <a:rPr lang="en-US"/>
              <a:pPr>
                <a:defRPr/>
              </a:pPr>
              <a:t>67</a:t>
            </a:fld>
            <a:endParaRPr lang="en-US"/>
          </a:p>
        </p:txBody>
      </p:sp>
      <p:pic>
        <p:nvPicPr>
          <p:cNvPr id="69635" name="Picture 2" descr="leisa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10764" b="9544"/>
          <a:stretch>
            <a:fillRect/>
          </a:stretch>
        </p:blipFill>
        <p:spPr bwMode="auto">
          <a:xfrm>
            <a:off x="0" y="1069975"/>
            <a:ext cx="91440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048000" y="233363"/>
            <a:ext cx="267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Ox-drawn ridger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ED2BF-ADFE-4CD2-A2D8-840D3115C578}" type="slidenum">
              <a:rPr lang="en-US"/>
              <a:pPr>
                <a:defRPr/>
              </a:pPr>
              <a:t>68</a:t>
            </a:fld>
            <a:endParaRPr lang="en-US"/>
          </a:p>
        </p:txBody>
      </p:sp>
      <p:pic>
        <p:nvPicPr>
          <p:cNvPr id="70659" name="Picture 2" descr="leisa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743200" y="457200"/>
            <a:ext cx="2713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Crust - breakers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18CF6-6ABF-49D3-9CB6-EB13382CE360}" type="slidenum">
              <a:rPr lang="en-US"/>
              <a:pPr>
                <a:defRPr/>
              </a:pPr>
              <a:t>69</a:t>
            </a:fld>
            <a:endParaRPr lang="en-US"/>
          </a:p>
        </p:txBody>
      </p:sp>
      <p:pic>
        <p:nvPicPr>
          <p:cNvPr id="71683" name="Picture 2" descr="leisa2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2225"/>
            <a:ext cx="6858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28600" y="2438400"/>
            <a:ext cx="1762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Broad-bed </a:t>
            </a:r>
          </a:p>
          <a:p>
            <a:r>
              <a:rPr lang="en-GB"/>
              <a:t>cultivator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B3CA7-4453-4828-8A0F-347FA649374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04800" y="5638800"/>
            <a:ext cx="861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200"/>
              <a:t>Labour requirement for different activities and different crops</a:t>
            </a: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42863" y="228600"/>
          <a:ext cx="89900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3" imgW="7086532" imgH="3876696" progId="Excel.Chart.8">
                  <p:embed/>
                </p:oleObj>
              </mc:Choice>
              <mc:Fallback>
                <p:oleObj name="Chart" r:id="rId3" imgW="7086532" imgH="3876696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228600"/>
                        <a:ext cx="89900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E1DC-381F-4D1F-8EC8-4B87B4FD100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309563"/>
            <a:ext cx="8793163" cy="61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b="1"/>
              <a:t>Bulk density and porosity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endParaRPr lang="en-GB" b="1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definitions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reduces root development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decreases aeration but in some instances may increase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AWC – see figs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decreases infiltration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tolerance to high BDs has been ranked 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(increasing tolerance) as :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maize;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groundnuts;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sorghum;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soybean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mung bean</a:t>
            </a:r>
          </a:p>
          <a:p>
            <a:pPr lvl="2"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cowpea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AFCCF-D7B1-4F06-A19B-D40AF6D47D8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93713" y="1143000"/>
            <a:ext cx="8345487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deep rooting crops such as pigeon pea may reduce </a:t>
            </a:r>
          </a:p>
          <a:p>
            <a:pPr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     bulk density and have a beneficial effect on </a:t>
            </a:r>
          </a:p>
          <a:p>
            <a:r>
              <a:rPr lang="en-GB"/>
              <a:t>         subsequent crops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increasing porosity by 12 to 15 % may double maize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r>
              <a:rPr lang="en-GB"/>
              <a:t>    yields or increase g-nut yields by 10%</a:t>
            </a:r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None/>
            </a:pPr>
            <a:endParaRPr lang="en-GB"/>
          </a:p>
          <a:p>
            <a:pPr lvl="1">
              <a:lnSpc>
                <a:spcPct val="95000"/>
              </a:lnSpc>
              <a:spcBef>
                <a:spcPts val="300"/>
              </a:spcBef>
              <a:buFont typeface="Symbol" pitchFamily="18" charset="2"/>
              <a:buChar char="·"/>
            </a:pPr>
            <a:r>
              <a:rPr lang="en-GB"/>
              <a:t>  BD affects root development and yield – see fig.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882</TotalTime>
  <Words>3311</Words>
  <Application>Microsoft Office PowerPoint</Application>
  <PresentationFormat>On-screen Show (4:3)</PresentationFormat>
  <Paragraphs>581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Comic Sans MS</vt:lpstr>
      <vt:lpstr>Arial</vt:lpstr>
      <vt:lpstr>Times New Roman</vt:lpstr>
      <vt:lpstr>Symbol</vt:lpstr>
      <vt:lpstr>Blank Presentation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SAFS/CAZS, UWB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D Smith</dc:creator>
  <cp:lastModifiedBy>Teacher E-Solutions</cp:lastModifiedBy>
  <cp:revision>19</cp:revision>
  <dcterms:created xsi:type="dcterms:W3CDTF">2001-11-23T16:10:07Z</dcterms:created>
  <dcterms:modified xsi:type="dcterms:W3CDTF">2019-01-15T12:44:37Z</dcterms:modified>
</cp:coreProperties>
</file>