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400" r:id="rId2"/>
    <p:sldId id="349" r:id="rId3"/>
    <p:sldId id="404" r:id="rId4"/>
    <p:sldId id="403" r:id="rId5"/>
    <p:sldId id="409" r:id="rId6"/>
    <p:sldId id="408" r:id="rId7"/>
    <p:sldId id="411" r:id="rId8"/>
    <p:sldId id="350" r:id="rId9"/>
    <p:sldId id="402" r:id="rId10"/>
    <p:sldId id="365" r:id="rId11"/>
    <p:sldId id="407" r:id="rId12"/>
  </p:sldIdLst>
  <p:sldSz cx="9144000" cy="6858000" type="screen4x3"/>
  <p:notesSz cx="6858000" cy="9144000"/>
  <p:custDataLst>
    <p:tags r:id="rId1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D3A"/>
    <a:srgbClr val="0033CC"/>
    <a:srgbClr val="DDDDDD"/>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3" autoAdjust="0"/>
    <p:restoredTop sz="83333" autoAdjust="0"/>
  </p:normalViewPr>
  <p:slideViewPr>
    <p:cSldViewPr>
      <p:cViewPr>
        <p:scale>
          <a:sx n="75" d="100"/>
          <a:sy n="75" d="100"/>
        </p:scale>
        <p:origin x="-58" y="96"/>
      </p:cViewPr>
      <p:guideLst>
        <p:guide orient="horz" pos="2160"/>
        <p:guide pos="2880"/>
      </p:guideLst>
    </p:cSldViewPr>
  </p:slideViewPr>
  <p:outlineViewPr>
    <p:cViewPr>
      <p:scale>
        <a:sx n="33" d="100"/>
        <a:sy n="33" d="100"/>
      </p:scale>
      <p:origin x="0" y="2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9" charset="-128"/>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9" charset="-128"/>
                <a:cs typeface="+mn-cs"/>
              </a:defRPr>
            </a:lvl1pPr>
          </a:lstStyle>
          <a:p>
            <a:pPr>
              <a:defRPr/>
            </a:pPr>
            <a:fld id="{CC65618E-8D5A-49A7-B23D-9BFBF3130AF1}" type="slidenum">
              <a:rPr lang="en-US"/>
              <a:pPr>
                <a:defRPr/>
              </a:pPr>
              <a:t>‹#›</a:t>
            </a:fld>
            <a:endParaRPr lang="en-US"/>
          </a:p>
        </p:txBody>
      </p:sp>
    </p:spTree>
    <p:extLst>
      <p:ext uri="{BB962C8B-B14F-4D97-AF65-F5344CB8AC3E}">
        <p14:creationId xmlns:p14="http://schemas.microsoft.com/office/powerpoint/2010/main" val="308830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9"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9" charset="-128"/>
                <a:cs typeface="+mn-cs"/>
              </a:defRPr>
            </a:lvl1pPr>
          </a:lstStyle>
          <a:p>
            <a:pPr>
              <a:defRPr/>
            </a:pPr>
            <a:fld id="{9E64AC48-DE68-4625-A94C-BEC21CACD781}" type="slidenum">
              <a:rPr lang="en-US"/>
              <a:pPr>
                <a:defRPr/>
              </a:pPr>
              <a:t>‹#›</a:t>
            </a:fld>
            <a:endParaRPr lang="en-US"/>
          </a:p>
        </p:txBody>
      </p:sp>
    </p:spTree>
    <p:extLst>
      <p:ext uri="{BB962C8B-B14F-4D97-AF65-F5344CB8AC3E}">
        <p14:creationId xmlns:p14="http://schemas.microsoft.com/office/powerpoint/2010/main" val="1198574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Today we would like to share some information about on-farm energy efficiency.  “Tractor maintenance to conserve energy” (PM 2089L) is available from the ISU Farm Energy Conservation &amp; Efficiency Initiative. This project is brought to you by ISU Extension and sponsored by the Iowa Energy Center.  Google us or find us on Twitter at “ISU Farm Energy.” </a:t>
            </a:r>
            <a:r>
              <a:rPr lang="en-US" b="1" smtClean="0">
                <a:latin typeface="Times New Roman" pitchFamily="18" charset="0"/>
                <a:ea typeface="ＭＳ Ｐゴシック" pitchFamily="34" charset="-128"/>
              </a:rPr>
              <a:t> [</a:t>
            </a:r>
            <a:r>
              <a:rPr lang="en-US" i="1" smtClean="0">
                <a:latin typeface="Times New Roman" pitchFamily="18" charset="0"/>
                <a:ea typeface="ＭＳ Ｐゴシック" pitchFamily="34" charset="-128"/>
              </a:rPr>
              <a:t>A friendly reminder to presenters: </a:t>
            </a:r>
            <a:r>
              <a:rPr lang="en-US" b="1" smtClean="0">
                <a:latin typeface="Times New Roman" pitchFamily="18" charset="0"/>
                <a:ea typeface="ＭＳ Ｐゴシック" pitchFamily="34" charset="-128"/>
              </a:rPr>
              <a:t>Please remember to properly attribute this and other content published by Iowa State University Extension.]</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11E80CD-8CFE-40DA-A0EC-B69D24FD214B}"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2B34B52-2C63-4E0E-94D6-614A46B43952}"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95E15D7-9231-40AE-9CF1-16330E5B4D13}" type="slidenum">
              <a:rPr lang="en-US" sz="1200" smtClean="0"/>
              <a:pPr eaLnBrk="1" hangingPunct="1"/>
              <a:t>11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Conserving fuel with a few simple management techniques can help your bottom line, especially when fuel prices are high. Data from the USDA Census of Agriculture shows the distribution of annual energy costs for Iowa producers. As you can see, diesel and gasoline represent the largest direct energy purchase for Iowa farms each year (fertilizer is considered an indirect energy expense).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F670914-9106-4161-A34E-A488CE94AEC3}"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Machinery represents a significant portion of capital costs in many farming operations.  A well-kept fleet of machinery improves the ability to respond to changing weather, field conditions and seasonal needs. Replacing engine fuel and air filters at consistent intervals improves fuel savings.</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CA03511-BF25-4953-8908-FD6967FE3340}"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Fuel efficiency and engine power are directly affected by the combustion of fuel and air inside the tractor’s engine. Filters, usually both primary and secondary, protect the engine by collecting small particles and impurities. Filters must be replaced periodically as restricted flow begins to reduce combustion efficiency and fuel efficiency.</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82962E0-ED75-4353-AD75-AB0108305F95}"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In a previous study by Missouri ag engineers, tractor horsepower was tested on 99 tractors before and after changing the fuel and air filters.  After clean filters were installed, the tractors delivered an average of</a:t>
            </a:r>
            <a:r>
              <a:rPr lang="en-US" b="1" smtClean="0">
                <a:latin typeface="Times New Roman" pitchFamily="18" charset="0"/>
                <a:ea typeface="ＭＳ Ｐゴシック" pitchFamily="34" charset="-128"/>
              </a:rPr>
              <a:t> 3.5% </a:t>
            </a:r>
            <a:r>
              <a:rPr lang="en-US" smtClean="0">
                <a:latin typeface="Times New Roman" pitchFamily="18" charset="0"/>
                <a:ea typeface="ＭＳ Ｐゴシック" pitchFamily="34" charset="-128"/>
              </a:rPr>
              <a:t>more engine power.  The operator can thereby reduce the throttle setting and burn less fuel while harnessing the same power output from the engine.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9699234-75D3-4F50-828B-0936A4A64204}"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Consistent filter replacement maintains the tractor’s power output, which is noteworthy since a new tractor currently costs </a:t>
            </a:r>
          </a:p>
          <a:p>
            <a:r>
              <a:rPr lang="en-US" smtClean="0">
                <a:latin typeface="Times New Roman" pitchFamily="18" charset="0"/>
                <a:ea typeface="ＭＳ Ｐゴシック" pitchFamily="34" charset="-128"/>
              </a:rPr>
              <a:t>approximately $700 per horsepower depending on its size and options. Making an additional 3.5% of power available on a 200 hp tractor is equivalent to adding 7 hp—a value of nearly $5000 when considering the initial cost of a new replacement tractor. </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56A14DE-7E77-41B6-903D-EDD22412F9B2}"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Regarding day-to-day use, letting a diesel tractor engine idle for a few minutes following hard work allows circulation of cooling oil.  However, modern diesel engines cool quickly without excessive idling time. Check the operator’s manual: newer tractors may require 3–5 minutes of idling or less. Ten minutes of excess idling consumes a half gallon of fuel or more on large tractors!</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C08EE23-0EAD-4C82-BADF-08FEEB43CE37}"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ea typeface="ＭＳ Ｐゴシック" pitchFamily="34" charset="-128"/>
              </a:rPr>
              <a:t>To reduce evaporation losses, store farm fuel in white or aluminum-colored above-ground fuel storage tanks unless another color is required by local fire code. Shade or paint that reflects solar radiation also reduces evaporation. Use a vacuum and pressure-relief valve on large fuel supply tanks to reduce evaporation loss due to pressure changes inside the tank.</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2713B6D-AF8A-4026-80BC-3A733E3A9495}"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E3708A5-751A-49A8-8B43-671F084A2B89}"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86600" y="6248400"/>
            <a:ext cx="1905000" cy="457200"/>
          </a:xfrm>
        </p:spPr>
        <p:txBody>
          <a:bodyPr/>
          <a:lstStyle>
            <a:lvl1pPr>
              <a:defRPr/>
            </a:lvl1pPr>
          </a:lstStyle>
          <a:p>
            <a:pPr>
              <a:defRPr/>
            </a:pPr>
            <a:fld id="{6964F450-6B37-448F-B293-533AB8D6BFBF}" type="slidenum">
              <a:rPr lang="en-US"/>
              <a:pPr>
                <a:defRPr/>
              </a:pPr>
              <a:t>‹#›</a:t>
            </a:fld>
            <a:endParaRPr lang="en-US"/>
          </a:p>
        </p:txBody>
      </p:sp>
    </p:spTree>
    <p:extLst>
      <p:ext uri="{BB962C8B-B14F-4D97-AF65-F5344CB8AC3E}">
        <p14:creationId xmlns:p14="http://schemas.microsoft.com/office/powerpoint/2010/main" val="257503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53894-7F5B-4B5C-B8D7-540D6C3A28FF}" type="slidenum">
              <a:rPr lang="en-US"/>
              <a:pPr>
                <a:defRPr/>
              </a:pPr>
              <a:t>‹#›</a:t>
            </a:fld>
            <a:endParaRPr lang="en-US"/>
          </a:p>
        </p:txBody>
      </p:sp>
    </p:spTree>
    <p:extLst>
      <p:ext uri="{BB962C8B-B14F-4D97-AF65-F5344CB8AC3E}">
        <p14:creationId xmlns:p14="http://schemas.microsoft.com/office/powerpoint/2010/main" val="218671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46BBEA-5A69-4B41-8B58-AAAE4FEEC06C}" type="slidenum">
              <a:rPr lang="en-US"/>
              <a:pPr>
                <a:defRPr/>
              </a:pPr>
              <a:t>‹#›</a:t>
            </a:fld>
            <a:endParaRPr lang="en-US"/>
          </a:p>
        </p:txBody>
      </p:sp>
    </p:spTree>
    <p:extLst>
      <p:ext uri="{BB962C8B-B14F-4D97-AF65-F5344CB8AC3E}">
        <p14:creationId xmlns:p14="http://schemas.microsoft.com/office/powerpoint/2010/main" val="408179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vert="horz" wrap="square" lIns="91440" tIns="45720" rIns="91440" bIns="45720" numCol="1" anchor="t" anchorCtr="0" compatLnSpc="1">
            <a:prstTxWarp prst="textNoShape">
              <a:avLst/>
            </a:prstTxWarp>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7540F-9237-4D47-AC89-541A1EDD09CF}" type="slidenum">
              <a:rPr lang="en-US"/>
              <a:pPr>
                <a:defRPr/>
              </a:pPr>
              <a:t>‹#›</a:t>
            </a:fld>
            <a:endParaRPr lang="en-US"/>
          </a:p>
        </p:txBody>
      </p:sp>
    </p:spTree>
    <p:extLst>
      <p:ext uri="{BB962C8B-B14F-4D97-AF65-F5344CB8AC3E}">
        <p14:creationId xmlns:p14="http://schemas.microsoft.com/office/powerpoint/2010/main" val="274746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0" fontAlgn="base" latinLnBrk="0" hangingPunct="0">
              <a:lnSpc>
                <a:spcPct val="100000"/>
              </a:lnSpc>
              <a:spcBef>
                <a:spcPct val="20000"/>
              </a:spcBef>
              <a:spcAft>
                <a:spcPct val="0"/>
              </a:spcAft>
              <a:buClr>
                <a:srgbClr val="FF0000"/>
              </a:buClr>
              <a:buSzTx/>
              <a:buFontTx/>
              <a:buChar char="•"/>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71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B6DFC-097C-411A-AA6C-DEFDFD85DDAD}" type="slidenum">
              <a:rPr lang="en-US"/>
              <a:pPr>
                <a:defRPr/>
              </a:pPr>
              <a:t>‹#›</a:t>
            </a:fld>
            <a:endParaRPr lang="en-US"/>
          </a:p>
        </p:txBody>
      </p:sp>
    </p:spTree>
    <p:extLst>
      <p:ext uri="{BB962C8B-B14F-4D97-AF65-F5344CB8AC3E}">
        <p14:creationId xmlns:p14="http://schemas.microsoft.com/office/powerpoint/2010/main" val="212494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9F6AC5-D450-4A51-9955-0C72FD245024}" type="slidenum">
              <a:rPr lang="en-US"/>
              <a:pPr>
                <a:defRPr/>
              </a:pPr>
              <a:t>‹#›</a:t>
            </a:fld>
            <a:endParaRPr lang="en-US"/>
          </a:p>
        </p:txBody>
      </p:sp>
    </p:spTree>
    <p:extLst>
      <p:ext uri="{BB962C8B-B14F-4D97-AF65-F5344CB8AC3E}">
        <p14:creationId xmlns:p14="http://schemas.microsoft.com/office/powerpoint/2010/main" val="16295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EEF19A-DE8A-46E9-8062-DE3DA887E4B6}" type="slidenum">
              <a:rPr lang="en-US"/>
              <a:pPr>
                <a:defRPr/>
              </a:pPr>
              <a:t>‹#›</a:t>
            </a:fld>
            <a:endParaRPr lang="en-US"/>
          </a:p>
        </p:txBody>
      </p:sp>
    </p:spTree>
    <p:extLst>
      <p:ext uri="{BB962C8B-B14F-4D97-AF65-F5344CB8AC3E}">
        <p14:creationId xmlns:p14="http://schemas.microsoft.com/office/powerpoint/2010/main" val="355989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55F1E1-66B2-4CA1-8E0E-5638F1D0ABBF}" type="slidenum">
              <a:rPr lang="en-US"/>
              <a:pPr>
                <a:defRPr/>
              </a:pPr>
              <a:t>‹#›</a:t>
            </a:fld>
            <a:endParaRPr lang="en-US"/>
          </a:p>
        </p:txBody>
      </p:sp>
    </p:spTree>
    <p:extLst>
      <p:ext uri="{BB962C8B-B14F-4D97-AF65-F5344CB8AC3E}">
        <p14:creationId xmlns:p14="http://schemas.microsoft.com/office/powerpoint/2010/main" val="328972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453101-77CC-42EE-BDD4-45774D317147}" type="slidenum">
              <a:rPr lang="en-US"/>
              <a:pPr>
                <a:defRPr/>
              </a:pPr>
              <a:t>‹#›</a:t>
            </a:fld>
            <a:endParaRPr lang="en-US"/>
          </a:p>
        </p:txBody>
      </p:sp>
    </p:spTree>
    <p:extLst>
      <p:ext uri="{BB962C8B-B14F-4D97-AF65-F5344CB8AC3E}">
        <p14:creationId xmlns:p14="http://schemas.microsoft.com/office/powerpoint/2010/main" val="182248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A4EC11-F70A-4956-A707-58B08F3F0BAD}" type="slidenum">
              <a:rPr lang="en-US"/>
              <a:pPr>
                <a:defRPr/>
              </a:pPr>
              <a:t>‹#›</a:t>
            </a:fld>
            <a:endParaRPr lang="en-US"/>
          </a:p>
        </p:txBody>
      </p:sp>
    </p:spTree>
    <p:extLst>
      <p:ext uri="{BB962C8B-B14F-4D97-AF65-F5344CB8AC3E}">
        <p14:creationId xmlns:p14="http://schemas.microsoft.com/office/powerpoint/2010/main" val="192943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ACFD38-4C5C-4ABB-8168-D050F8F010BF}" type="slidenum">
              <a:rPr lang="en-US"/>
              <a:pPr>
                <a:defRPr/>
              </a:pPr>
              <a:t>‹#›</a:t>
            </a:fld>
            <a:endParaRPr lang="en-US"/>
          </a:p>
        </p:txBody>
      </p:sp>
    </p:spTree>
    <p:extLst>
      <p:ext uri="{BB962C8B-B14F-4D97-AF65-F5344CB8AC3E}">
        <p14:creationId xmlns:p14="http://schemas.microsoft.com/office/powerpoint/2010/main" val="40351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bg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109"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109"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109" charset="-128"/>
                <a:cs typeface="+mn-cs"/>
              </a:defRPr>
            </a:lvl1pPr>
          </a:lstStyle>
          <a:p>
            <a:pPr>
              <a:defRPr/>
            </a:pPr>
            <a:fld id="{1F38AFDF-615F-4986-A296-53F055D761E5}" type="slidenum">
              <a:rPr lang="en-US"/>
              <a:pPr>
                <a:defRPr/>
              </a:pPr>
              <a:t>‹#›</a:t>
            </a:fld>
            <a:endParaRPr lang="en-US"/>
          </a:p>
        </p:txBody>
      </p:sp>
      <p:pic>
        <p:nvPicPr>
          <p:cNvPr id="2" name="Picture 31" descr="isUERedsmpp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5"/>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Tahoma"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ahoma"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ahoma"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ahoma"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
        <p:nvSpPr>
          <p:cNvPr id="7" name="Title 1"/>
          <p:cNvSpPr txBox="1">
            <a:spLocks/>
          </p:cNvSpPr>
          <p:nvPr/>
        </p:nvSpPr>
        <p:spPr>
          <a:xfrm>
            <a:off x="228600" y="2209800"/>
            <a:ext cx="8686800" cy="3657600"/>
          </a:xfrm>
          <a:prstGeom prst="rect">
            <a:avLst/>
          </a:prstGeom>
        </p:spPr>
        <p:txBody>
          <a:bodyPr>
            <a:normAutofit/>
          </a:bodyPr>
          <a:lstStyle/>
          <a:p>
            <a:pPr algn="ctr" eaLnBrk="0" hangingPunct="0">
              <a:lnSpc>
                <a:spcPts val="7500"/>
              </a:lnSpc>
              <a:spcAft>
                <a:spcPts val="1800"/>
              </a:spcAft>
              <a:defRPr/>
            </a:pPr>
            <a:r>
              <a:rPr lang="en-US" sz="4800" kern="0" dirty="0">
                <a:effectLst>
                  <a:outerShdw blurRad="38100" dist="38100" dir="2700000" algn="tl">
                    <a:srgbClr val="000000">
                      <a:alpha val="43137"/>
                    </a:srgbClr>
                  </a:outerShdw>
                </a:effectLst>
                <a:latin typeface="+mj-lt"/>
                <a:ea typeface="ＭＳ Ｐゴシック" pitchFamily="-109" charset="-128"/>
                <a:cs typeface="ＭＳ Ｐゴシック" pitchFamily="-109" charset="-128"/>
              </a:rPr>
              <a:t>Tractor Maintenance</a:t>
            </a:r>
            <a:br>
              <a:rPr lang="en-US" sz="4800" kern="0" dirty="0">
                <a:effectLst>
                  <a:outerShdw blurRad="38100" dist="38100" dir="2700000" algn="tl">
                    <a:srgbClr val="000000">
                      <a:alpha val="43137"/>
                    </a:srgbClr>
                  </a:outerShdw>
                </a:effectLst>
                <a:latin typeface="+mj-lt"/>
                <a:ea typeface="ＭＳ Ｐゴシック" pitchFamily="-109" charset="-128"/>
                <a:cs typeface="ＭＳ Ｐゴシック" pitchFamily="-109" charset="-128"/>
              </a:rPr>
            </a:br>
            <a:r>
              <a:rPr lang="en-US" sz="4800" kern="0" dirty="0">
                <a:effectLst>
                  <a:outerShdw blurRad="38100" dist="38100" dir="2700000" algn="tl">
                    <a:srgbClr val="000000">
                      <a:alpha val="43137"/>
                    </a:srgbClr>
                  </a:outerShdw>
                </a:effectLst>
                <a:latin typeface="+mj-lt"/>
                <a:ea typeface="ＭＳ Ｐゴシック" pitchFamily="-109" charset="-128"/>
                <a:cs typeface="ＭＳ Ｐゴシック" pitchFamily="-109" charset="-128"/>
              </a:rPr>
              <a:t>to Conserve Energy</a:t>
            </a:r>
          </a:p>
          <a:p>
            <a:pPr algn="ctr" eaLnBrk="0" hangingPunct="0">
              <a:lnSpc>
                <a:spcPts val="7500"/>
              </a:lnSpc>
              <a:spcAft>
                <a:spcPts val="1800"/>
              </a:spcAft>
              <a:defRPr/>
            </a:pPr>
            <a:r>
              <a:rPr lang="en-US" sz="3600" i="1" kern="0" cap="small" spc="50" dirty="0">
                <a:latin typeface="+mj-lt"/>
                <a:ea typeface="ＭＳ Ｐゴシック" pitchFamily="-109" charset="-128"/>
                <a:cs typeface="ＭＳ Ｐゴシック" pitchFamily="-109" charset="-128"/>
              </a:rPr>
              <a:t>Farm Energy PM 2089L</a:t>
            </a:r>
          </a:p>
        </p:txBody>
      </p:sp>
      <p:pic>
        <p:nvPicPr>
          <p:cNvPr id="41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334000"/>
            <a:ext cx="1570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
        <p:nvSpPr>
          <p:cNvPr id="17" name="Content Placeholder 2"/>
          <p:cNvSpPr txBox="1">
            <a:spLocks/>
          </p:cNvSpPr>
          <p:nvPr/>
        </p:nvSpPr>
        <p:spPr>
          <a:xfrm>
            <a:off x="533400" y="1295400"/>
            <a:ext cx="8153400" cy="3352800"/>
          </a:xfrm>
          <a:prstGeom prst="rect">
            <a:avLst/>
          </a:prstGeom>
        </p:spPr>
        <p:txBody>
          <a:bodyPr/>
          <a:lstStyle/>
          <a:p>
            <a:pPr marL="342900" indent="-342900" eaLnBrk="0" hangingPunct="0">
              <a:lnSpc>
                <a:spcPct val="150000"/>
              </a:lnSpc>
              <a:spcBef>
                <a:spcPts val="0"/>
              </a:spcBef>
              <a:spcAft>
                <a:spcPts val="600"/>
              </a:spcAft>
              <a:buClr>
                <a:srgbClr val="FF0000"/>
              </a:buClr>
              <a:defRPr/>
            </a:pPr>
            <a:r>
              <a:rPr lang="en-US" sz="2200" b="1" kern="0" cap="small" dirty="0">
                <a:latin typeface="Tahoma" pitchFamily="34" charset="0"/>
                <a:ea typeface="ＭＳ Ｐゴシック" pitchFamily="-109" charset="-128"/>
                <a:cs typeface="Tahoma" pitchFamily="34" charset="0"/>
              </a:rPr>
              <a:t>For More Information:</a:t>
            </a:r>
          </a:p>
          <a:p>
            <a:pPr marL="800100" lvl="1" indent="-342900" eaLnBrk="0" hangingPunct="0">
              <a:lnSpc>
                <a:spcPts val="2800"/>
              </a:lnSpc>
              <a:spcBef>
                <a:spcPts val="0"/>
              </a:spcBef>
              <a:spcAft>
                <a:spcPts val="600"/>
              </a:spcAft>
              <a:buClr>
                <a:srgbClr val="FF0000"/>
              </a:buClr>
              <a:buFontTx/>
              <a:buChar char="•"/>
              <a:defRPr/>
            </a:pPr>
            <a:r>
              <a:rPr lang="en-US" sz="2200" kern="0" dirty="0">
                <a:latin typeface="Tahoma" pitchFamily="34" charset="0"/>
                <a:ea typeface="ＭＳ Ｐゴシック" pitchFamily="-109" charset="-128"/>
                <a:cs typeface="Tahoma" pitchFamily="34" charset="0"/>
              </a:rPr>
              <a:t>Google “ISU farm energy” or visit us online at</a:t>
            </a:r>
          </a:p>
          <a:p>
            <a:pPr marL="800100" lvl="1" indent="-342900" eaLnBrk="0" hangingPunct="0">
              <a:lnSpc>
                <a:spcPts val="2800"/>
              </a:lnSpc>
              <a:spcBef>
                <a:spcPts val="0"/>
              </a:spcBef>
              <a:spcAft>
                <a:spcPts val="600"/>
              </a:spcAft>
              <a:buClr>
                <a:srgbClr val="FF0000"/>
              </a:buClr>
              <a:defRPr/>
            </a:pPr>
            <a:r>
              <a:rPr lang="en-US" sz="2200" b="1" kern="0" dirty="0">
                <a:latin typeface="Tahoma" pitchFamily="34" charset="0"/>
                <a:ea typeface="ＭＳ Ｐゴシック" pitchFamily="-109" charset="-128"/>
                <a:cs typeface="Tahoma" pitchFamily="34" charset="0"/>
              </a:rPr>
              <a:t>		   http://farmenergy.exnet.iastate.edu</a:t>
            </a:r>
            <a:endParaRPr lang="en-US" sz="2200" kern="0" dirty="0">
              <a:latin typeface="Tahoma" pitchFamily="34" charset="0"/>
              <a:ea typeface="ＭＳ Ｐゴシック" pitchFamily="-109" charset="-128"/>
              <a:cs typeface="Tahoma" pitchFamily="34" charset="0"/>
            </a:endParaRPr>
          </a:p>
          <a:p>
            <a:pPr marL="800100" lvl="1" indent="-342900" eaLnBrk="0" hangingPunct="0">
              <a:lnSpc>
                <a:spcPts val="2800"/>
              </a:lnSpc>
              <a:spcBef>
                <a:spcPts val="600"/>
              </a:spcBef>
              <a:spcAft>
                <a:spcPts val="600"/>
              </a:spcAft>
              <a:buClr>
                <a:srgbClr val="FF0000"/>
              </a:buClr>
              <a:buFontTx/>
              <a:buChar char="•"/>
              <a:defRPr/>
            </a:pPr>
            <a:r>
              <a:rPr lang="en-US" sz="2200" kern="0" dirty="0">
                <a:latin typeface="Tahoma" pitchFamily="34" charset="0"/>
                <a:ea typeface="ＭＳ Ｐゴシック" pitchFamily="-109" charset="-128"/>
                <a:cs typeface="Tahoma" pitchFamily="34" charset="0"/>
              </a:rPr>
              <a:t>Download ISU Farm Energy publications at no charge</a:t>
            </a:r>
          </a:p>
          <a:p>
            <a:pPr marL="800100" lvl="1" indent="-342900" eaLnBrk="0" hangingPunct="0">
              <a:lnSpc>
                <a:spcPts val="2800"/>
              </a:lnSpc>
              <a:spcBef>
                <a:spcPts val="600"/>
              </a:spcBef>
              <a:spcAft>
                <a:spcPts val="600"/>
              </a:spcAft>
              <a:buClr>
                <a:srgbClr val="FF0000"/>
              </a:buClr>
              <a:buFontTx/>
              <a:buChar char="•"/>
              <a:defRPr/>
            </a:pPr>
            <a:r>
              <a:rPr lang="en-US" sz="2200" kern="0" dirty="0">
                <a:latin typeface="Tahoma" pitchFamily="34" charset="0"/>
                <a:ea typeface="ＭＳ Ｐゴシック" pitchFamily="-109" charset="-128"/>
                <a:cs typeface="Tahoma" pitchFamily="34" charset="0"/>
              </a:rPr>
              <a:t>Follow us on Twitter @</a:t>
            </a:r>
            <a:r>
              <a:rPr lang="en-US" sz="2200" b="1" kern="0" dirty="0">
                <a:solidFill>
                  <a:srgbClr val="C00000"/>
                </a:solidFill>
                <a:latin typeface="Tahoma" pitchFamily="34" charset="0"/>
                <a:ea typeface="ＭＳ Ｐゴシック" pitchFamily="-109" charset="-128"/>
                <a:cs typeface="Tahoma" pitchFamily="34" charset="0"/>
              </a:rPr>
              <a:t>ISU_Farm_Energy</a:t>
            </a:r>
            <a:r>
              <a:rPr lang="en-US" sz="2200" kern="0" dirty="0">
                <a:latin typeface="Tahoma" pitchFamily="34" charset="0"/>
                <a:ea typeface="ＭＳ Ｐゴシック" pitchFamily="-109" charset="-128"/>
                <a:cs typeface="Tahoma" pitchFamily="34" charset="0"/>
              </a:rPr>
              <a:t> for updates</a:t>
            </a:r>
          </a:p>
          <a:p>
            <a:pPr marL="800100" lvl="1" indent="-342900" eaLnBrk="0" hangingPunct="0">
              <a:lnSpc>
                <a:spcPts val="2800"/>
              </a:lnSpc>
              <a:spcBef>
                <a:spcPts val="600"/>
              </a:spcBef>
              <a:spcAft>
                <a:spcPts val="600"/>
              </a:spcAft>
              <a:buClr>
                <a:srgbClr val="FF0000"/>
              </a:buClr>
              <a:buFontTx/>
              <a:buChar char="•"/>
              <a:defRPr/>
            </a:pPr>
            <a:r>
              <a:rPr lang="en-US" sz="2200" kern="0" dirty="0">
                <a:latin typeface="Tahoma" pitchFamily="34" charset="0"/>
                <a:ea typeface="ＭＳ Ｐゴシック" pitchFamily="-109" charset="-128"/>
                <a:cs typeface="Tahoma" pitchFamily="34" charset="0"/>
              </a:rPr>
              <a:t>Ask your local utility provider to contact us!</a:t>
            </a:r>
          </a:p>
          <a:p>
            <a:pPr marL="800100" lvl="1" indent="-342900" eaLnBrk="0" hangingPunct="0">
              <a:lnSpc>
                <a:spcPts val="2800"/>
              </a:lnSpc>
              <a:spcBef>
                <a:spcPts val="0"/>
              </a:spcBef>
              <a:spcAft>
                <a:spcPts val="600"/>
              </a:spcAft>
              <a:buClr>
                <a:srgbClr val="FF0000"/>
              </a:buClr>
              <a:buFontTx/>
              <a:buChar char="•"/>
              <a:defRPr/>
            </a:pPr>
            <a:endParaRPr lang="en-US" sz="2200" kern="0" dirty="0">
              <a:latin typeface="Tahoma" pitchFamily="34" charset="0"/>
              <a:ea typeface="ＭＳ Ｐゴシック" pitchFamily="-109" charset="-128"/>
              <a:cs typeface="Tahoma" pitchFamily="34" charset="0"/>
            </a:endParaRPr>
          </a:p>
        </p:txBody>
      </p:sp>
      <p:sp>
        <p:nvSpPr>
          <p:cNvPr id="13317" name="Rectangle 4"/>
          <p:cNvSpPr>
            <a:spLocks noChangeArrowheads="1"/>
          </p:cNvSpPr>
          <p:nvPr/>
        </p:nvSpPr>
        <p:spPr bwMode="auto">
          <a:xfrm>
            <a:off x="152400" y="6243638"/>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b="1">
                <a:solidFill>
                  <a:schemeClr val="bg1"/>
                </a:solidFill>
                <a:latin typeface="Calibri" pitchFamily="34" charset="0"/>
              </a:rPr>
              <a:t>http://farmenergy.exnet.iastate.edu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
        <p:nvSpPr>
          <p:cNvPr id="14340" name="Rectangle 4"/>
          <p:cNvSpPr>
            <a:spLocks noChangeArrowheads="1"/>
          </p:cNvSpPr>
          <p:nvPr/>
        </p:nvSpPr>
        <p:spPr bwMode="auto">
          <a:xfrm>
            <a:off x="152400" y="6243638"/>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b="1">
                <a:solidFill>
                  <a:schemeClr val="bg1"/>
                </a:solidFill>
                <a:latin typeface="Calibri" pitchFamily="34" charset="0"/>
              </a:rPr>
              <a:t>http://farmenergy.exnet.iastate.edu</a:t>
            </a:r>
          </a:p>
        </p:txBody>
      </p:sp>
      <p:pic>
        <p:nvPicPr>
          <p:cNvPr id="30722" name="Picture 2"/>
          <p:cNvPicPr>
            <a:picLocks noChangeAspect="1" noChangeArrowheads="1"/>
          </p:cNvPicPr>
          <p:nvPr/>
        </p:nvPicPr>
        <p:blipFill>
          <a:blip r:embed="rId4"/>
          <a:srcRect b="18221"/>
          <a:stretch>
            <a:fillRect/>
          </a:stretch>
        </p:blipFill>
        <p:spPr bwMode="auto">
          <a:xfrm>
            <a:off x="1439863" y="1282700"/>
            <a:ext cx="6256337" cy="4660900"/>
          </a:xfrm>
          <a:prstGeom prst="rect">
            <a:avLst/>
          </a:prstGeom>
          <a:noFill/>
          <a:ln w="9525">
            <a:solidFill>
              <a:schemeClr val="tx1">
                <a:lumMod val="50000"/>
                <a:lumOff val="50000"/>
              </a:schemeClr>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mn-cs"/>
              </a:rPr>
              <a:t>PM 2089L</a:t>
            </a:r>
          </a:p>
        </p:txBody>
      </p:sp>
      <p:sp>
        <p:nvSpPr>
          <p:cNvPr id="5125" name="Rectangle 6"/>
          <p:cNvSpPr>
            <a:spLocks noChangeArrowheads="1"/>
          </p:cNvSpPr>
          <p:nvPr/>
        </p:nvSpPr>
        <p:spPr bwMode="auto">
          <a:xfrm>
            <a:off x="6629400" y="5410200"/>
            <a:ext cx="2057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600"/>
              </a:lnSpc>
            </a:pPr>
            <a:r>
              <a:rPr lang="en-US" sz="1400" b="1" i="1">
                <a:latin typeface="Tahoma" pitchFamily="34" charset="0"/>
                <a:cs typeface="Tahoma" pitchFamily="34" charset="0"/>
              </a:rPr>
              <a:t>(USDA Census of </a:t>
            </a:r>
          </a:p>
          <a:p>
            <a:pPr>
              <a:lnSpc>
                <a:spcPts val="1600"/>
              </a:lnSpc>
            </a:pPr>
            <a:r>
              <a:rPr lang="en-US" sz="1400" b="1" i="1">
                <a:latin typeface="Tahoma" pitchFamily="34" charset="0"/>
                <a:cs typeface="Tahoma" pitchFamily="34" charset="0"/>
              </a:rPr>
              <a:t>Agriculture, 2007)</a:t>
            </a:r>
            <a:endParaRPr lang="en-US" sz="1400" i="1"/>
          </a:p>
        </p:txBody>
      </p:sp>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371600"/>
            <a:ext cx="3962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mn-cs"/>
              </a:rPr>
              <a:t>PM 2089L</a:t>
            </a:r>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t="10001"/>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mn-cs"/>
              </a:rPr>
              <a:t>PM 2089L</a:t>
            </a: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t="12468" b="1070"/>
          <a:stretch>
            <a:fillRect/>
          </a:stretch>
        </p:blipFill>
        <p:spPr bwMode="auto">
          <a:xfrm>
            <a:off x="0" y="0"/>
            <a:ext cx="91440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Chart 5"/>
          <p:cNvGraphicFramePr>
            <a:graphicFrameLocks/>
          </p:cNvGraphicFramePr>
          <p:nvPr/>
        </p:nvGraphicFramePr>
        <p:xfrm>
          <a:off x="609600" y="1295400"/>
          <a:ext cx="8039100" cy="4454525"/>
        </p:xfrm>
        <a:graphic>
          <a:graphicData uri="http://schemas.openxmlformats.org/presentationml/2006/ole">
            <mc:AlternateContent xmlns:mc="http://schemas.openxmlformats.org/markup-compatibility/2006">
              <mc:Choice xmlns:v="urn:schemas-microsoft-com:vml" Requires="v">
                <p:oleObj spid="_x0000_s8198" name="Worksheet" r:id="rId4" imgW="8038980" imgH="4457700" progId="Excel.Sheet.8">
                  <p:embed/>
                </p:oleObj>
              </mc:Choice>
              <mc:Fallback>
                <p:oleObj name="Worksheet" r:id="rId4" imgW="8038980" imgH="4457700" progId="Excel.Shee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80391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Arial" charset="0"/>
              </a:rPr>
              <a:t>FARM  ENERGY </a:t>
            </a:r>
          </a:p>
        </p:txBody>
      </p:sp>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Arial" charset="0"/>
              </a:rPr>
              <a:t>PM 2089L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uel filters_CAS.jpg"/>
          <p:cNvPicPr>
            <a:picLocks noChangeAspect="1"/>
          </p:cNvPicPr>
          <p:nvPr/>
        </p:nvPicPr>
        <p:blipFill>
          <a:blip r:embed="rId3">
            <a:extLst>
              <a:ext uri="{28A0092B-C50C-407E-A947-70E740481C1C}">
                <a14:useLocalDpi xmlns:a14="http://schemas.microsoft.com/office/drawing/2010/main" val="0"/>
              </a:ext>
            </a:extLst>
          </a:blip>
          <a:srcRect t="10001"/>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Arial" charset="0"/>
              </a:rPr>
              <a:t>FARM  ENERGY </a:t>
            </a:r>
          </a:p>
        </p:txBody>
      </p:sp>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Arial" charset="0"/>
              </a:rPr>
              <a:t>PM 2089L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Arial" charset="0"/>
              </a:rPr>
              <a:t>FARM  ENERGY </a:t>
            </a:r>
          </a:p>
        </p:txBody>
      </p:sp>
      <p:sp>
        <p:nvSpPr>
          <p:cNvPr id="10244" name="Content Placeholder 2"/>
          <p:cNvSpPr txBox="1">
            <a:spLocks/>
          </p:cNvSpPr>
          <p:nvPr/>
        </p:nvSpPr>
        <p:spPr bwMode="auto">
          <a:xfrm>
            <a:off x="838200" y="1600200"/>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ＭＳ Ｐゴシック" pitchFamily="34" charset="-128"/>
              </a:defRPr>
            </a:lvl1pPr>
            <a:lvl2pPr marL="800100" indent="-3429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3600"/>
              </a:lnSpc>
              <a:spcAft>
                <a:spcPts val="1200"/>
              </a:spcAft>
              <a:buClr>
                <a:srgbClr val="FF0000"/>
              </a:buClr>
            </a:pPr>
            <a:r>
              <a:rPr lang="en-US" sz="2800" b="1">
                <a:latin typeface="Tahoma" pitchFamily="34" charset="0"/>
              </a:rPr>
              <a:t>Tractor idling time:</a:t>
            </a:r>
          </a:p>
          <a:p>
            <a:pPr>
              <a:lnSpc>
                <a:spcPts val="3600"/>
              </a:lnSpc>
              <a:spcAft>
                <a:spcPts val="1200"/>
              </a:spcAft>
              <a:buClr>
                <a:srgbClr val="FF0000"/>
              </a:buClr>
            </a:pPr>
            <a:r>
              <a:rPr lang="en-US" sz="3200" b="1">
                <a:latin typeface="Tahoma" pitchFamily="34" charset="0"/>
              </a:rPr>
              <a:t>	</a:t>
            </a:r>
            <a:r>
              <a:rPr lang="en-US">
                <a:latin typeface="Tahoma" pitchFamily="34" charset="0"/>
              </a:rPr>
              <a:t>Assume 200 hp for the idling tractor</a:t>
            </a:r>
          </a:p>
          <a:p>
            <a:pPr>
              <a:lnSpc>
                <a:spcPts val="3600"/>
              </a:lnSpc>
              <a:spcAft>
                <a:spcPts val="1200"/>
              </a:spcAft>
              <a:buClr>
                <a:srgbClr val="FF0000"/>
              </a:buClr>
            </a:pPr>
            <a:r>
              <a:rPr lang="en-US">
                <a:latin typeface="Tahoma" pitchFamily="34" charset="0"/>
              </a:rPr>
              <a:t>		</a:t>
            </a:r>
            <a:r>
              <a:rPr lang="en-US" sz="2000">
                <a:latin typeface="Tahoma" pitchFamily="34" charset="0"/>
              </a:rPr>
              <a:t>Idle fuel use (from tractor test) </a:t>
            </a:r>
            <a:r>
              <a:rPr lang="en-US" b="1">
                <a:latin typeface="Tahoma" pitchFamily="34" charset="0"/>
              </a:rPr>
              <a:t>= 3.67 gal/hr</a:t>
            </a:r>
          </a:p>
          <a:p>
            <a:pPr lvl="1">
              <a:lnSpc>
                <a:spcPts val="4000"/>
              </a:lnSpc>
              <a:buClr>
                <a:srgbClr val="FF0000"/>
              </a:buClr>
            </a:pPr>
            <a:r>
              <a:rPr lang="en-US">
                <a:latin typeface="Tahoma" pitchFamily="34" charset="0"/>
              </a:rPr>
              <a:t>		</a:t>
            </a:r>
            <a:r>
              <a:rPr lang="en-US" sz="2000">
                <a:latin typeface="Tahoma" pitchFamily="34" charset="0"/>
              </a:rPr>
              <a:t>Idling for an extra 10 minutes </a:t>
            </a:r>
            <a:r>
              <a:rPr lang="en-US" b="1">
                <a:latin typeface="Tahoma" pitchFamily="34" charset="0"/>
              </a:rPr>
              <a:t>= 0.61 gal </a:t>
            </a:r>
            <a:r>
              <a:rPr lang="en-US">
                <a:latin typeface="Tahoma" pitchFamily="34" charset="0"/>
              </a:rPr>
              <a:t>or</a:t>
            </a:r>
          </a:p>
          <a:p>
            <a:pPr lvl="1">
              <a:lnSpc>
                <a:spcPts val="4000"/>
              </a:lnSpc>
              <a:buClr>
                <a:srgbClr val="FF0000"/>
              </a:buClr>
            </a:pPr>
            <a:r>
              <a:rPr lang="en-US" b="1">
                <a:latin typeface="Tahoma" pitchFamily="34" charset="0"/>
              </a:rPr>
              <a:t>					       $2.44 @ $4/gal</a:t>
            </a:r>
            <a:endParaRPr lang="en-US">
              <a:latin typeface="Tahoma" pitchFamily="34" charset="0"/>
            </a:endParaRPr>
          </a:p>
          <a:p>
            <a:pPr lvl="1">
              <a:lnSpc>
                <a:spcPts val="4000"/>
              </a:lnSpc>
              <a:buClr>
                <a:srgbClr val="FF0000"/>
              </a:buClr>
            </a:pPr>
            <a:r>
              <a:rPr lang="en-US">
                <a:latin typeface="Tahoma" pitchFamily="34" charset="0"/>
              </a:rPr>
              <a:t>	</a:t>
            </a:r>
            <a:endParaRPr lang="en-US" b="1">
              <a:latin typeface="Tahoma" pitchFamily="34" charset="0"/>
            </a:endParaRPr>
          </a:p>
          <a:p>
            <a:pPr lvl="1" algn="ctr">
              <a:lnSpc>
                <a:spcPts val="3600"/>
              </a:lnSpc>
              <a:buClr>
                <a:srgbClr val="FF0000"/>
              </a:buClr>
            </a:pPr>
            <a:r>
              <a:rPr lang="en-US" b="1">
                <a:latin typeface="Tahoma" pitchFamily="34" charset="0"/>
              </a:rPr>
              <a:t>50 “long” idles per year = $125/year </a:t>
            </a:r>
            <a:r>
              <a:rPr lang="en-US" sz="3200" b="1">
                <a:latin typeface="Tahoma" pitchFamily="34" charset="0"/>
              </a:rPr>
              <a:t>	 	</a:t>
            </a:r>
            <a:endParaRPr lang="en-US" sz="320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3">
            <a:extLst>
              <a:ext uri="{28A0092B-C50C-407E-A947-70E740481C1C}">
                <a14:useLocalDpi xmlns:a14="http://schemas.microsoft.com/office/drawing/2010/main" val="0"/>
              </a:ext>
            </a:extLst>
          </a:blip>
          <a:srcRect l="26393" t="21135" b="12540"/>
          <a:stretch>
            <a:fillRect/>
          </a:stretch>
        </p:blipFill>
        <p:spPr bwMode="auto">
          <a:xfrm>
            <a:off x="0" y="0"/>
            <a:ext cx="9144000"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mn-cs"/>
              </a:rPr>
              <a:t>PM 2089L</a:t>
            </a:r>
          </a:p>
        </p:txBody>
      </p:sp>
      <p:sp>
        <p:nvSpPr>
          <p:cNvPr id="7"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33400" y="1295400"/>
            <a:ext cx="8153400" cy="4343400"/>
          </a:xfrm>
          <a:prstGeom prst="rect">
            <a:avLst/>
          </a:prstGeom>
        </p:spPr>
        <p:txBody>
          <a:bodyPr/>
          <a:lstStyle/>
          <a:p>
            <a:pPr marL="342900" indent="-342900" eaLnBrk="0" hangingPunct="0">
              <a:lnSpc>
                <a:spcPct val="150000"/>
              </a:lnSpc>
              <a:spcBef>
                <a:spcPts val="0"/>
              </a:spcBef>
              <a:spcAft>
                <a:spcPts val="600"/>
              </a:spcAft>
              <a:buClr>
                <a:srgbClr val="FF0000"/>
              </a:buClr>
              <a:defRPr/>
            </a:pPr>
            <a:r>
              <a:rPr lang="en-US" sz="2200" b="1" kern="0" cap="small" dirty="0">
                <a:latin typeface="Tahoma" pitchFamily="34" charset="0"/>
                <a:ea typeface="ＭＳ Ｐゴシック" pitchFamily="-109" charset="-128"/>
                <a:cs typeface="Tahoma" pitchFamily="34" charset="0"/>
              </a:rPr>
              <a:t>Summary:</a:t>
            </a:r>
          </a:p>
          <a:p>
            <a:pPr marL="800100" lvl="1" indent="-342900" eaLnBrk="0" hangingPunct="0">
              <a:lnSpc>
                <a:spcPts val="2800"/>
              </a:lnSpc>
              <a:spcBef>
                <a:spcPts val="0"/>
              </a:spcBef>
              <a:spcAft>
                <a:spcPts val="1200"/>
              </a:spcAft>
              <a:buClr>
                <a:srgbClr val="FF0000"/>
              </a:buClr>
              <a:buFontTx/>
              <a:buChar char="•"/>
              <a:defRPr/>
            </a:pPr>
            <a:r>
              <a:rPr lang="en-US" sz="2200" kern="0" dirty="0">
                <a:latin typeface="Tahoma" pitchFamily="34" charset="0"/>
                <a:ea typeface="ＭＳ Ｐゴシック" pitchFamily="-109" charset="-128"/>
                <a:cs typeface="Tahoma" pitchFamily="34" charset="0"/>
              </a:rPr>
              <a:t>Save 3 – 4% fuel with consistent fuel and air filter replacement.</a:t>
            </a:r>
          </a:p>
          <a:p>
            <a:pPr marL="800100" lvl="1" indent="-342900" eaLnBrk="0" hangingPunct="0">
              <a:lnSpc>
                <a:spcPts val="2800"/>
              </a:lnSpc>
              <a:spcBef>
                <a:spcPts val="0"/>
              </a:spcBef>
              <a:spcAft>
                <a:spcPts val="1200"/>
              </a:spcAft>
              <a:buClr>
                <a:srgbClr val="FF0000"/>
              </a:buClr>
              <a:buFontTx/>
              <a:buChar char="•"/>
              <a:defRPr/>
            </a:pPr>
            <a:r>
              <a:rPr lang="en-US" sz="2200" kern="0" dirty="0">
                <a:latin typeface="Tahoma" pitchFamily="34" charset="0"/>
                <a:ea typeface="ＭＳ Ｐゴシック" pitchFamily="-109" charset="-128"/>
                <a:cs typeface="Tahoma" pitchFamily="34" charset="0"/>
              </a:rPr>
              <a:t>Observe engine temperature and air filter/pressure indicators during operation for any significant changes that may affect fuel economy.</a:t>
            </a:r>
          </a:p>
          <a:p>
            <a:pPr marL="800100" lvl="1" indent="-342900" eaLnBrk="0" hangingPunct="0">
              <a:lnSpc>
                <a:spcPts val="2800"/>
              </a:lnSpc>
              <a:spcBef>
                <a:spcPts val="0"/>
              </a:spcBef>
              <a:spcAft>
                <a:spcPts val="1200"/>
              </a:spcAft>
              <a:buClr>
                <a:srgbClr val="FF0000"/>
              </a:buClr>
              <a:buFontTx/>
              <a:buChar char="•"/>
              <a:defRPr/>
            </a:pPr>
            <a:r>
              <a:rPr lang="en-US" sz="2200" kern="0" dirty="0">
                <a:latin typeface="Tahoma" pitchFamily="34" charset="0"/>
                <a:ea typeface="ＭＳ Ｐゴシック" pitchFamily="-109" charset="-128"/>
                <a:cs typeface="Tahoma" pitchFamily="34" charset="0"/>
              </a:rPr>
              <a:t>Avoid excessive idling to cool the engine.</a:t>
            </a:r>
          </a:p>
          <a:p>
            <a:pPr marL="800100" lvl="1" indent="-342900" eaLnBrk="0" hangingPunct="0">
              <a:lnSpc>
                <a:spcPts val="2800"/>
              </a:lnSpc>
              <a:spcBef>
                <a:spcPts val="0"/>
              </a:spcBef>
              <a:spcAft>
                <a:spcPts val="1200"/>
              </a:spcAft>
              <a:buClr>
                <a:srgbClr val="FF0000"/>
              </a:buClr>
              <a:buFontTx/>
              <a:buChar char="•"/>
              <a:defRPr/>
            </a:pPr>
            <a:r>
              <a:rPr lang="en-US" sz="2200" kern="0" dirty="0">
                <a:latin typeface="Tahoma" pitchFamily="34" charset="0"/>
                <a:ea typeface="ＭＳ Ｐゴシック" pitchFamily="-109" charset="-128"/>
                <a:cs typeface="Tahoma" pitchFamily="34" charset="0"/>
              </a:rPr>
              <a:t>Use timers with engine block heaters to save electricity.</a:t>
            </a:r>
          </a:p>
          <a:p>
            <a:pPr marL="800100" lvl="1" indent="-342900" eaLnBrk="0" hangingPunct="0">
              <a:lnSpc>
                <a:spcPts val="2800"/>
              </a:lnSpc>
              <a:spcBef>
                <a:spcPts val="0"/>
              </a:spcBef>
              <a:spcAft>
                <a:spcPts val="1200"/>
              </a:spcAft>
              <a:buClr>
                <a:srgbClr val="FF0000"/>
              </a:buClr>
              <a:buFontTx/>
              <a:buChar char="•"/>
              <a:defRPr/>
            </a:pPr>
            <a:r>
              <a:rPr lang="en-US" sz="2200" kern="0" dirty="0">
                <a:latin typeface="Tahoma" pitchFamily="34" charset="0"/>
                <a:ea typeface="ＭＳ Ｐゴシック" pitchFamily="-109" charset="-128"/>
                <a:cs typeface="Tahoma" pitchFamily="34" charset="0"/>
              </a:rPr>
              <a:t>Shade and/or paint fuel storage tanks to reduce fuel losses due to evaporation.</a:t>
            </a:r>
          </a:p>
          <a:p>
            <a:pPr marL="800100" lvl="1" indent="-342900" eaLnBrk="0" hangingPunct="0">
              <a:lnSpc>
                <a:spcPts val="2800"/>
              </a:lnSpc>
              <a:spcBef>
                <a:spcPts val="0"/>
              </a:spcBef>
              <a:spcAft>
                <a:spcPts val="600"/>
              </a:spcAft>
              <a:buClr>
                <a:srgbClr val="FF0000"/>
              </a:buClr>
              <a:buFontTx/>
              <a:buChar char="•"/>
              <a:defRPr/>
            </a:pPr>
            <a:endParaRPr lang="en-US" sz="2200" kern="0" dirty="0">
              <a:latin typeface="Tahoma" pitchFamily="34" charset="0"/>
              <a:ea typeface="ＭＳ Ｐゴシック" pitchFamily="-109" charset="-128"/>
              <a:cs typeface="Tahoma" pitchFamily="34" charset="0"/>
            </a:endParaRPr>
          </a:p>
          <a:p>
            <a:pPr marL="800100" lvl="1" indent="-342900" eaLnBrk="0" hangingPunct="0">
              <a:lnSpc>
                <a:spcPts val="2800"/>
              </a:lnSpc>
              <a:spcBef>
                <a:spcPts val="0"/>
              </a:spcBef>
              <a:spcAft>
                <a:spcPts val="600"/>
              </a:spcAft>
              <a:buClr>
                <a:srgbClr val="FF0000"/>
              </a:buClr>
              <a:buFontTx/>
              <a:buChar char="•"/>
              <a:defRPr/>
            </a:pPr>
            <a:endParaRPr lang="en-US" sz="2200" kern="0" dirty="0">
              <a:latin typeface="Tahoma" pitchFamily="34" charset="0"/>
              <a:ea typeface="ＭＳ Ｐゴシック" pitchFamily="-109" charset="-128"/>
              <a:cs typeface="Tahoma" pitchFamily="34" charset="0"/>
            </a:endParaRPr>
          </a:p>
          <a:p>
            <a:pPr marL="800100" lvl="1" indent="-342900" eaLnBrk="0" hangingPunct="0">
              <a:lnSpc>
                <a:spcPts val="2800"/>
              </a:lnSpc>
              <a:spcBef>
                <a:spcPts val="0"/>
              </a:spcBef>
              <a:spcAft>
                <a:spcPts val="600"/>
              </a:spcAft>
              <a:buClr>
                <a:srgbClr val="FF0000"/>
              </a:buClr>
              <a:buFontTx/>
              <a:buChar char="•"/>
              <a:defRPr/>
            </a:pPr>
            <a:endParaRPr lang="en-US" sz="2200" kern="0" dirty="0">
              <a:latin typeface="Tahoma" pitchFamily="34" charset="0"/>
              <a:ea typeface="ＭＳ Ｐゴシック" pitchFamily="-109" charset="-128"/>
              <a:cs typeface="Tahoma" pitchFamily="34" charset="0"/>
            </a:endParaRPr>
          </a:p>
          <a:p>
            <a:pPr marL="800100" lvl="1" indent="-342900" eaLnBrk="0" hangingPunct="0">
              <a:lnSpc>
                <a:spcPts val="2800"/>
              </a:lnSpc>
              <a:spcBef>
                <a:spcPts val="0"/>
              </a:spcBef>
              <a:spcAft>
                <a:spcPts val="600"/>
              </a:spcAft>
              <a:buClr>
                <a:srgbClr val="FF0000"/>
              </a:buClr>
              <a:buFontTx/>
              <a:buChar char="•"/>
              <a:defRPr/>
            </a:pPr>
            <a:endParaRPr lang="en-US" sz="2200" kern="0" dirty="0">
              <a:latin typeface="Tahoma" pitchFamily="34" charset="0"/>
              <a:ea typeface="ＭＳ Ｐゴシック" pitchFamily="-109" charset="-128"/>
              <a:cs typeface="Tahoma" pitchFamily="34" charset="0"/>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 y="6243638"/>
            <a:ext cx="8839200" cy="461962"/>
          </a:xfrm>
          <a:prstGeom prst="rect">
            <a:avLst/>
          </a:prstGeom>
          <a:noFill/>
          <a:ln w="9525">
            <a:noFill/>
            <a:miter lim="800000"/>
            <a:headEnd/>
            <a:tailEnd/>
          </a:ln>
        </p:spPr>
        <p:txBody>
          <a:bodyPr>
            <a:spAutoFit/>
          </a:bodyPr>
          <a:lstStyle/>
          <a:p>
            <a:pPr algn="r">
              <a:defRPr/>
            </a:pPr>
            <a:r>
              <a:rPr lang="en-US" b="1" cap="all" dirty="0">
                <a:solidFill>
                  <a:schemeClr val="bg1"/>
                </a:solidFill>
                <a:latin typeface="Calibri" pitchFamily="34" charset="0"/>
                <a:cs typeface="+mn-cs"/>
              </a:rPr>
              <a:t>PM 2089L</a:t>
            </a:r>
          </a:p>
        </p:txBody>
      </p:sp>
      <p:sp>
        <p:nvSpPr>
          <p:cNvPr id="7" name="Rectangle 4"/>
          <p:cNvSpPr>
            <a:spLocks noChangeArrowheads="1"/>
          </p:cNvSpPr>
          <p:nvPr/>
        </p:nvSpPr>
        <p:spPr bwMode="auto">
          <a:xfrm>
            <a:off x="228600" y="152400"/>
            <a:ext cx="8534400" cy="769938"/>
          </a:xfrm>
          <a:prstGeom prst="rect">
            <a:avLst/>
          </a:prstGeom>
          <a:noFill/>
          <a:ln w="9525">
            <a:noFill/>
            <a:miter lim="800000"/>
            <a:headEnd/>
            <a:tailEnd/>
          </a:ln>
        </p:spPr>
        <p:txBody>
          <a:bodyPr>
            <a:spAutoFit/>
          </a:bodyPr>
          <a:lstStyle/>
          <a:p>
            <a:pPr>
              <a:defRPr/>
            </a:pPr>
            <a:r>
              <a:rPr lang="en-US" sz="4400" b="1" cap="all" dirty="0">
                <a:solidFill>
                  <a:schemeClr val="bg1"/>
                </a:solidFill>
                <a:effectLst>
                  <a:outerShdw blurRad="38100" dist="38100" dir="2700000" algn="tl">
                    <a:srgbClr val="000000">
                      <a:alpha val="43137"/>
                    </a:srgbClr>
                  </a:outerShdw>
                </a:effectLst>
                <a:latin typeface="Calibri" pitchFamily="34" charset="0"/>
                <a:cs typeface="+mn-cs"/>
              </a:rPr>
              <a:t>FARM  ENERGY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94&quot;&gt;&lt;object type=&quot;3&quot; unique_id=&quot;10195&quot;&gt;&lt;property id=&quot;20148&quot; value=&quot;5&quot;/&gt;&lt;property id=&quot;20300&quot; value=&quot;Slide 1&quot;/&gt;&lt;property id=&quot;20307&quot; value=&quot;400&quot;/&gt;&lt;/object&gt;&lt;object type=&quot;3&quot; unique_id=&quot;10196&quot;&gt;&lt;property id=&quot;20148&quot; value=&quot;5&quot;/&gt;&lt;property id=&quot;20300&quot; value=&quot;Slide 2&quot;/&gt;&lt;property id=&quot;20307&quot; value=&quot;349&quot;/&gt;&lt;/object&gt;&lt;object type=&quot;3&quot; unique_id=&quot;10197&quot;&gt;&lt;property id=&quot;20148&quot; value=&quot;5&quot;/&gt;&lt;property id=&quot;20300&quot; value=&quot;Slide 3&quot;/&gt;&lt;property id=&quot;20307&quot; value=&quot;404&quot;/&gt;&lt;/object&gt;&lt;object type=&quot;3&quot; unique_id=&quot;10198&quot;&gt;&lt;property id=&quot;20148&quot; value=&quot;5&quot;/&gt;&lt;property id=&quot;20300&quot; value=&quot;Slide 4&quot;/&gt;&lt;property id=&quot;20307&quot; value=&quot;403&quot;/&gt;&lt;/object&gt;&lt;object type=&quot;3&quot; unique_id=&quot;10199&quot;&gt;&lt;property id=&quot;20148&quot; value=&quot;5&quot;/&gt;&lt;property id=&quot;20300&quot; value=&quot;Slide 5&quot;/&gt;&lt;property id=&quot;20307&quot; value=&quot;409&quot;/&gt;&lt;/object&gt;&lt;object type=&quot;3&quot; unique_id=&quot;10201&quot;&gt;&lt;property id=&quot;20148&quot; value=&quot;5&quot;/&gt;&lt;property id=&quot;20300&quot; value=&quot;Slide 6&quot;/&gt;&lt;property id=&quot;20307&quot; value=&quot;408&quot;/&gt;&lt;/object&gt;&lt;object type=&quot;3&quot; unique_id=&quot;10203&quot;&gt;&lt;property id=&quot;20148&quot; value=&quot;5&quot;/&gt;&lt;property id=&quot;20300&quot; value=&quot;Slide 7&quot;/&gt;&lt;property id=&quot;20307&quot; value=&quot;411&quot;/&gt;&lt;/object&gt;&lt;object type=&quot;3&quot; unique_id=&quot;10206&quot;&gt;&lt;property id=&quot;20148&quot; value=&quot;5&quot;/&gt;&lt;property id=&quot;20300&quot; value=&quot;Slide 8&quot;/&gt;&lt;property id=&quot;20307&quot; value=&quot;350&quot;/&gt;&lt;/object&gt;&lt;object type=&quot;3&quot; unique_id=&quot;10208&quot;&gt;&lt;property id=&quot;20148&quot; value=&quot;5&quot;/&gt;&lt;property id=&quot;20300&quot; value=&quot;Slide 9&quot;/&gt;&lt;property id=&quot;20307&quot; value=&quot;402&quot;/&gt;&lt;/object&gt;&lt;object type=&quot;3&quot; unique_id=&quot;10209&quot;&gt;&lt;property id=&quot;20148&quot; value=&quot;5&quot;/&gt;&lt;property id=&quot;20300&quot; value=&quot;Slide 10&quot;/&gt;&lt;property id=&quot;20307&quot; value=&quot;365&quot;/&gt;&lt;/object&gt;&lt;object type=&quot;3&quot; unique_id=&quot;10210&quot;&gt;&lt;property id=&quot;20148&quot; value=&quot;5&quot;/&gt;&lt;property id=&quot;20300&quot; value=&quot;Slide 11&quot;/&gt;&lt;property id=&quot;20307&quot; value=&quot;407&quot;/&gt;&lt;/object&gt;&lt;/object&gt;&lt;object type=&quot;8&quot; unique_id=&quot;10228&quo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46409</TotalTime>
  <Words>655</Words>
  <Application>Microsoft Office PowerPoint</Application>
  <PresentationFormat>On-screen Show (4:3)</PresentationFormat>
  <Paragraphs>65</Paragraphs>
  <Slides>11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Times New Roman</vt:lpstr>
      <vt:lpstr>ＭＳ Ｐゴシック</vt:lpstr>
      <vt:lpstr>Arial</vt:lpstr>
      <vt:lpstr>Tahoma</vt:lpstr>
      <vt:lpstr>Calibri</vt:lpstr>
      <vt:lpstr>Default Design</vt:lpstr>
      <vt:lpstr>Microsoft Office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EMMS</dc:creator>
  <cp:lastModifiedBy>Teacher E-Solutions</cp:lastModifiedBy>
  <cp:revision>596</cp:revision>
  <dcterms:created xsi:type="dcterms:W3CDTF">2002-07-17T22:02:26Z</dcterms:created>
  <dcterms:modified xsi:type="dcterms:W3CDTF">2019-01-15T12:44:42Z</dcterms:modified>
</cp:coreProperties>
</file>