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34"/>
  </p:notesMasterIdLst>
  <p:sldIdLst>
    <p:sldId id="256" r:id="rId5"/>
    <p:sldId id="288" r:id="rId6"/>
    <p:sldId id="257" r:id="rId7"/>
    <p:sldId id="258" r:id="rId8"/>
    <p:sldId id="259" r:id="rId9"/>
    <p:sldId id="261" r:id="rId10"/>
    <p:sldId id="274" r:id="rId11"/>
    <p:sldId id="260" r:id="rId12"/>
    <p:sldId id="264" r:id="rId13"/>
    <p:sldId id="262" r:id="rId14"/>
    <p:sldId id="270" r:id="rId15"/>
    <p:sldId id="271" r:id="rId16"/>
    <p:sldId id="275" r:id="rId17"/>
    <p:sldId id="272" r:id="rId18"/>
    <p:sldId id="276" r:id="rId19"/>
    <p:sldId id="265" r:id="rId20"/>
    <p:sldId id="269" r:id="rId21"/>
    <p:sldId id="268" r:id="rId22"/>
    <p:sldId id="277" r:id="rId23"/>
    <p:sldId id="278" r:id="rId24"/>
    <p:sldId id="279" r:id="rId25"/>
    <p:sldId id="281" r:id="rId26"/>
    <p:sldId id="282" r:id="rId27"/>
    <p:sldId id="280" r:id="rId28"/>
    <p:sldId id="283" r:id="rId29"/>
    <p:sldId id="284" r:id="rId30"/>
    <p:sldId id="285" r:id="rId31"/>
    <p:sldId id="286" r:id="rId32"/>
    <p:sldId id="287" r:id="rId3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mn-cs"/>
      </a:defRPr>
    </a:lvl1pPr>
    <a:lvl2pPr marL="457200" algn="l" rtl="0" fontAlgn="base">
      <a:spcBef>
        <a:spcPct val="0"/>
      </a:spcBef>
      <a:spcAft>
        <a:spcPct val="0"/>
      </a:spcAft>
      <a:defRPr sz="2400" kern="1200">
        <a:solidFill>
          <a:schemeClr val="tx1"/>
        </a:solidFill>
        <a:latin typeface="Times New Roman" pitchFamily="18" charset="0"/>
        <a:ea typeface="+mn-ea"/>
        <a:cs typeface="+mn-cs"/>
      </a:defRPr>
    </a:lvl2pPr>
    <a:lvl3pPr marL="914400" algn="l" rtl="0" fontAlgn="base">
      <a:spcBef>
        <a:spcPct val="0"/>
      </a:spcBef>
      <a:spcAft>
        <a:spcPct val="0"/>
      </a:spcAft>
      <a:defRPr sz="2400" kern="1200">
        <a:solidFill>
          <a:schemeClr val="tx1"/>
        </a:solidFill>
        <a:latin typeface="Times New Roman" pitchFamily="18" charset="0"/>
        <a:ea typeface="+mn-ea"/>
        <a:cs typeface="+mn-cs"/>
      </a:defRPr>
    </a:lvl3pPr>
    <a:lvl4pPr marL="1371600" algn="l" rtl="0" fontAlgn="base">
      <a:spcBef>
        <a:spcPct val="0"/>
      </a:spcBef>
      <a:spcAft>
        <a:spcPct val="0"/>
      </a:spcAft>
      <a:defRPr sz="2400" kern="1200">
        <a:solidFill>
          <a:schemeClr val="tx1"/>
        </a:solidFill>
        <a:latin typeface="Times New Roman" pitchFamily="18" charset="0"/>
        <a:ea typeface="+mn-ea"/>
        <a:cs typeface="+mn-cs"/>
      </a:defRPr>
    </a:lvl4pPr>
    <a:lvl5pPr marL="1828800" algn="l" rtl="0" fontAlgn="base">
      <a:spcBef>
        <a:spcPct val="0"/>
      </a:spcBef>
      <a:spcAft>
        <a:spcPct val="0"/>
      </a:spcAft>
      <a:defRPr sz="2400" kern="1200">
        <a:solidFill>
          <a:schemeClr val="tx1"/>
        </a:solidFill>
        <a:latin typeface="Times New Roman" pitchFamily="18" charset="0"/>
        <a:ea typeface="+mn-ea"/>
        <a:cs typeface="+mn-cs"/>
      </a:defRPr>
    </a:lvl5pPr>
    <a:lvl6pPr marL="2286000" algn="l" defTabSz="914400" rtl="0" eaLnBrk="1" latinLnBrk="0" hangingPunct="1">
      <a:defRPr sz="2400" kern="1200">
        <a:solidFill>
          <a:schemeClr val="tx1"/>
        </a:solidFill>
        <a:latin typeface="Times New Roman" pitchFamily="18" charset="0"/>
        <a:ea typeface="+mn-ea"/>
        <a:cs typeface="+mn-cs"/>
      </a:defRPr>
    </a:lvl6pPr>
    <a:lvl7pPr marL="2743200" algn="l" defTabSz="914400" rtl="0" eaLnBrk="1" latinLnBrk="0" hangingPunct="1">
      <a:defRPr sz="2400" kern="1200">
        <a:solidFill>
          <a:schemeClr val="tx1"/>
        </a:solidFill>
        <a:latin typeface="Times New Roman" pitchFamily="18" charset="0"/>
        <a:ea typeface="+mn-ea"/>
        <a:cs typeface="+mn-cs"/>
      </a:defRPr>
    </a:lvl7pPr>
    <a:lvl8pPr marL="3200400" algn="l" defTabSz="914400" rtl="0" eaLnBrk="1" latinLnBrk="0" hangingPunct="1">
      <a:defRPr sz="2400" kern="1200">
        <a:solidFill>
          <a:schemeClr val="tx1"/>
        </a:solidFill>
        <a:latin typeface="Times New Roman" pitchFamily="18" charset="0"/>
        <a:ea typeface="+mn-ea"/>
        <a:cs typeface="+mn-cs"/>
      </a:defRPr>
    </a:lvl8pPr>
    <a:lvl9pPr marL="3657600" algn="l" defTabSz="914400" rtl="0" eaLnBrk="1" latinLnBrk="0" hangingPunct="1">
      <a:defRPr sz="2400" kern="1200">
        <a:solidFill>
          <a:schemeClr val="tx1"/>
        </a:solidFill>
        <a:latin typeface="Times New Roman" pitchFamily="18"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4385" autoAdjust="0"/>
    <p:restoredTop sz="90929"/>
  </p:normalViewPr>
  <p:slideViewPr>
    <p:cSldViewPr>
      <p:cViewPr varScale="1">
        <p:scale>
          <a:sx n="41" d="100"/>
          <a:sy n="41" d="100"/>
        </p:scale>
        <p:origin x="-475"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19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US"/>
          </a:p>
        </p:txBody>
      </p:sp>
      <p:sp>
        <p:nvSpPr>
          <p:cNvPr id="819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US"/>
          </a:p>
        </p:txBody>
      </p:sp>
      <p:sp>
        <p:nvSpPr>
          <p:cNvPr id="31748" name="Rectangle 4"/>
          <p:cNvSpPr>
            <a:spLocks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819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US"/>
          </a:p>
        </p:txBody>
      </p:sp>
      <p:sp>
        <p:nvSpPr>
          <p:cNvPr id="819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vl1pPr>
          </a:lstStyle>
          <a:p>
            <a:pPr>
              <a:defRPr/>
            </a:pPr>
            <a:fld id="{C994ABE6-3486-4948-BBCA-F62995DFB957}" type="slidenum">
              <a:rPr lang="en-US"/>
              <a:pPr>
                <a:defRPr/>
              </a:pPr>
              <a:t>‹#›</a:t>
            </a:fld>
            <a:endParaRPr lang="en-US"/>
          </a:p>
        </p:txBody>
      </p:sp>
    </p:spTree>
    <p:extLst>
      <p:ext uri="{BB962C8B-B14F-4D97-AF65-F5344CB8AC3E}">
        <p14:creationId xmlns:p14="http://schemas.microsoft.com/office/powerpoint/2010/main" val="125577900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library.thinkquest.org/13406/sh/SilkRoad.htm" TargetMode="External"/><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672B7DB-3619-42B4-AAC8-D71D5F78D21C}" type="slidenum">
              <a:rPr lang="en-US" sz="1200"/>
              <a:pPr eaLnBrk="1" hangingPunct="1"/>
              <a:t>3</a:t>
            </a:fld>
            <a:endParaRPr lang="en-US" sz="1200"/>
          </a:p>
        </p:txBody>
      </p:sp>
      <p:sp>
        <p:nvSpPr>
          <p:cNvPr id="32771" name="Rectangle 2"/>
          <p:cNvSpPr>
            <a:spLocks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Although it is suspected that significant trade occurred for about 1,000 years beforehand, the Silk Road opened around 139 B.C. once China was unified under the Han dynasty. It started at Changan (Xian) and ended at Antioch or Constantinople (Istanbul), passing by commercial cities such as Samarkand and Kashgar. It was very rare that caravans traveled for the whole distance since the trade system functioned as a chain. Merchants with their caravans were shipping goods back and forth from one trade center to the other. Major commodities traded included silk (of course), gold, jade, tea and spices. Since the transport capacity was limited, over long distance and often unsafe, luxury goods were the only commodities that could be traded. The Silk Road also served as a vector for the diffusion of ideas and religions (initially Buddhism and then Islam), enabling civilizations from Europe, the Middle East and Asia to interact.</a:t>
            </a:r>
          </a:p>
          <a:p>
            <a:pPr eaLnBrk="1" hangingPunct="1"/>
            <a:endParaRPr lang="en-US" smtClean="0"/>
          </a:p>
          <a:p>
            <a:pPr eaLnBrk="1" hangingPunct="1"/>
            <a:r>
              <a:rPr lang="en-US" smtClean="0"/>
              <a:t>The initial use of the sea route linking the Mediterranean basin and India took place during the Roman Era. Between the 1st and 6th centuries, ships were sailing between the Red Sea and India, aided by summer monsoon winds. Goods were transshipped at the town of Berenike along the Red Sea and moved by camels inland to the Nile. From that point, river boats moved the goods to Alexandria, from which trade could be undertaken with the Roman Empire. From the 9th century, maritime routes controlled by the Arab traders emerged and gradually undermined the importance of the Silk Road. Since ships were much less constraining than caravans in terms of capacity, larger quantities of goods could be traded. The main maritime route started at Canton (Guangzhou), passed through Southeast Asia, the Indian Ocean, the Red Sea and then reached Alexandria. A significant feeder went to the Spice Islands (Moluccas) in today's Indonesia. The diffusion of Islam was also favored through trade as many rules of ethics and commerce are embedded in the religion.</a:t>
            </a:r>
          </a:p>
          <a:p>
            <a:pPr eaLnBrk="1" hangingPunct="1"/>
            <a:endParaRPr lang="en-US" smtClean="0"/>
          </a:p>
          <a:p>
            <a:pPr eaLnBrk="1" hangingPunct="1"/>
            <a:r>
              <a:rPr lang="en-US" smtClean="0"/>
              <a:t>The Silk Road reached its peak during the Mongolian Empire (13th century) when China and Central Asia were controlled by Mongol Khans, which were strong proponent of trade even if they were ruthless conquerors. At the same time relationships between Europe and China were renewed, notably after the voyages of Marco Polo (1271-1292). </a:t>
            </a:r>
          </a:p>
          <a:p>
            <a:pPr eaLnBrk="1" hangingPunct="1"/>
            <a:endParaRPr 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E6759C91-9169-4792-9916-A4D81250621E}" type="slidenum">
              <a:rPr lang="en-US" sz="1200"/>
              <a:pPr eaLnBrk="1" hangingPunct="1"/>
              <a:t>16</a:t>
            </a:fld>
            <a:endParaRPr lang="en-US" sz="1200"/>
          </a:p>
        </p:txBody>
      </p:sp>
      <p:sp>
        <p:nvSpPr>
          <p:cNvPr id="33795" name="Rectangle 2"/>
          <p:cNvSpPr>
            <a:spLocks noChangeArrowheads="1" noTextEdit="1"/>
          </p:cNvSpPr>
          <p:nvPr>
            <p:ph type="sldImg"/>
          </p:nvPr>
        </p:nvSpPr>
        <p:spPr>
          <a:ln/>
        </p:spPr>
      </p:sp>
      <p:sp>
        <p:nvSpPr>
          <p:cNvPr id="3379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Despite the change in political control of West Africa due to the fall of the Ghana Empire and the rise of the Islamic Mali Empire in 1235, control of the gold-salt trade remained the economic lifeline of the region. Merchants established a second major gold-salt trade route northeast across the Sahara that passed through Tunis, and Cairo, and ended in Egypt's interior. This route complimented the traditional Western Sudan--Maghreb--Europe trade route. As the second trade route grew in popularity, Egypt's influence on the Western Sudan grew as well.</a:t>
            </a:r>
          </a:p>
          <a:p>
            <a:pPr eaLnBrk="1" hangingPunct="1"/>
            <a:r>
              <a:rPr lang="en-US" smtClean="0"/>
              <a:t>While the kings of the Ghana Empire restricted gold's availablilty during their reigns, the rulers of Mali did not. In fact, Mansa Musa, the most famous ruler of the Mali Empire, spent and gave so much gold during his celebrated hajj (pilgrimage to Mecca) in 1324 that he severely lowered the value of the precious metal in Egypt .</a:t>
            </a:r>
          </a:p>
          <a:p>
            <a:pPr eaLnBrk="1" hangingPunct="1"/>
            <a:endParaRPr lang="en-U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12773C30-EF23-40EE-9B2F-6A9C20E9825B}" type="slidenum">
              <a:rPr lang="en-US" sz="1200"/>
              <a:pPr eaLnBrk="1" hangingPunct="1"/>
              <a:t>18</a:t>
            </a:fld>
            <a:endParaRPr lang="en-US" sz="1200"/>
          </a:p>
        </p:txBody>
      </p:sp>
      <p:sp>
        <p:nvSpPr>
          <p:cNvPr id="34819" name="Rectangle 2"/>
          <p:cNvSpPr>
            <a:spLocks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Merchants transported more than valuable commodities along the trans-Saharan routes. Just as Buddhism reached the Chinese Empire via Indian merchants travelling the </a:t>
            </a:r>
            <a:r>
              <a:rPr lang="en-US" smtClean="0">
                <a:hlinkClick r:id="rId3"/>
              </a:rPr>
              <a:t>Silk Road</a:t>
            </a:r>
            <a:r>
              <a:rPr lang="en-US" smtClean="0"/>
              <a:t>, Islam reached black West Africa through Arab Merchants on Saharan caravan routes. During the Ghana, Mali, and Songhay empires Arab merchants brought the Koran and the written language Arabic to the traditionally oral cultures each empire encompassed.</a:t>
            </a:r>
            <a:br>
              <a:rPr lang="en-US" smtClean="0"/>
            </a:br>
            <a:endParaRPr lang="en-US" smtClean="0"/>
          </a:p>
          <a:p>
            <a:pPr eaLnBrk="1" hangingPunct="1"/>
            <a:r>
              <a:rPr lang="en-US" smtClean="0"/>
              <a:t>Although the common citizens usually felt no pressure to convert from their traditional religions, royal families and merchants often did convert to Islam in order to curry favor with the Arab traders. Kings and merchants understood the importance of extensive trade to their region.</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fld id="{078BDCC4-B13A-46B3-A55A-AA0769A22B74}" type="slidenum">
              <a:rPr lang="en-US" sz="1200"/>
              <a:pPr eaLnBrk="1" hangingPunct="1"/>
              <a:t>20</a:t>
            </a:fld>
            <a:endParaRPr lang="en-US" sz="1200"/>
          </a:p>
        </p:txBody>
      </p:sp>
      <p:sp>
        <p:nvSpPr>
          <p:cNvPr id="35843" name="Rectangle 2"/>
          <p:cNvSpPr>
            <a:spLocks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t>Crops boosted population growth in Eastern Hemisphere.</a:t>
            </a:r>
          </a:p>
          <a:p>
            <a:pPr eaLnBrk="1" hangingPunct="1"/>
            <a:endParaRPr lang="en-US" smtClean="0"/>
          </a:p>
          <a:p>
            <a:pPr eaLnBrk="1" hangingPunct="1"/>
            <a:r>
              <a:rPr lang="en-US" smtClean="0"/>
              <a:t>Epidemic diseases came to the Americas on the Columbian Exchange.</a:t>
            </a:r>
          </a:p>
          <a:p>
            <a:pPr eaLnBrk="1" hangingPunct="1"/>
            <a:endParaRPr lang="en-US" smtClean="0"/>
          </a:p>
          <a:p>
            <a:pPr eaLnBrk="1" hangingPunct="1"/>
            <a:r>
              <a:rPr lang="en-US" smtClean="0"/>
              <a:t>Within 50 years after the arrival of Columbus, 90% of the native peoples had died from disease.</a:t>
            </a:r>
          </a:p>
          <a:p>
            <a:pPr eaLnBrk="1" hangingPunct="1"/>
            <a:endParaRPr 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8D7995-0A64-44A5-8C1A-1DAA3B42460F}" type="slidenum">
              <a:rPr lang="en-US"/>
              <a:pPr>
                <a:defRPr/>
              </a:pPr>
              <a:t>‹#›</a:t>
            </a:fld>
            <a:endParaRPr lang="en-US"/>
          </a:p>
        </p:txBody>
      </p:sp>
    </p:spTree>
    <p:extLst>
      <p:ext uri="{BB962C8B-B14F-4D97-AF65-F5344CB8AC3E}">
        <p14:creationId xmlns:p14="http://schemas.microsoft.com/office/powerpoint/2010/main" val="3767475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EC8B963-8E31-4144-81A8-55D713E1511B}" type="slidenum">
              <a:rPr lang="en-US"/>
              <a:pPr>
                <a:defRPr/>
              </a:pPr>
              <a:t>‹#›</a:t>
            </a:fld>
            <a:endParaRPr lang="en-US"/>
          </a:p>
        </p:txBody>
      </p:sp>
    </p:spTree>
    <p:extLst>
      <p:ext uri="{BB962C8B-B14F-4D97-AF65-F5344CB8AC3E}">
        <p14:creationId xmlns:p14="http://schemas.microsoft.com/office/powerpoint/2010/main" val="16148604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48EED9-DE01-40DE-A3F0-2CB27E7C54BA}" type="slidenum">
              <a:rPr lang="en-US"/>
              <a:pPr>
                <a:defRPr/>
              </a:pPr>
              <a:t>‹#›</a:t>
            </a:fld>
            <a:endParaRPr lang="en-US"/>
          </a:p>
        </p:txBody>
      </p:sp>
    </p:spTree>
    <p:extLst>
      <p:ext uri="{BB962C8B-B14F-4D97-AF65-F5344CB8AC3E}">
        <p14:creationId xmlns:p14="http://schemas.microsoft.com/office/powerpoint/2010/main" val="370779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clipArtAndTx" preserve="1">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ClipArt Placeholder 2"/>
          <p:cNvSpPr>
            <a:spLocks noGrp="1"/>
          </p:cNvSpPr>
          <p:nvPr>
            <p:ph type="clipArt" sz="half" idx="1"/>
          </p:nvPr>
        </p:nvSpPr>
        <p:spPr>
          <a:xfrm>
            <a:off x="685800" y="1981200"/>
            <a:ext cx="3810000" cy="4114800"/>
          </a:xfrm>
        </p:spPr>
        <p:txBody>
          <a:bodyPr/>
          <a:lstStyle/>
          <a:p>
            <a:pPr lvl="0"/>
            <a:endParaRPr lang="en-US" noProof="0" smtClean="0"/>
          </a:p>
        </p:txBody>
      </p:sp>
      <p:sp>
        <p:nvSpPr>
          <p:cNvPr id="4" name="Text Placeholder 3"/>
          <p:cNvSpPr>
            <a:spLocks noGrp="1"/>
          </p:cNvSpPr>
          <p:nvPr>
            <p:ph type="body"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6257D91-4CBA-4399-B5AE-862CC383189F}" type="slidenum">
              <a:rPr lang="en-US"/>
              <a:pPr>
                <a:defRPr/>
              </a:pPr>
              <a:t>‹#›</a:t>
            </a:fld>
            <a:endParaRPr lang="en-US"/>
          </a:p>
        </p:txBody>
      </p:sp>
    </p:spTree>
    <p:extLst>
      <p:ext uri="{BB962C8B-B14F-4D97-AF65-F5344CB8AC3E}">
        <p14:creationId xmlns:p14="http://schemas.microsoft.com/office/powerpoint/2010/main" val="32712642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3CD5581-4D86-48F7-9E14-51A3F092DED8}" type="slidenum">
              <a:rPr lang="en-US"/>
              <a:pPr>
                <a:defRPr/>
              </a:pPr>
              <a:t>‹#›</a:t>
            </a:fld>
            <a:endParaRPr lang="en-US"/>
          </a:p>
        </p:txBody>
      </p:sp>
    </p:spTree>
    <p:extLst>
      <p:ext uri="{BB962C8B-B14F-4D97-AF65-F5344CB8AC3E}">
        <p14:creationId xmlns:p14="http://schemas.microsoft.com/office/powerpoint/2010/main" val="3368908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F51DC02-12C6-4240-BA3B-5BF8C36474FF}" type="slidenum">
              <a:rPr lang="en-US"/>
              <a:pPr>
                <a:defRPr/>
              </a:pPr>
              <a:t>‹#›</a:t>
            </a:fld>
            <a:endParaRPr lang="en-US"/>
          </a:p>
        </p:txBody>
      </p:sp>
    </p:spTree>
    <p:extLst>
      <p:ext uri="{BB962C8B-B14F-4D97-AF65-F5344CB8AC3E}">
        <p14:creationId xmlns:p14="http://schemas.microsoft.com/office/powerpoint/2010/main" val="41038953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1CCE78D-6972-4D49-BDC9-BF41B9157467}" type="slidenum">
              <a:rPr lang="en-US"/>
              <a:pPr>
                <a:defRPr/>
              </a:pPr>
              <a:t>‹#›</a:t>
            </a:fld>
            <a:endParaRPr lang="en-US"/>
          </a:p>
        </p:txBody>
      </p:sp>
    </p:spTree>
    <p:extLst>
      <p:ext uri="{BB962C8B-B14F-4D97-AF65-F5344CB8AC3E}">
        <p14:creationId xmlns:p14="http://schemas.microsoft.com/office/powerpoint/2010/main" val="26418675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2AA0BCF-9323-40A5-A55A-939D91433361}" type="slidenum">
              <a:rPr lang="en-US"/>
              <a:pPr>
                <a:defRPr/>
              </a:pPr>
              <a:t>‹#›</a:t>
            </a:fld>
            <a:endParaRPr lang="en-US"/>
          </a:p>
        </p:txBody>
      </p:sp>
    </p:spTree>
    <p:extLst>
      <p:ext uri="{BB962C8B-B14F-4D97-AF65-F5344CB8AC3E}">
        <p14:creationId xmlns:p14="http://schemas.microsoft.com/office/powerpoint/2010/main" val="1645797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AC783CA1-6E3E-4EC0-94D6-A65FCFE9C030}" type="slidenum">
              <a:rPr lang="en-US"/>
              <a:pPr>
                <a:defRPr/>
              </a:pPr>
              <a:t>‹#›</a:t>
            </a:fld>
            <a:endParaRPr lang="en-US"/>
          </a:p>
        </p:txBody>
      </p:sp>
    </p:spTree>
    <p:extLst>
      <p:ext uri="{BB962C8B-B14F-4D97-AF65-F5344CB8AC3E}">
        <p14:creationId xmlns:p14="http://schemas.microsoft.com/office/powerpoint/2010/main" val="20903867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7958A19-DEF6-4D70-B3D3-ADFF36044BE9}" type="slidenum">
              <a:rPr lang="en-US"/>
              <a:pPr>
                <a:defRPr/>
              </a:pPr>
              <a:t>‹#›</a:t>
            </a:fld>
            <a:endParaRPr lang="en-US"/>
          </a:p>
        </p:txBody>
      </p:sp>
    </p:spTree>
    <p:extLst>
      <p:ext uri="{BB962C8B-B14F-4D97-AF65-F5344CB8AC3E}">
        <p14:creationId xmlns:p14="http://schemas.microsoft.com/office/powerpoint/2010/main" val="185865067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091249D4-DD36-478B-ADAF-EA1A7EBC7CD5}" type="slidenum">
              <a:rPr lang="en-US"/>
              <a:pPr>
                <a:defRPr/>
              </a:pPr>
              <a:t>‹#›</a:t>
            </a:fld>
            <a:endParaRPr lang="en-US"/>
          </a:p>
        </p:txBody>
      </p:sp>
    </p:spTree>
    <p:extLst>
      <p:ext uri="{BB962C8B-B14F-4D97-AF65-F5344CB8AC3E}">
        <p14:creationId xmlns:p14="http://schemas.microsoft.com/office/powerpoint/2010/main" val="27717057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6FA62D-39E9-4749-998E-8C338B6B015F}" type="slidenum">
              <a:rPr lang="en-US"/>
              <a:pPr>
                <a:defRPr/>
              </a:pPr>
              <a:t>‹#›</a:t>
            </a:fld>
            <a:endParaRPr lang="en-US"/>
          </a:p>
        </p:txBody>
      </p:sp>
    </p:spTree>
    <p:extLst>
      <p:ext uri="{BB962C8B-B14F-4D97-AF65-F5344CB8AC3E}">
        <p14:creationId xmlns:p14="http://schemas.microsoft.com/office/powerpoint/2010/main" val="14275510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CC"/>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smtClean="0"/>
            </a:lvl1pPr>
          </a:lstStyle>
          <a:p>
            <a:pPr>
              <a:defRPr/>
            </a:pPr>
            <a:endParaRPr 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smtClean="0"/>
            </a:lvl1pPr>
          </a:lstStyle>
          <a:p>
            <a:pPr>
              <a:defRPr/>
            </a:pPr>
            <a:endParaRPr 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smtClean="0"/>
            </a:lvl1pPr>
          </a:lstStyle>
          <a:p>
            <a:pPr>
              <a:defRPr/>
            </a:pPr>
            <a:fld id="{5EF0C97B-698E-4732-991F-1CAC18ED180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685800" y="2286000"/>
            <a:ext cx="7772400" cy="1143000"/>
          </a:xfrm>
        </p:spPr>
        <p:txBody>
          <a:bodyPr/>
          <a:lstStyle/>
          <a:p>
            <a:pPr eaLnBrk="1" hangingPunct="1"/>
            <a:r>
              <a:rPr lang="en-US" smtClean="0"/>
              <a:t>Review of Trading Systems</a:t>
            </a:r>
          </a:p>
        </p:txBody>
      </p:sp>
      <p:sp>
        <p:nvSpPr>
          <p:cNvPr id="2051" name="Rectangle 3"/>
          <p:cNvSpPr>
            <a:spLocks noGrp="1" noChangeArrowheads="1"/>
          </p:cNvSpPr>
          <p:nvPr>
            <p:ph type="subTitle" idx="1"/>
          </p:nvPr>
        </p:nvSpPr>
        <p:spPr/>
        <p:txBody>
          <a:bodyPr/>
          <a:lstStyle/>
          <a:p>
            <a:pPr eaLnBrk="1" hangingPunct="1"/>
            <a:r>
              <a:rPr lang="en-US" smtClean="0"/>
              <a:t>AP World History</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z="3600" smtClean="0"/>
              <a:t>Trading Systems 600 C.E. to 1450 C.E.</a:t>
            </a:r>
          </a:p>
        </p:txBody>
      </p:sp>
      <p:pic>
        <p:nvPicPr>
          <p:cNvPr id="11267" name="Picture 3" descr="http://www.metmuseum.org/toah/hg/hg_d_gold_d1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905000"/>
            <a:ext cx="3810000" cy="289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pPr eaLnBrk="1" hangingPunct="1"/>
            <a:r>
              <a:rPr lang="en-US" sz="4000" smtClean="0"/>
              <a:t>Silk Road Trade 600 CE to 1450 CE</a:t>
            </a:r>
          </a:p>
        </p:txBody>
      </p:sp>
      <p:pic>
        <p:nvPicPr>
          <p:cNvPr id="12291" name="Picture 5" descr="http://depts.washington.edu/uwch/silkroad/exhibit/trade/trade_rou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981200"/>
            <a:ext cx="11247438" cy="3989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smtClean="0"/>
              <a:t>Silk Road Trade 600-1450 C.E.</a:t>
            </a:r>
          </a:p>
        </p:txBody>
      </p:sp>
      <p:sp>
        <p:nvSpPr>
          <p:cNvPr id="22531" name="Rectangle 3"/>
          <p:cNvSpPr>
            <a:spLocks noGrp="1" noChangeArrowheads="1"/>
          </p:cNvSpPr>
          <p:nvPr>
            <p:ph type="body" idx="1"/>
          </p:nvPr>
        </p:nvSpPr>
        <p:spPr/>
        <p:txBody>
          <a:bodyPr/>
          <a:lstStyle/>
          <a:p>
            <a:pPr eaLnBrk="1" hangingPunct="1"/>
            <a:r>
              <a:rPr lang="en-US" smtClean="0"/>
              <a:t>Silk Road Trade under the Tang and the Mongols was protected.  </a:t>
            </a:r>
          </a:p>
          <a:p>
            <a:pPr eaLnBrk="1" hangingPunct="1"/>
            <a:r>
              <a:rPr lang="en-US" smtClean="0"/>
              <a:t>Mongols kept Silk Road Trade safe.</a:t>
            </a:r>
          </a:p>
          <a:p>
            <a:pPr eaLnBrk="1" hangingPunct="1"/>
            <a:r>
              <a:rPr lang="en-US" smtClean="0"/>
              <a:t>However, the Mongolswere also responsible for carrying the bubonic plague into Eurasia via the Silk Road.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253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253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253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31" grpId="0" build="p" autoUpdateAnimBg="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a:xfrm>
            <a:off x="914400" y="381000"/>
            <a:ext cx="7772400" cy="685800"/>
          </a:xfrm>
        </p:spPr>
        <p:txBody>
          <a:bodyPr/>
          <a:lstStyle/>
          <a:p>
            <a:pPr eaLnBrk="1" hangingPunct="1"/>
            <a:r>
              <a:rPr lang="en-US" smtClean="0"/>
              <a:t>Indian Ocean Trade 600-1450</a:t>
            </a:r>
            <a:br>
              <a:rPr lang="en-US" smtClean="0"/>
            </a:br>
            <a:endParaRPr lang="en-US" smtClean="0"/>
          </a:p>
        </p:txBody>
      </p:sp>
      <p:pic>
        <p:nvPicPr>
          <p:cNvPr id="14339" name="Picture 4" descr="http://www.umbc.edu/history/CHE/techerpages/Reeks/Ibntr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 y="914400"/>
            <a:ext cx="8366125" cy="5459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smtClean="0"/>
              <a:t>Indian Ocean Trade 600-1450 C.E.</a:t>
            </a:r>
          </a:p>
        </p:txBody>
      </p:sp>
      <p:sp>
        <p:nvSpPr>
          <p:cNvPr id="24579" name="Rectangle 3"/>
          <p:cNvSpPr>
            <a:spLocks noGrp="1" noChangeArrowheads="1"/>
          </p:cNvSpPr>
          <p:nvPr>
            <p:ph type="body" idx="1"/>
          </p:nvPr>
        </p:nvSpPr>
        <p:spPr/>
        <p:txBody>
          <a:bodyPr/>
          <a:lstStyle/>
          <a:p>
            <a:pPr eaLnBrk="1" hangingPunct="1"/>
            <a:r>
              <a:rPr lang="en-US" sz="2800" smtClean="0"/>
              <a:t>When Silk Road trade declined with the fall of the Mongols, Indian Ocean trade picked up.</a:t>
            </a:r>
          </a:p>
          <a:p>
            <a:pPr eaLnBrk="1" hangingPunct="1"/>
            <a:r>
              <a:rPr lang="en-US" sz="2800" smtClean="0"/>
              <a:t>The Ming also renewed focus on Indian Ocean Trade with the voyagers of Zheng He.  These voyages were short-lived.  </a:t>
            </a:r>
          </a:p>
          <a:p>
            <a:pPr eaLnBrk="1" hangingPunct="1"/>
            <a:r>
              <a:rPr lang="en-US" sz="2800" smtClean="0"/>
              <a:t>By the 13</a:t>
            </a:r>
            <a:r>
              <a:rPr lang="en-US" sz="2800" baseline="30000" smtClean="0"/>
              <a:t>th</a:t>
            </a:r>
            <a:r>
              <a:rPr lang="en-US" sz="2800" smtClean="0"/>
              <a:t> century, the Bantu people arrived on the east coast where their language merged with Arabic languages from Muslim traders.  This formed the Swahili languages.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457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457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2457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579" grpId="0" build="p" autoUpdateAnimBg="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a:xfrm>
            <a:off x="914400" y="381000"/>
            <a:ext cx="7772400" cy="685800"/>
          </a:xfrm>
        </p:spPr>
        <p:txBody>
          <a:bodyPr/>
          <a:lstStyle/>
          <a:p>
            <a:pPr eaLnBrk="1" hangingPunct="1"/>
            <a:r>
              <a:rPr lang="en-US" smtClean="0"/>
              <a:t>Trans-Saharan Trade 600-1450</a:t>
            </a:r>
            <a:br>
              <a:rPr lang="en-US" smtClean="0"/>
            </a:br>
            <a:endParaRPr lang="en-US" smtClean="0"/>
          </a:p>
        </p:txBody>
      </p:sp>
      <p:pic>
        <p:nvPicPr>
          <p:cNvPr id="16387" name="Picture 5" descr="http://www.shiloh.k12.ca.us/Staff_webpages/sehrler/SaltTrade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95400" y="1066800"/>
            <a:ext cx="7239000" cy="5500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762000" y="304800"/>
            <a:ext cx="7696200" cy="609600"/>
          </a:xfrm>
        </p:spPr>
        <p:txBody>
          <a:bodyPr/>
          <a:lstStyle/>
          <a:p>
            <a:pPr eaLnBrk="1" hangingPunct="1"/>
            <a:r>
              <a:rPr lang="en-US" smtClean="0"/>
              <a:t>Trans-Saharan Trade 600-1450</a:t>
            </a:r>
          </a:p>
        </p:txBody>
      </p:sp>
      <p:sp>
        <p:nvSpPr>
          <p:cNvPr id="13315" name="Rectangle 3"/>
          <p:cNvSpPr>
            <a:spLocks noGrp="1" noChangeArrowheads="1"/>
          </p:cNvSpPr>
          <p:nvPr>
            <p:ph type="body" idx="1"/>
          </p:nvPr>
        </p:nvSpPr>
        <p:spPr>
          <a:xfrm>
            <a:off x="685800" y="1066800"/>
            <a:ext cx="8077200" cy="5334000"/>
          </a:xfrm>
        </p:spPr>
        <p:txBody>
          <a:bodyPr/>
          <a:lstStyle/>
          <a:p>
            <a:pPr eaLnBrk="1" hangingPunct="1">
              <a:lnSpc>
                <a:spcPct val="90000"/>
              </a:lnSpc>
            </a:pPr>
            <a:r>
              <a:rPr lang="en-US" smtClean="0"/>
              <a:t>The Saharan trade extended from the Sub-Saharan West African kingdoms across the Sahara desert to Europe. The Saharan Trade linked such African empires as Ghana, Mali, and Songhay to the European world.</a:t>
            </a:r>
          </a:p>
          <a:p>
            <a:pPr eaLnBrk="1" hangingPunct="1">
              <a:lnSpc>
                <a:spcPct val="90000"/>
              </a:lnSpc>
            </a:pPr>
            <a:r>
              <a:rPr lang="en-US" smtClean="0"/>
              <a:t>Ghana possessed a large amount of gold.</a:t>
            </a:r>
          </a:p>
          <a:p>
            <a:pPr eaLnBrk="1" hangingPunct="1">
              <a:lnSpc>
                <a:spcPct val="90000"/>
              </a:lnSpc>
            </a:pPr>
            <a:r>
              <a:rPr lang="en-US" smtClean="0"/>
              <a:t>The Desert regions of present day Morocco and Algeria contained huge salt resources.</a:t>
            </a:r>
          </a:p>
          <a:p>
            <a:pPr eaLnBrk="1" hangingPunct="1">
              <a:lnSpc>
                <a:spcPct val="90000"/>
              </a:lnSpc>
            </a:pPr>
            <a:r>
              <a:rPr lang="en-US" smtClean="0"/>
              <a:t>The gold-salt trade between the Ghana Empire and the Arab desert merchants flourished.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331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331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331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13315">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autoUpdateAnimBg="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a:xfrm>
            <a:off x="609600" y="228600"/>
            <a:ext cx="7772400" cy="1143000"/>
          </a:xfrm>
        </p:spPr>
        <p:txBody>
          <a:bodyPr/>
          <a:lstStyle/>
          <a:p>
            <a:pPr eaLnBrk="1" hangingPunct="1"/>
            <a:r>
              <a:rPr lang="en-US" sz="3200" smtClean="0"/>
              <a:t>Trans-Saharan Trade 600 C.E. to 1450 C.E.</a:t>
            </a:r>
          </a:p>
        </p:txBody>
      </p:sp>
      <p:pic>
        <p:nvPicPr>
          <p:cNvPr id="18435" name="Picture 4" descr="http://static.howstuffworks.com/gif/willow/songhai-empire0.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219200"/>
            <a:ext cx="4286250" cy="4960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5"/>
          <p:cNvSpPr>
            <a:spLocks noGrp="1" noChangeArrowheads="1"/>
          </p:cNvSpPr>
          <p:nvPr>
            <p:ph type="body" idx="4294967295"/>
          </p:nvPr>
        </p:nvSpPr>
        <p:spPr/>
        <p:txBody>
          <a:bodyPr/>
          <a:lstStyle/>
          <a:p>
            <a:pPr eaLnBrk="1" hangingPunct="1"/>
            <a:endParaRPr lang="en-US" smtClean="0"/>
          </a:p>
          <a:p>
            <a:pPr eaLnBrk="1" hangingPunct="1"/>
            <a:endParaRPr lang="en-US" smtClean="0"/>
          </a:p>
          <a:p>
            <a:pPr eaLnBrk="1" hangingPunct="1"/>
            <a:endParaRPr lang="en-US" smtClean="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304800" y="304800"/>
            <a:ext cx="8839200" cy="609600"/>
          </a:xfrm>
        </p:spPr>
        <p:txBody>
          <a:bodyPr/>
          <a:lstStyle/>
          <a:p>
            <a:pPr eaLnBrk="1" hangingPunct="1"/>
            <a:r>
              <a:rPr lang="en-US" smtClean="0"/>
              <a:t>Trans-Saharan Trade – 600 - 1450</a:t>
            </a:r>
          </a:p>
        </p:txBody>
      </p:sp>
      <p:sp>
        <p:nvSpPr>
          <p:cNvPr id="17411" name="Rectangle 3"/>
          <p:cNvSpPr>
            <a:spLocks noGrp="1" noChangeArrowheads="1"/>
          </p:cNvSpPr>
          <p:nvPr>
            <p:ph type="body" idx="1"/>
          </p:nvPr>
        </p:nvSpPr>
        <p:spPr>
          <a:xfrm>
            <a:off x="685800" y="1066800"/>
            <a:ext cx="8077200" cy="5334000"/>
          </a:xfrm>
        </p:spPr>
        <p:txBody>
          <a:bodyPr/>
          <a:lstStyle/>
          <a:p>
            <a:pPr eaLnBrk="1" hangingPunct="1">
              <a:lnSpc>
                <a:spcPct val="90000"/>
              </a:lnSpc>
            </a:pPr>
            <a:r>
              <a:rPr lang="en-US" smtClean="0"/>
              <a:t>Just as Buddhism reached the Chinese Empire via Indian merchants, Islam reached black West Africa through Arab merchants on caravan routes.</a:t>
            </a:r>
          </a:p>
          <a:p>
            <a:pPr eaLnBrk="1" hangingPunct="1">
              <a:lnSpc>
                <a:spcPct val="90000"/>
              </a:lnSpc>
            </a:pPr>
            <a:r>
              <a:rPr lang="en-US" smtClean="0"/>
              <a:t>During the Ghana, Mali, and Songhay empires, Arab merchants brought the Koran and the written language Arabic to the oral culture of each empire.</a:t>
            </a:r>
          </a:p>
          <a:p>
            <a:pPr eaLnBrk="1" hangingPunct="1">
              <a:lnSpc>
                <a:spcPct val="90000"/>
              </a:lnSpc>
            </a:pPr>
            <a:r>
              <a:rPr lang="en-US" smtClean="0"/>
              <a:t>By the 13</a:t>
            </a:r>
            <a:r>
              <a:rPr lang="en-US" baseline="30000" smtClean="0"/>
              <a:t>th</a:t>
            </a:r>
            <a:r>
              <a:rPr lang="en-US" smtClean="0"/>
              <a:t> century, rulers of western empires had converted to Islam, while common people remained true to their polytheistic beliefs.</a:t>
            </a:r>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a:p>
            <a:pPr eaLnBrk="1" hangingPunct="1">
              <a:lnSpc>
                <a:spcPct val="90000"/>
              </a:lnSpc>
            </a:pPr>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74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74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741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1" grpId="0" build="p" autoUpdateAnimBg="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09600" y="304800"/>
            <a:ext cx="7772400" cy="1143000"/>
          </a:xfrm>
        </p:spPr>
        <p:txBody>
          <a:bodyPr/>
          <a:lstStyle/>
          <a:p>
            <a:pPr eaLnBrk="1" hangingPunct="1"/>
            <a:r>
              <a:rPr lang="en-US" smtClean="0"/>
              <a:t>Trading Systems 1450-1750</a:t>
            </a:r>
          </a:p>
        </p:txBody>
      </p:sp>
      <p:pic>
        <p:nvPicPr>
          <p:cNvPr id="20483" name="Picture 4" descr="http://college.hmco.com/history/west/mosaic/chapter9/images/slave_trade_map.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1371600"/>
            <a:ext cx="6850063" cy="5049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pPr eaLnBrk="1" hangingPunct="1"/>
            <a:r>
              <a:rPr lang="en-US" sz="3600" smtClean="0"/>
              <a:t>Trading Systems 500 BCE to 500 CE</a:t>
            </a:r>
          </a:p>
        </p:txBody>
      </p:sp>
      <p:pic>
        <p:nvPicPr>
          <p:cNvPr id="3075" name="Picture 3" descr="http://library.thinkquest.org/13406/images/SILKMAP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828800"/>
            <a:ext cx="91440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a:xfrm>
            <a:off x="685800" y="0"/>
            <a:ext cx="7772400" cy="1143000"/>
          </a:xfrm>
        </p:spPr>
        <p:txBody>
          <a:bodyPr/>
          <a:lstStyle/>
          <a:p>
            <a:pPr eaLnBrk="1" hangingPunct="1"/>
            <a:r>
              <a:rPr lang="en-US" smtClean="0"/>
              <a:t>Columbian Exchange</a:t>
            </a:r>
          </a:p>
        </p:txBody>
      </p:sp>
      <p:sp>
        <p:nvSpPr>
          <p:cNvPr id="30723" name="Rectangle 3"/>
          <p:cNvSpPr>
            <a:spLocks noGrp="1" noChangeArrowheads="1"/>
          </p:cNvSpPr>
          <p:nvPr>
            <p:ph type="body" idx="1"/>
          </p:nvPr>
        </p:nvSpPr>
        <p:spPr>
          <a:xfrm>
            <a:off x="609600" y="1066800"/>
            <a:ext cx="8305800" cy="4343400"/>
          </a:xfrm>
        </p:spPr>
        <p:txBody>
          <a:bodyPr/>
          <a:lstStyle/>
          <a:p>
            <a:pPr eaLnBrk="1" hangingPunct="1">
              <a:lnSpc>
                <a:spcPct val="90000"/>
              </a:lnSpc>
            </a:pPr>
            <a:r>
              <a:rPr lang="en-US" sz="2800" smtClean="0"/>
              <a:t>Trade network that exchanged crops, livestock, and diseases between the Eastern and Western hemispheres.</a:t>
            </a:r>
          </a:p>
          <a:p>
            <a:pPr eaLnBrk="1" hangingPunct="1">
              <a:lnSpc>
                <a:spcPct val="90000"/>
              </a:lnSpc>
            </a:pPr>
            <a:r>
              <a:rPr lang="en-US" sz="2800" smtClean="0"/>
              <a:t>Tobacco was introduced to the Eastern Hemisphere.</a:t>
            </a:r>
          </a:p>
          <a:p>
            <a:pPr eaLnBrk="1" hangingPunct="1">
              <a:lnSpc>
                <a:spcPct val="90000"/>
              </a:lnSpc>
            </a:pPr>
            <a:r>
              <a:rPr lang="en-US" sz="2800" smtClean="0"/>
              <a:t>American food crops such as maize and sweet potatoes spread to China and parts of Africa.</a:t>
            </a:r>
          </a:p>
          <a:p>
            <a:pPr eaLnBrk="1" hangingPunct="1">
              <a:lnSpc>
                <a:spcPct val="90000"/>
              </a:lnSpc>
            </a:pPr>
            <a:r>
              <a:rPr lang="en-US" sz="2800" smtClean="0"/>
              <a:t>White potatoes spread to Europe and manioc to Africa.</a:t>
            </a:r>
          </a:p>
          <a:p>
            <a:pPr eaLnBrk="1" hangingPunct="1">
              <a:lnSpc>
                <a:spcPct val="90000"/>
              </a:lnSpc>
            </a:pPr>
            <a:r>
              <a:rPr lang="en-US" sz="2800" smtClean="0"/>
              <a:t>Coffee, sugar cane, wheat, rice, and bananas made their way across the Atlantic from the Eastern to the Western Hemisphere.</a:t>
            </a:r>
          </a:p>
          <a:p>
            <a:pPr eaLnBrk="1" hangingPunct="1">
              <a:lnSpc>
                <a:spcPct val="90000"/>
              </a:lnSpc>
            </a:pPr>
            <a:r>
              <a:rPr lang="en-US" sz="2800" smtClean="0"/>
              <a:t>Livestock such as cattles, horses, sheep, and pigs came to the Americas.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072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072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3072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3072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3072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3072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3" grpId="0" build="p" autoUpdateAnimBg="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3" descr="http://mrthompson.org/text/2-3%20The%20Impact%20of%20Colonization_files/image01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2413" y="1166813"/>
            <a:ext cx="864076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pPr eaLnBrk="1" hangingPunct="1"/>
            <a:r>
              <a:rPr lang="en-US" smtClean="0"/>
              <a:t>Trans-Atlantic Slave Trade</a:t>
            </a:r>
          </a:p>
        </p:txBody>
      </p:sp>
      <p:sp>
        <p:nvSpPr>
          <p:cNvPr id="23555" name="Rectangle 7"/>
          <p:cNvSpPr>
            <a:spLocks noGrp="1" noChangeArrowheads="1"/>
          </p:cNvSpPr>
          <p:nvPr>
            <p:ph type="body" sz="half" idx="2"/>
          </p:nvPr>
        </p:nvSpPr>
        <p:spPr/>
        <p:txBody>
          <a:bodyPr/>
          <a:lstStyle/>
          <a:p>
            <a:pPr eaLnBrk="1" hangingPunct="1">
              <a:lnSpc>
                <a:spcPct val="90000"/>
              </a:lnSpc>
            </a:pPr>
            <a:r>
              <a:rPr lang="en-US" sz="2800" smtClean="0"/>
              <a:t>The Atlantic slave trade was part of a triangular trade that involved three segments.</a:t>
            </a:r>
          </a:p>
          <a:p>
            <a:pPr eaLnBrk="1" hangingPunct="1">
              <a:lnSpc>
                <a:spcPct val="90000"/>
              </a:lnSpc>
            </a:pPr>
            <a:r>
              <a:rPr lang="en-US" sz="2800" smtClean="0"/>
              <a:t>The Middle Passage was the journey that Africans took across the Atlantic to the Americas.</a:t>
            </a:r>
          </a:p>
        </p:txBody>
      </p:sp>
      <p:pic>
        <p:nvPicPr>
          <p:cNvPr id="23556" name="Picture 5" descr="http://www.historyonthenet.com/Slave_Trade/images/triangulartrade.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1828800"/>
            <a:ext cx="3543300" cy="432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smtClean="0"/>
              <a:t>Atlantic Slave Trade</a:t>
            </a:r>
          </a:p>
        </p:txBody>
      </p:sp>
      <p:sp>
        <p:nvSpPr>
          <p:cNvPr id="24579" name="Rectangle 3"/>
          <p:cNvSpPr>
            <a:spLocks noGrp="1" noChangeArrowheads="1"/>
          </p:cNvSpPr>
          <p:nvPr>
            <p:ph type="body" idx="1"/>
          </p:nvPr>
        </p:nvSpPr>
        <p:spPr/>
        <p:txBody>
          <a:bodyPr/>
          <a:lstStyle/>
          <a:p>
            <a:pPr eaLnBrk="1" hangingPunct="1">
              <a:lnSpc>
                <a:spcPct val="90000"/>
              </a:lnSpc>
            </a:pPr>
            <a:r>
              <a:rPr lang="en-US" smtClean="0"/>
              <a:t>As many as 25 percent of the slaves who came from central Africa died on the march to the coast.</a:t>
            </a:r>
          </a:p>
          <a:p>
            <a:pPr eaLnBrk="1" hangingPunct="1">
              <a:lnSpc>
                <a:spcPct val="90000"/>
              </a:lnSpc>
            </a:pPr>
            <a:r>
              <a:rPr lang="en-US" smtClean="0"/>
              <a:t>It is believed that 20 percent of slaves died on the Middle Passage from illness or suicide.</a:t>
            </a:r>
          </a:p>
          <a:p>
            <a:pPr eaLnBrk="1" hangingPunct="1">
              <a:lnSpc>
                <a:spcPct val="90000"/>
              </a:lnSpc>
            </a:pPr>
            <a:r>
              <a:rPr lang="en-US" smtClean="0"/>
              <a:t>If supplies ran low aboard ship, some slaves were thrown overboard.</a:t>
            </a:r>
          </a:p>
          <a:p>
            <a:pPr eaLnBrk="1" hangingPunct="1">
              <a:lnSpc>
                <a:spcPct val="90000"/>
              </a:lnSpc>
            </a:pPr>
            <a:endParaRPr lang="en-US" smtClean="0"/>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a:xfrm>
            <a:off x="838200" y="1752600"/>
            <a:ext cx="7772400" cy="1143000"/>
          </a:xfrm>
        </p:spPr>
        <p:txBody>
          <a:bodyPr/>
          <a:lstStyle/>
          <a:p>
            <a:pPr eaLnBrk="1" hangingPunct="1"/>
            <a:r>
              <a:rPr lang="en-US" smtClean="0"/>
              <a:t>Trading Systems 1750-1914</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6626" name="Rectangle 3"/>
          <p:cNvSpPr>
            <a:spLocks noGrp="1" noChangeArrowheads="1"/>
          </p:cNvSpPr>
          <p:nvPr>
            <p:ph type="title"/>
          </p:nvPr>
        </p:nvSpPr>
        <p:spPr/>
        <p:txBody>
          <a:bodyPr/>
          <a:lstStyle/>
          <a:p>
            <a:pPr eaLnBrk="1" hangingPunct="1"/>
            <a:r>
              <a:rPr lang="en-US" smtClean="0"/>
              <a:t>Latin American Trade 1750-1914</a:t>
            </a:r>
          </a:p>
        </p:txBody>
      </p:sp>
      <p:sp>
        <p:nvSpPr>
          <p:cNvPr id="38919" name="Rectangle 7"/>
          <p:cNvSpPr>
            <a:spLocks noGrp="1" noChangeArrowheads="1"/>
          </p:cNvSpPr>
          <p:nvPr>
            <p:ph type="body" sz="half" idx="2"/>
          </p:nvPr>
        </p:nvSpPr>
        <p:spPr>
          <a:xfrm>
            <a:off x="2971800" y="1981200"/>
            <a:ext cx="5486400" cy="4267200"/>
          </a:xfrm>
        </p:spPr>
        <p:txBody>
          <a:bodyPr/>
          <a:lstStyle/>
          <a:p>
            <a:pPr eaLnBrk="1" hangingPunct="1"/>
            <a:r>
              <a:rPr lang="en-US" sz="2800" smtClean="0"/>
              <a:t>After the Latin American independence movements, the U.S. and Great Britain both formed trading partnerships with these new countries.</a:t>
            </a:r>
          </a:p>
          <a:p>
            <a:pPr eaLnBrk="1" hangingPunct="1"/>
            <a:r>
              <a:rPr lang="en-US" sz="2800" smtClean="0"/>
              <a:t>The sugar plantations of the Caribbean and Brazil were at the heart of Latin American trade with Europe.</a:t>
            </a:r>
          </a:p>
        </p:txBody>
      </p:sp>
      <p:pic>
        <p:nvPicPr>
          <p:cNvPr id="26628" name="Picture 5" descr="http://www.learnnc.org/lp/media/uploads/2007/10/central_america_ref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2057400"/>
            <a:ext cx="2743200" cy="2103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3891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38919">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919" grpId="0" build="p" autoUpdateAnimBg="0"/>
    </p:bld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685800" y="0"/>
            <a:ext cx="7772400" cy="1143000"/>
          </a:xfrm>
        </p:spPr>
        <p:txBody>
          <a:bodyPr/>
          <a:lstStyle/>
          <a:p>
            <a:pPr eaLnBrk="1" hangingPunct="1"/>
            <a:r>
              <a:rPr lang="en-US" smtClean="0"/>
              <a:t>Latin American Trade 1750-1914</a:t>
            </a:r>
          </a:p>
        </p:txBody>
      </p:sp>
      <p:sp>
        <p:nvSpPr>
          <p:cNvPr id="40963" name="Rectangle 3"/>
          <p:cNvSpPr>
            <a:spLocks noGrp="1" noChangeArrowheads="1"/>
          </p:cNvSpPr>
          <p:nvPr>
            <p:ph type="body" sz="half" idx="2"/>
          </p:nvPr>
        </p:nvSpPr>
        <p:spPr>
          <a:xfrm>
            <a:off x="3200400" y="1219200"/>
            <a:ext cx="5562600" cy="5257800"/>
          </a:xfrm>
        </p:spPr>
        <p:txBody>
          <a:bodyPr/>
          <a:lstStyle/>
          <a:p>
            <a:pPr eaLnBrk="1" hangingPunct="1"/>
            <a:r>
              <a:rPr lang="en-US" sz="2800" smtClean="0"/>
              <a:t>The sugar plantations of the Caribbean and Brazil were at the heart of Latin American trade with Europe.</a:t>
            </a:r>
          </a:p>
          <a:p>
            <a:pPr eaLnBrk="1" hangingPunct="1"/>
            <a:r>
              <a:rPr lang="en-US" sz="2800" smtClean="0"/>
              <a:t>Brazil also produced cotton and cacao for European use.</a:t>
            </a:r>
          </a:p>
          <a:p>
            <a:pPr eaLnBrk="1" hangingPunct="1"/>
            <a:r>
              <a:rPr lang="en-US" sz="2800" smtClean="0"/>
              <a:t>Cuban tobacco and sugar</a:t>
            </a:r>
          </a:p>
          <a:p>
            <a:pPr eaLnBrk="1" hangingPunct="1"/>
            <a:r>
              <a:rPr lang="en-US" sz="2800" smtClean="0"/>
              <a:t>Mexican copper and silver</a:t>
            </a:r>
          </a:p>
          <a:p>
            <a:pPr eaLnBrk="1" hangingPunct="1"/>
            <a:r>
              <a:rPr lang="en-US" sz="2800" smtClean="0"/>
              <a:t>Argentine beef</a:t>
            </a:r>
          </a:p>
          <a:p>
            <a:pPr eaLnBrk="1" hangingPunct="1"/>
            <a:r>
              <a:rPr lang="en-US" sz="2800" smtClean="0"/>
              <a:t>Latin American rubber</a:t>
            </a:r>
          </a:p>
        </p:txBody>
      </p:sp>
      <p:pic>
        <p:nvPicPr>
          <p:cNvPr id="27652" name="Picture 4" descr="http://www.learnnc.org/lp/media/uploads/2007/10/central_america_ref0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1828800"/>
            <a:ext cx="2895600" cy="2220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63">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63">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63">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0963">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499"/>
                                          </p:stCondLst>
                                        </p:cTn>
                                        <p:tgtEl>
                                          <p:spTgt spid="40963">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499"/>
                                          </p:stCondLst>
                                        </p:cTn>
                                        <p:tgtEl>
                                          <p:spTgt spid="4096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3" grpId="0" build="p" autoUpdateAnimBg="0"/>
    </p:bld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685800" y="457200"/>
            <a:ext cx="7772400" cy="1143000"/>
          </a:xfrm>
        </p:spPr>
        <p:txBody>
          <a:bodyPr/>
          <a:lstStyle/>
          <a:p>
            <a:pPr eaLnBrk="1" hangingPunct="1"/>
            <a:r>
              <a:rPr lang="en-US" smtClean="0"/>
              <a:t>Trade with the Islamic World 1750-1914</a:t>
            </a:r>
          </a:p>
        </p:txBody>
      </p:sp>
      <p:sp>
        <p:nvSpPr>
          <p:cNvPr id="41987" name="Rectangle 3"/>
          <p:cNvSpPr>
            <a:spLocks noGrp="1" noChangeArrowheads="1"/>
          </p:cNvSpPr>
          <p:nvPr>
            <p:ph type="body" sz="half" idx="2"/>
          </p:nvPr>
        </p:nvSpPr>
        <p:spPr>
          <a:xfrm>
            <a:off x="838200" y="2057400"/>
            <a:ext cx="7543800" cy="5257800"/>
          </a:xfrm>
        </p:spPr>
        <p:txBody>
          <a:bodyPr/>
          <a:lstStyle/>
          <a:p>
            <a:pPr eaLnBrk="1" hangingPunct="1"/>
            <a:r>
              <a:rPr lang="en-US" sz="2800" smtClean="0"/>
              <a:t>Trade in the Ottoman Empire decreased due to disinterest in industrialization and the inability of artisans to compete with European imports.</a:t>
            </a:r>
          </a:p>
          <a:p>
            <a:pPr eaLnBrk="1" hangingPunct="1"/>
            <a:r>
              <a:rPr lang="en-US" sz="2800" smtClean="0"/>
              <a:t>Egyptian commerce suffered from European competition.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198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198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7" grpId="0" build="p" autoUpdateAnimBg="0"/>
    </p:bldLst>
  </p:timing>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685800" y="457200"/>
            <a:ext cx="7772400" cy="1143000"/>
          </a:xfrm>
        </p:spPr>
        <p:txBody>
          <a:bodyPr/>
          <a:lstStyle/>
          <a:p>
            <a:pPr eaLnBrk="1" hangingPunct="1"/>
            <a:r>
              <a:rPr lang="en-US" smtClean="0"/>
              <a:t>Trade in China 1750-1914</a:t>
            </a:r>
          </a:p>
        </p:txBody>
      </p:sp>
      <p:sp>
        <p:nvSpPr>
          <p:cNvPr id="43011" name="Rectangle 3"/>
          <p:cNvSpPr>
            <a:spLocks noGrp="1" noChangeArrowheads="1"/>
          </p:cNvSpPr>
          <p:nvPr>
            <p:ph type="body" sz="half" idx="2"/>
          </p:nvPr>
        </p:nvSpPr>
        <p:spPr>
          <a:xfrm>
            <a:off x="838200" y="2057400"/>
            <a:ext cx="7543800" cy="5257800"/>
          </a:xfrm>
        </p:spPr>
        <p:txBody>
          <a:bodyPr/>
          <a:lstStyle/>
          <a:p>
            <a:pPr eaLnBrk="1" hangingPunct="1"/>
            <a:r>
              <a:rPr lang="en-US" sz="2800" smtClean="0"/>
              <a:t>The Qing dynasty lifted restrictions on trade which had been established by the Ming.  </a:t>
            </a:r>
          </a:p>
          <a:p>
            <a:pPr eaLnBrk="1" hangingPunct="1"/>
            <a:r>
              <a:rPr lang="en-US" sz="2800" smtClean="0"/>
              <a:t>Trade in Chinese tea, silk, and porcelain brought in large quantities of silver which was the basis of the Chinese economy.</a:t>
            </a:r>
          </a:p>
          <a:p>
            <a:pPr eaLnBrk="1" hangingPunct="1"/>
            <a:r>
              <a:rPr lang="en-US" sz="2800" smtClean="0"/>
              <a:t>The Chinese purchased opium from British merchants in India.</a:t>
            </a:r>
          </a:p>
          <a:p>
            <a:pPr eaLnBrk="1" hangingPunct="1"/>
            <a:r>
              <a:rPr lang="en-US" sz="2800" smtClean="0"/>
              <a:t>British victory in the Opium War resulted in the opening of China to European trade.  </a:t>
            </a:r>
          </a:p>
          <a:p>
            <a:pPr eaLnBrk="1" hangingPunct="1"/>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301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301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3011">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499"/>
                                          </p:stCondLst>
                                        </p:cTn>
                                        <p:tgtEl>
                                          <p:spTgt spid="43011">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1" grpId="0" build="p" autoUpdateAnimBg="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pPr eaLnBrk="1" hangingPunct="1"/>
            <a:r>
              <a:rPr lang="en-US" smtClean="0"/>
              <a:t>Trading Blocs 1914-present</a:t>
            </a:r>
          </a:p>
        </p:txBody>
      </p:sp>
      <p:sp>
        <p:nvSpPr>
          <p:cNvPr id="44035" name="Text Box 3"/>
          <p:cNvSpPr txBox="1">
            <a:spLocks noChangeArrowheads="1"/>
          </p:cNvSpPr>
          <p:nvPr/>
        </p:nvSpPr>
        <p:spPr bwMode="auto">
          <a:xfrm>
            <a:off x="609600" y="1905000"/>
            <a:ext cx="7924800" cy="3925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buFontTx/>
              <a:buChar char="•"/>
            </a:pPr>
            <a:r>
              <a:rPr lang="en-US"/>
              <a:t>Organization of Petroleum Exporting Countries (OPEC) regulates oil prcies and controls oil distribution.</a:t>
            </a:r>
          </a:p>
          <a:p>
            <a:pPr eaLnBrk="1" hangingPunct="1">
              <a:spcBef>
                <a:spcPct val="50000"/>
              </a:spcBef>
              <a:buFontTx/>
              <a:buChar char="•"/>
            </a:pPr>
            <a:r>
              <a:rPr lang="en-US"/>
              <a:t>European Union  was organized to reduce tariffs among member nations and create a common tariff policy for other world nations.</a:t>
            </a:r>
          </a:p>
          <a:p>
            <a:pPr eaLnBrk="1" hangingPunct="1">
              <a:spcBef>
                <a:spcPct val="50000"/>
              </a:spcBef>
              <a:buFontTx/>
              <a:buChar char="•"/>
            </a:pPr>
            <a:r>
              <a:rPr lang="en-US"/>
              <a:t>North American Free Trade Agreement (NAFTA)  abolished tariffs between Canada, the US, and Mexico.  </a:t>
            </a:r>
          </a:p>
          <a:p>
            <a:pPr eaLnBrk="1" hangingPunct="1">
              <a:spcBef>
                <a:spcPct val="50000"/>
              </a:spcBef>
              <a:buFontTx/>
              <a:buChar char="•"/>
            </a:pPr>
            <a:r>
              <a:rPr lang="en-US"/>
              <a:t>The World Trade Organization was established in 1995 to organize world trade.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403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5" grpId="0" autoUpdateAnimBg="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3" descr="http://library.thinkquest.org/13406/images/SILKMAP3.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 y="914400"/>
            <a:ext cx="9144000" cy="4365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Text Box 4"/>
          <p:cNvSpPr txBox="1">
            <a:spLocks noChangeArrowheads="1"/>
          </p:cNvSpPr>
          <p:nvPr/>
        </p:nvSpPr>
        <p:spPr bwMode="auto">
          <a:xfrm>
            <a:off x="1371600" y="304800"/>
            <a:ext cx="640080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sz="2800" b="1"/>
              <a:t>Silk Road Trade 200 B.C.E. to 220 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z="3600" smtClean="0"/>
              <a:t>Silk Road Trade 200 B.C.E. to 500 C.E.</a:t>
            </a:r>
          </a:p>
        </p:txBody>
      </p:sp>
      <p:sp>
        <p:nvSpPr>
          <p:cNvPr id="4099" name="Rectangle 3"/>
          <p:cNvSpPr>
            <a:spLocks noGrp="1" noChangeArrowheads="1"/>
          </p:cNvSpPr>
          <p:nvPr>
            <p:ph type="body" idx="1"/>
          </p:nvPr>
        </p:nvSpPr>
        <p:spPr/>
        <p:txBody>
          <a:bodyPr/>
          <a:lstStyle/>
          <a:p>
            <a:pPr eaLnBrk="1" hangingPunct="1">
              <a:lnSpc>
                <a:spcPct val="90000"/>
              </a:lnSpc>
            </a:pPr>
            <a:r>
              <a:rPr lang="en-US" sz="2800" smtClean="0"/>
              <a:t>Trade in silk grew under the Han Dynasty ( 202 BC - AD 220) in the first and second centuries C.E.</a:t>
            </a:r>
          </a:p>
          <a:p>
            <a:pPr eaLnBrk="1" hangingPunct="1">
              <a:lnSpc>
                <a:spcPct val="90000"/>
              </a:lnSpc>
            </a:pPr>
            <a:r>
              <a:rPr lang="en-US" sz="2800" smtClean="0"/>
              <a:t>Central Asian herders ran caravans linking trade between China and urban areas in Mesopotamia.  </a:t>
            </a:r>
          </a:p>
          <a:p>
            <a:pPr eaLnBrk="1" hangingPunct="1">
              <a:lnSpc>
                <a:spcPct val="90000"/>
              </a:lnSpc>
            </a:pPr>
            <a:r>
              <a:rPr lang="en-US" sz="2800" smtClean="0"/>
              <a:t>The 7000 mile route spanned China, Central Asia, Northern India, and the Roman Empire. It connected the Yellow River Valley to the Mediterranean Sea and passed through present-day countries Iran, Iraq and Syria.</a:t>
            </a:r>
          </a:p>
          <a:p>
            <a:pPr eaLnBrk="1" hangingPunct="1">
              <a:lnSpc>
                <a:spcPct val="90000"/>
              </a:lnSpc>
            </a:pPr>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4099">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4099">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409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build="p" autoUpdateAnimBg="0"/>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z="3600" smtClean="0"/>
              <a:t>Silk Road Trade 200 B.C.E. to 500 C.E.</a:t>
            </a:r>
          </a:p>
        </p:txBody>
      </p:sp>
      <p:sp>
        <p:nvSpPr>
          <p:cNvPr id="5123" name="Rectangle 3"/>
          <p:cNvSpPr>
            <a:spLocks noGrp="1" noChangeArrowheads="1"/>
          </p:cNvSpPr>
          <p:nvPr>
            <p:ph type="body" idx="1"/>
          </p:nvPr>
        </p:nvSpPr>
        <p:spPr/>
        <p:txBody>
          <a:bodyPr/>
          <a:lstStyle/>
          <a:p>
            <a:pPr eaLnBrk="1" hangingPunct="1"/>
            <a:r>
              <a:rPr lang="en-US" smtClean="0"/>
              <a:t>The Chinese traded their silk with the Indians for precious stones and metals such as jade, gold, and silver, and the Indians would trade the silk with the Roman Empire</a:t>
            </a:r>
          </a:p>
          <a:p>
            <a:pPr eaLnBrk="1" hangingPunct="1"/>
            <a:r>
              <a:rPr lang="en-US" smtClean="0"/>
              <a:t>Buddhism spread from India to China because of trade along the Silk Route.</a:t>
            </a:r>
          </a:p>
          <a:p>
            <a:pPr eaLnBrk="1" hangingPunct="1"/>
            <a:r>
              <a:rPr lang="en-US" smtClean="0"/>
              <a:t> </a:t>
            </a:r>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23">
                                            <p:txEl>
                                              <p:pRg st="0" end="0"/>
                                            </p:txEl>
                                          </p:spTgt>
                                        </p:tgtEl>
                                        <p:attrNameLst>
                                          <p:attrName>style.visibility</p:attrName>
                                        </p:attrNameLst>
                                      </p:cBhvr>
                                      <p:to>
                                        <p:strVal val="visible"/>
                                      </p:to>
                                    </p:set>
                                    <p:anim calcmode="lin" valueType="num">
                                      <p:cBhvr additive="base">
                                        <p:cTn id="7" dur="500" fill="hold"/>
                                        <p:tgtEl>
                                          <p:spTgt spid="512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2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123">
                                            <p:txEl>
                                              <p:pRg st="1" end="1"/>
                                            </p:txEl>
                                          </p:spTgt>
                                        </p:tgtEl>
                                        <p:attrNameLst>
                                          <p:attrName>style.visibility</p:attrName>
                                        </p:attrNameLst>
                                      </p:cBhvr>
                                      <p:to>
                                        <p:strVal val="visible"/>
                                      </p:to>
                                    </p:set>
                                    <p:anim calcmode="lin" valueType="num">
                                      <p:cBhvr additive="base">
                                        <p:cTn id="13" dur="500" fill="hold"/>
                                        <p:tgtEl>
                                          <p:spTgt spid="512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2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123">
                                            <p:txEl>
                                              <p:pRg st="2" end="2"/>
                                            </p:txEl>
                                          </p:spTgt>
                                        </p:tgtEl>
                                        <p:attrNameLst>
                                          <p:attrName>style.visibility</p:attrName>
                                        </p:attrNameLst>
                                      </p:cBhvr>
                                      <p:to>
                                        <p:strVal val="visible"/>
                                      </p:to>
                                    </p:set>
                                    <p:anim calcmode="lin" valueType="num">
                                      <p:cBhvr additive="base">
                                        <p:cTn id="19" dur="500" fill="hold"/>
                                        <p:tgtEl>
                                          <p:spTgt spid="512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2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3"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sz="3600" smtClean="0"/>
              <a:t>Indian Ocean Trade 500 BCE to 500 CE</a:t>
            </a:r>
          </a:p>
        </p:txBody>
      </p:sp>
      <p:sp>
        <p:nvSpPr>
          <p:cNvPr id="7171" name="Rectangle 3"/>
          <p:cNvSpPr>
            <a:spLocks noGrp="1" noChangeArrowheads="1"/>
          </p:cNvSpPr>
          <p:nvPr>
            <p:ph type="body" idx="1"/>
          </p:nvPr>
        </p:nvSpPr>
        <p:spPr/>
        <p:txBody>
          <a:bodyPr/>
          <a:lstStyle/>
          <a:p>
            <a:pPr eaLnBrk="1" hangingPunct="1"/>
            <a:r>
              <a:rPr lang="en-US" sz="2800" smtClean="0"/>
              <a:t>The Silk Roads included not only land routes but also sea lanes in the Indian Ocean.</a:t>
            </a:r>
          </a:p>
          <a:p>
            <a:pPr eaLnBrk="1" hangingPunct="1"/>
            <a:r>
              <a:rPr lang="en-US" sz="2800" smtClean="0"/>
              <a:t>The Indian Ocean trade network included sailors from China Malaysia, Southeast Asia and Persia.  </a:t>
            </a:r>
          </a:p>
          <a:p>
            <a:pPr eaLnBrk="1" hangingPunct="1"/>
            <a:r>
              <a:rPr lang="en-US" sz="2800" smtClean="0"/>
              <a:t>Chinese pottery was traded along with Indian spices and ivory from India and Africa.</a:t>
            </a:r>
          </a:p>
          <a:p>
            <a:pPr eaLnBrk="1" hangingPunct="1"/>
            <a:endParaRPr lang="en-US" sz="2800" smtClean="0"/>
          </a:p>
          <a:p>
            <a:pPr eaLnBrk="1" hangingPunct="1"/>
            <a:endParaRPr lang="en-US" sz="2800"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717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717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717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1" grpId="0" build="p" autoUpdateAnimBg="0"/>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sz="3600" smtClean="0"/>
              <a:t>Indian Ocean Trade 500 BCE to 500 CE</a:t>
            </a:r>
          </a:p>
        </p:txBody>
      </p:sp>
      <p:sp>
        <p:nvSpPr>
          <p:cNvPr id="26627" name="Rectangle 3"/>
          <p:cNvSpPr>
            <a:spLocks noGrp="1" noChangeArrowheads="1"/>
          </p:cNvSpPr>
          <p:nvPr>
            <p:ph type="body" idx="1"/>
          </p:nvPr>
        </p:nvSpPr>
        <p:spPr/>
        <p:txBody>
          <a:bodyPr/>
          <a:lstStyle/>
          <a:p>
            <a:pPr eaLnBrk="1" hangingPunct="1"/>
            <a:r>
              <a:rPr lang="en-US" smtClean="0"/>
              <a:t>Sailors used the monsoon winds to chart their course and carry out voyages that linked sections from East Africa to Southern China.</a:t>
            </a:r>
          </a:p>
          <a:p>
            <a:pPr>
              <a:spcBef>
                <a:spcPct val="0"/>
              </a:spcBef>
            </a:pPr>
            <a:r>
              <a:rPr lang="en-US" smtClean="0"/>
              <a:t>The banana came to Africa from S.E. Asia via the Indian Ocean.  The banana spread throughout Sub-Saharan Africa.</a:t>
            </a:r>
          </a:p>
          <a:p>
            <a:pPr>
              <a:spcBef>
                <a:spcPct val="0"/>
              </a:spcBef>
              <a:buFontTx/>
              <a:buNone/>
            </a:pPr>
            <a:endParaRPr lang="en-US" smtClean="0"/>
          </a:p>
          <a:p>
            <a:pPr eaLnBrk="1" hangingPunct="1"/>
            <a:endParaRPr lang="en-US" smtClean="0"/>
          </a:p>
          <a:p>
            <a:pPr eaLnBrk="1" hangingPunct="1"/>
            <a:endParaRPr lang="en-US" smtClean="0"/>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26627">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26627">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27" grpId="0" build="p" autoUpdateAnimBg="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people.hofstra.edu/geotrans/eng/ch1en/conc1en/img/silkroad.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239250" cy="4972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4"/>
          <p:cNvSpPr txBox="1">
            <a:spLocks noChangeArrowheads="1"/>
          </p:cNvSpPr>
          <p:nvPr/>
        </p:nvSpPr>
        <p:spPr bwMode="auto">
          <a:xfrm>
            <a:off x="1371600" y="0"/>
            <a:ext cx="7543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Times New Roman" pitchFamily="18" charset="0"/>
              </a:defRPr>
            </a:lvl1pPr>
            <a:lvl2pPr marL="742950" indent="-285750" eaLnBrk="0" hangingPunct="0">
              <a:defRPr sz="2400">
                <a:solidFill>
                  <a:schemeClr val="tx1"/>
                </a:solidFill>
                <a:latin typeface="Times New Roman" pitchFamily="18" charset="0"/>
              </a:defRPr>
            </a:lvl2pPr>
            <a:lvl3pPr marL="1143000" indent="-228600" eaLnBrk="0" hangingPunct="0">
              <a:defRPr sz="2400">
                <a:solidFill>
                  <a:schemeClr val="tx1"/>
                </a:solidFill>
                <a:latin typeface="Times New Roman" pitchFamily="18" charset="0"/>
              </a:defRPr>
            </a:lvl3pPr>
            <a:lvl4pPr marL="1600200" indent="-228600" eaLnBrk="0" hangingPunct="0">
              <a:defRPr sz="2400">
                <a:solidFill>
                  <a:schemeClr val="tx1"/>
                </a:solidFill>
                <a:latin typeface="Times New Roman" pitchFamily="18" charset="0"/>
              </a:defRPr>
            </a:lvl4pPr>
            <a:lvl5pPr marL="2057400" indent="-228600" eaLnBrk="0" hangingPunct="0">
              <a:defRPr sz="2400">
                <a:solidFill>
                  <a:schemeClr val="tx1"/>
                </a:solidFill>
                <a:latin typeface="Times New Roman" pitchFamily="18" charset="0"/>
              </a:defRPr>
            </a:lvl5pPr>
            <a:lvl6pPr marL="2514600" indent="-228600" eaLnBrk="0" fontAlgn="base" hangingPunct="0">
              <a:spcBef>
                <a:spcPct val="0"/>
              </a:spcBef>
              <a:spcAft>
                <a:spcPct val="0"/>
              </a:spcAft>
              <a:defRPr sz="2400">
                <a:solidFill>
                  <a:schemeClr val="tx1"/>
                </a:solidFill>
                <a:latin typeface="Times New Roman" pitchFamily="18" charset="0"/>
              </a:defRPr>
            </a:lvl6pPr>
            <a:lvl7pPr marL="2971800" indent="-228600" eaLnBrk="0" fontAlgn="base" hangingPunct="0">
              <a:spcBef>
                <a:spcPct val="0"/>
              </a:spcBef>
              <a:spcAft>
                <a:spcPct val="0"/>
              </a:spcAft>
              <a:defRPr sz="2400">
                <a:solidFill>
                  <a:schemeClr val="tx1"/>
                </a:solidFill>
                <a:latin typeface="Times New Roman" pitchFamily="18" charset="0"/>
              </a:defRPr>
            </a:lvl7pPr>
            <a:lvl8pPr marL="3429000" indent="-228600" eaLnBrk="0" fontAlgn="base" hangingPunct="0">
              <a:spcBef>
                <a:spcPct val="0"/>
              </a:spcBef>
              <a:spcAft>
                <a:spcPct val="0"/>
              </a:spcAft>
              <a:defRPr sz="2400">
                <a:solidFill>
                  <a:schemeClr val="tx1"/>
                </a:solidFill>
                <a:latin typeface="Times New Roman" pitchFamily="18" charset="0"/>
              </a:defRPr>
            </a:lvl8pPr>
            <a:lvl9pPr marL="3886200" indent="-228600" eaLnBrk="0" fontAlgn="base" hangingPunct="0">
              <a:spcBef>
                <a:spcPct val="0"/>
              </a:spcBef>
              <a:spcAft>
                <a:spcPct val="0"/>
              </a:spcAft>
              <a:defRPr sz="2400">
                <a:solidFill>
                  <a:schemeClr val="tx1"/>
                </a:solidFill>
                <a:latin typeface="Times New Roman" pitchFamily="18" charset="0"/>
              </a:defRPr>
            </a:lvl9pPr>
          </a:lstStyle>
          <a:p>
            <a:pPr eaLnBrk="1" hangingPunct="1">
              <a:spcBef>
                <a:spcPct val="50000"/>
              </a:spcBef>
            </a:pPr>
            <a:r>
              <a:rPr lang="en-US"/>
              <a:t>INDIAN OCEAN TRADE 500 B.C.E. to 500 C.E.</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smtClean="0"/>
              <a:t>Trans-Saharan Trade</a:t>
            </a:r>
          </a:p>
        </p:txBody>
      </p:sp>
      <p:sp>
        <p:nvSpPr>
          <p:cNvPr id="12291" name="Rectangle 3"/>
          <p:cNvSpPr>
            <a:spLocks noGrp="1" noChangeArrowheads="1"/>
          </p:cNvSpPr>
          <p:nvPr>
            <p:ph type="body" idx="1"/>
          </p:nvPr>
        </p:nvSpPr>
        <p:spPr/>
        <p:txBody>
          <a:bodyPr/>
          <a:lstStyle/>
          <a:p>
            <a:pPr eaLnBrk="1" hangingPunct="1"/>
            <a:r>
              <a:rPr lang="en-US" smtClean="0"/>
              <a:t>It is possible the camel arrived in Africa from Arabia in the first century B.C.E.</a:t>
            </a:r>
          </a:p>
          <a:p>
            <a:pPr eaLnBrk="1" hangingPunct="1"/>
            <a:r>
              <a:rPr lang="en-US" smtClean="0"/>
              <a:t>Early Saharan trade patterns included the exchange of salt and palm oil.</a:t>
            </a:r>
          </a:p>
          <a:p>
            <a:pPr eaLnBrk="1" hangingPunct="1"/>
            <a:r>
              <a:rPr lang="en-US" smtClean="0"/>
              <a:t>During the days of the Roman Empire, North Africa also supplied Italy with olives, wheat and wild animals.</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autoUpdateAnimBg="0"/>
    </p:bldLst>
  </p:timing>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25B9786A80FE7744B28D60C045FCDC14" ma:contentTypeVersion="0" ma:contentTypeDescription="Create a new document." ma:contentTypeScope="" ma:versionID="e57c69160a9651df220f489df0a33b94">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4057773-E70E-4B13-8F77-93AFA94E8A79}">
  <ds:schemaRefs>
    <ds:schemaRef ds:uri="http://schemas.microsoft.com/sharepoint/v3/contenttype/forms"/>
  </ds:schemaRefs>
</ds:datastoreItem>
</file>

<file path=customXml/itemProps2.xml><?xml version="1.0" encoding="utf-8"?>
<ds:datastoreItem xmlns:ds="http://schemas.openxmlformats.org/officeDocument/2006/customXml" ds:itemID="{A542E446-A979-4CB3-BD7D-BCC044FD51FD}">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3.xml><?xml version="1.0" encoding="utf-8"?>
<ds:datastoreItem xmlns:ds="http://schemas.openxmlformats.org/officeDocument/2006/customXml" ds:itemID="{82F94036-2E9C-4228-BAEA-CF04CAA980E6}">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273</TotalTime>
  <Words>1805</Words>
  <Application>Microsoft Office PowerPoint</Application>
  <PresentationFormat>On-screen Show (4:3)</PresentationFormat>
  <Paragraphs>110</Paragraphs>
  <Slides>29</Slides>
  <Notes>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29</vt:i4>
      </vt:variant>
    </vt:vector>
  </HeadingPairs>
  <TitlesOfParts>
    <vt:vector size="32" baseType="lpstr">
      <vt:lpstr>Times New Roman</vt:lpstr>
      <vt:lpstr>Arial</vt:lpstr>
      <vt:lpstr>Default Design</vt:lpstr>
      <vt:lpstr>Review of Trading Systems</vt:lpstr>
      <vt:lpstr>Trading Systems 500 BCE to 500 CE</vt:lpstr>
      <vt:lpstr>PowerPoint Presentation</vt:lpstr>
      <vt:lpstr>Silk Road Trade 200 B.C.E. to 500 C.E.</vt:lpstr>
      <vt:lpstr>Silk Road Trade 200 B.C.E. to 500 C.E.</vt:lpstr>
      <vt:lpstr>Indian Ocean Trade 500 BCE to 500 CE</vt:lpstr>
      <vt:lpstr>Indian Ocean Trade 500 BCE to 500 CE</vt:lpstr>
      <vt:lpstr>PowerPoint Presentation</vt:lpstr>
      <vt:lpstr>Trans-Saharan Trade</vt:lpstr>
      <vt:lpstr>Trading Systems 600 C.E. to 1450 C.E.</vt:lpstr>
      <vt:lpstr>Silk Road Trade 600 CE to 1450 CE</vt:lpstr>
      <vt:lpstr>Silk Road Trade 600-1450 C.E.</vt:lpstr>
      <vt:lpstr>Indian Ocean Trade 600-1450 </vt:lpstr>
      <vt:lpstr>Indian Ocean Trade 600-1450 C.E.</vt:lpstr>
      <vt:lpstr>Trans-Saharan Trade 600-1450 </vt:lpstr>
      <vt:lpstr>Trans-Saharan Trade 600-1450</vt:lpstr>
      <vt:lpstr>Trans-Saharan Trade 600 C.E. to 1450 C.E.</vt:lpstr>
      <vt:lpstr>Trans-Saharan Trade – 600 - 1450</vt:lpstr>
      <vt:lpstr>Trading Systems 1450-1750</vt:lpstr>
      <vt:lpstr>Columbian Exchange</vt:lpstr>
      <vt:lpstr>PowerPoint Presentation</vt:lpstr>
      <vt:lpstr>Trans-Atlantic Slave Trade</vt:lpstr>
      <vt:lpstr>Atlantic Slave Trade</vt:lpstr>
      <vt:lpstr>Trading Systems 1750-1914</vt:lpstr>
      <vt:lpstr>Latin American Trade 1750-1914</vt:lpstr>
      <vt:lpstr>Latin American Trade 1750-1914</vt:lpstr>
      <vt:lpstr>Trade with the Islamic World 1750-1914</vt:lpstr>
      <vt:lpstr>Trade in China 1750-1914</vt:lpstr>
      <vt:lpstr>Trading Blocs 1914-present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Review of Trading Systems</dc:title>
  <dc:creator>Kathy Corder</dc:creator>
  <cp:lastModifiedBy>Teacher E-Solutions</cp:lastModifiedBy>
  <cp:revision>10</cp:revision>
  <dcterms:created xsi:type="dcterms:W3CDTF">2009-05-05T22:37:41Z</dcterms:created>
  <dcterms:modified xsi:type="dcterms:W3CDTF">2019-01-18T16:59:32Z</dcterms:modified>
</cp:coreProperties>
</file>