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36E530A4-444A-43C2-9856-A4D2C8191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B140F-C660-4A6C-8FF1-D512055A9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9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03326-2133-430A-912A-44BCE9AABB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6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000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1400" y="61579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05200" y="61579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1579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C9ACEE5-EDCF-41CD-BF96-03E0DECB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000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41400" y="61579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05200" y="61579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1579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54E1F2-74A3-424D-B979-1F9F0CA9BF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1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734B-91F7-460B-A5A2-35A13110E4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7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86FCD-302A-4948-8D6B-4E4992575C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9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2BE28-DDD8-4D48-860A-D4B0FC3B9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5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012F9-3F5D-4729-B707-F8BC238D27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5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22CE-6074-4D56-AB2C-F7DFDB523F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4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3BC8A-311F-4425-8828-95037FBD50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1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4E22B-4172-4A79-A311-2EA3D6D1F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BF571-88E9-4919-AAB2-4D41A6902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053" name="Picture 5" descr="minispir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2055" name="Picture 7" descr="minispir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617ACD39-CE22-45FB-90AF-0F97560001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Connectives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 different kinds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Adding Connectives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and</a:t>
            </a:r>
          </a:p>
          <a:p>
            <a:r>
              <a:rPr lang="en-GB" sz="2800"/>
              <a:t>also</a:t>
            </a:r>
          </a:p>
          <a:p>
            <a:r>
              <a:rPr lang="en-GB" sz="2800"/>
              <a:t>as well as</a:t>
            </a:r>
          </a:p>
          <a:p>
            <a:r>
              <a:rPr lang="en-GB" sz="2800"/>
              <a:t>moreover</a:t>
            </a:r>
          </a:p>
          <a:p>
            <a:r>
              <a:rPr lang="en-GB" sz="2800"/>
              <a:t>too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1066800" y="2797175"/>
          <a:ext cx="3810000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5" imgW="4582440" imgH="2481840" progId="MS_ClipArt_Gallery.5">
                  <p:embed/>
                </p:oleObj>
              </mc:Choice>
              <mc:Fallback>
                <p:oleObj name="Clip" r:id="rId5" imgW="4582440" imgH="248184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97175"/>
                        <a:ext cx="3810000" cy="206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Sequencing Connectives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next</a:t>
            </a:r>
          </a:p>
          <a:p>
            <a:r>
              <a:rPr lang="en-GB" sz="2800"/>
              <a:t>then</a:t>
            </a:r>
          </a:p>
          <a:p>
            <a:r>
              <a:rPr lang="en-GB" sz="2800"/>
              <a:t>first, second, third…</a:t>
            </a:r>
          </a:p>
          <a:p>
            <a:r>
              <a:rPr lang="en-GB" sz="2800"/>
              <a:t>finally</a:t>
            </a:r>
          </a:p>
          <a:p>
            <a:r>
              <a:rPr lang="en-GB" sz="2800"/>
              <a:t>meanwhile</a:t>
            </a:r>
          </a:p>
          <a:p>
            <a:r>
              <a:rPr lang="en-GB" sz="2800"/>
              <a:t>eventually</a:t>
            </a:r>
          </a:p>
          <a:p>
            <a:r>
              <a:rPr lang="en-GB" sz="2800"/>
              <a:t>after</a:t>
            </a:r>
          </a:p>
          <a:p>
            <a:r>
              <a:rPr lang="en-GB" sz="2800"/>
              <a:t>before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029200" y="2057400"/>
          <a:ext cx="30480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lip" r:id="rId6" imgW="952633" imgH="952633" progId="MS_ClipArt_Gallery.5">
                  <p:embed/>
                </p:oleObj>
              </mc:Choice>
              <mc:Fallback>
                <p:oleObj name="Clip" r:id="rId6" imgW="952633" imgH="952633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057400"/>
                        <a:ext cx="3048000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Emphasising Connectives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1066800" y="2057400"/>
          <a:ext cx="3810000" cy="354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lip" r:id="rId5" imgW="1802160" imgH="1675080" progId="MS_ClipArt_Gallery.5">
                  <p:embed/>
                </p:oleObj>
              </mc:Choice>
              <mc:Fallback>
                <p:oleObj name="Clip" r:id="rId5" imgW="1802160" imgH="1675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57400"/>
                        <a:ext cx="3810000" cy="3541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above all</a:t>
            </a:r>
          </a:p>
          <a:p>
            <a:r>
              <a:rPr lang="en-GB" sz="2800"/>
              <a:t>in particular</a:t>
            </a:r>
          </a:p>
          <a:p>
            <a:r>
              <a:rPr lang="en-GB" sz="2800"/>
              <a:t>especially</a:t>
            </a:r>
          </a:p>
          <a:p>
            <a:r>
              <a:rPr lang="en-GB" sz="2800"/>
              <a:t>significantly</a:t>
            </a:r>
          </a:p>
          <a:p>
            <a:r>
              <a:rPr lang="en-GB" sz="2800"/>
              <a:t>indeed</a:t>
            </a:r>
          </a:p>
          <a:p>
            <a:r>
              <a:rPr lang="en-GB" sz="2800"/>
              <a:t>notably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Comparing Connectives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equally</a:t>
            </a:r>
          </a:p>
          <a:p>
            <a:r>
              <a:rPr lang="en-GB" sz="2800"/>
              <a:t>in the same way</a:t>
            </a:r>
          </a:p>
          <a:p>
            <a:r>
              <a:rPr lang="en-GB" sz="2800"/>
              <a:t>similarly</a:t>
            </a:r>
          </a:p>
          <a:p>
            <a:r>
              <a:rPr lang="en-GB" sz="2800"/>
              <a:t>likewise</a:t>
            </a:r>
          </a:p>
          <a:p>
            <a:r>
              <a:rPr lang="en-GB" sz="2800"/>
              <a:t>as with</a:t>
            </a:r>
          </a:p>
          <a:p>
            <a:r>
              <a:rPr lang="en-GB" sz="2800"/>
              <a:t>like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029200" y="2347913"/>
          <a:ext cx="3810000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" r:id="rId3" imgW="1697760" imgH="1320120" progId="MS_ClipArt_Gallery.5">
                  <p:embed/>
                </p:oleObj>
              </mc:Choice>
              <mc:Fallback>
                <p:oleObj name="Clip" r:id="rId3" imgW="1697760" imgH="13201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347913"/>
                        <a:ext cx="3810000" cy="296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Cause and Effect Connectives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1066800" y="1817688"/>
          <a:ext cx="3810000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lip" r:id="rId4" imgW="1223640" imgH="1293120" progId="MS_ClipArt_Gallery.5">
                  <p:embed/>
                </p:oleObj>
              </mc:Choice>
              <mc:Fallback>
                <p:oleObj name="Clip" r:id="rId4" imgW="1223640" imgH="129312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17688"/>
                        <a:ext cx="3810000" cy="402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because </a:t>
            </a:r>
          </a:p>
          <a:p>
            <a:r>
              <a:rPr lang="en-GB" sz="2800"/>
              <a:t>so</a:t>
            </a:r>
          </a:p>
          <a:p>
            <a:r>
              <a:rPr lang="en-GB" sz="2800"/>
              <a:t>therefore</a:t>
            </a:r>
          </a:p>
          <a:p>
            <a:r>
              <a:rPr lang="en-GB" sz="2800"/>
              <a:t>thus</a:t>
            </a:r>
          </a:p>
          <a:p>
            <a:r>
              <a:rPr lang="en-GB" sz="2800"/>
              <a:t>consequently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Qualifying Connectives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however</a:t>
            </a:r>
          </a:p>
          <a:p>
            <a:r>
              <a:rPr lang="en-GB" sz="2800"/>
              <a:t>although</a:t>
            </a:r>
          </a:p>
          <a:p>
            <a:r>
              <a:rPr lang="en-GB" sz="2800"/>
              <a:t>unless</a:t>
            </a:r>
          </a:p>
          <a:p>
            <a:r>
              <a:rPr lang="en-GB" sz="2800"/>
              <a:t>except</a:t>
            </a:r>
          </a:p>
          <a:p>
            <a:r>
              <a:rPr lang="en-GB" sz="2800"/>
              <a:t>if</a:t>
            </a:r>
          </a:p>
          <a:p>
            <a:r>
              <a:rPr lang="en-GB" sz="2800"/>
              <a:t>as long as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029200" y="2170113"/>
          <a:ext cx="38100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lip" r:id="rId5" imgW="1795320" imgH="1564560" progId="MS_ClipArt_Gallery.5">
                  <p:embed/>
                </p:oleObj>
              </mc:Choice>
              <mc:Fallback>
                <p:oleObj name="Clip" r:id="rId5" imgW="1795320" imgH="156456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170113"/>
                        <a:ext cx="3810000" cy="331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Illustrating Connectives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1066800" y="2716213"/>
          <a:ext cx="3810000" cy="222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lip" r:id="rId4" imgW="4582440" imgH="2676600" progId="MS_ClipArt_Gallery.5">
                  <p:embed/>
                </p:oleObj>
              </mc:Choice>
              <mc:Fallback>
                <p:oleObj name="Clip" r:id="rId4" imgW="4582440" imgH="267660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16213"/>
                        <a:ext cx="3810000" cy="222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for example</a:t>
            </a:r>
          </a:p>
          <a:p>
            <a:r>
              <a:rPr lang="en-GB" sz="2800"/>
              <a:t>such as</a:t>
            </a:r>
          </a:p>
          <a:p>
            <a:r>
              <a:rPr lang="en-GB" sz="2800"/>
              <a:t>for instance</a:t>
            </a:r>
          </a:p>
          <a:p>
            <a:r>
              <a:rPr lang="en-GB" sz="2800"/>
              <a:t>as revealed by</a:t>
            </a:r>
          </a:p>
          <a:p>
            <a:r>
              <a:rPr lang="en-GB" sz="2800"/>
              <a:t>in the case 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  <p:bldP spid="1126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Contrasting Connectives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/>
              <a:t>whereas</a:t>
            </a:r>
          </a:p>
          <a:p>
            <a:r>
              <a:rPr lang="en-GB" sz="2800"/>
              <a:t>instead of</a:t>
            </a:r>
          </a:p>
          <a:p>
            <a:r>
              <a:rPr lang="en-GB" sz="2800"/>
              <a:t>alternatively</a:t>
            </a:r>
          </a:p>
          <a:p>
            <a:r>
              <a:rPr lang="en-GB" sz="2800"/>
              <a:t>otherwise</a:t>
            </a:r>
          </a:p>
          <a:p>
            <a:r>
              <a:rPr lang="en-GB" sz="2800"/>
              <a:t>unlike</a:t>
            </a:r>
          </a:p>
          <a:p>
            <a:r>
              <a:rPr lang="en-GB" sz="2800"/>
              <a:t>on the other hand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121275" y="1771650"/>
          <a:ext cx="36258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lip" r:id="rId4" imgW="3026520" imgH="3435480" progId="MS_ClipArt_Gallery.5">
                  <p:embed/>
                </p:oleObj>
              </mc:Choice>
              <mc:Fallback>
                <p:oleObj name="Clip" r:id="rId4" imgW="3026520" imgH="343548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1771650"/>
                        <a:ext cx="362585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theme/theme1.xml><?xml version="1.0" encoding="utf-8"?>
<a:theme xmlns:a="http://schemas.openxmlformats.org/drawingml/2006/main" name="Portrait Notebook">
  <a:themeElements>
    <a:clrScheme name="Portrait Notebook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Portrait 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rtrait 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Designs\Portrait Notebook.pot</Template>
  <TotalTime>35</TotalTime>
  <Words>96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Portrait Notebook</vt:lpstr>
      <vt:lpstr>Microsoft Clip Gallery</vt:lpstr>
      <vt:lpstr>Connectives</vt:lpstr>
      <vt:lpstr>Adding Connectives</vt:lpstr>
      <vt:lpstr>Sequencing Connectives</vt:lpstr>
      <vt:lpstr>Emphasising Connectives</vt:lpstr>
      <vt:lpstr>Comparing Connectives</vt:lpstr>
      <vt:lpstr>Cause and Effect Connectives</vt:lpstr>
      <vt:lpstr>Qualifying Connectives</vt:lpstr>
      <vt:lpstr>Illustrating Connectives</vt:lpstr>
      <vt:lpstr>Contrasting Connectives</vt:lpstr>
    </vt:vector>
  </TitlesOfParts>
  <Company>Canterbury Cross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Connectives</dc:title>
  <dc:creator>user30</dc:creator>
  <cp:lastModifiedBy>Teacher E-Solutions</cp:lastModifiedBy>
  <cp:revision>1</cp:revision>
  <dcterms:created xsi:type="dcterms:W3CDTF">2006-11-24T10:19:44Z</dcterms:created>
  <dcterms:modified xsi:type="dcterms:W3CDTF">2019-01-18T16:53:49Z</dcterms:modified>
</cp:coreProperties>
</file>