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075" name="Picture 3" descr="minisp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077" name="Picture 5" descr="minisp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>
          <a:xfrm>
            <a:off x="1117600" y="6115050"/>
            <a:ext cx="1930400" cy="514350"/>
          </a:xfrm>
        </p:spPr>
        <p:txBody>
          <a:bodyPr/>
          <a:lstStyle>
            <a:lvl1pPr>
              <a:defRPr>
                <a:solidFill>
                  <a:srgbClr val="CC9864"/>
                </a:solidFill>
              </a:defRPr>
            </a:lvl1pPr>
          </a:lstStyle>
          <a:p>
            <a:endParaRPr lang="en-US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3556000" y="6115050"/>
            <a:ext cx="2844800" cy="514350"/>
          </a:xfrm>
        </p:spPr>
        <p:txBody>
          <a:bodyPr/>
          <a:lstStyle>
            <a:lvl1pPr>
              <a:defRPr>
                <a:solidFill>
                  <a:srgbClr val="CC9864"/>
                </a:solidFill>
              </a:defRPr>
            </a:lvl1pPr>
          </a:lstStyle>
          <a:p>
            <a:endParaRPr 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115050"/>
            <a:ext cx="1828800" cy="514350"/>
          </a:xfrm>
        </p:spPr>
        <p:txBody>
          <a:bodyPr/>
          <a:lstStyle>
            <a:lvl1pPr>
              <a:defRPr>
                <a:solidFill>
                  <a:srgbClr val="CC9864"/>
                </a:solidFill>
              </a:defRPr>
            </a:lvl1pPr>
          </a:lstStyle>
          <a:p>
            <a:fld id="{36E530A4-444A-43C2-9856-A4D2C81916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B140F-C660-4A6C-8FF1-D512055A94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696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40005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40005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703326-2133-430A-912A-44BCE9AABB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468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40005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066800" y="177165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00" y="177165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41400" y="61579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05200" y="61579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34200" y="61579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C9ACEE5-EDCF-41CD-BF96-03E0DECB41C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1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40005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77165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029200" y="177165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41400" y="61579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05200" y="61579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34200" y="61579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554E1F2-74A3-424D-B979-1F9F0CA9BF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314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C2734B-91F7-460B-A5A2-35A13110E4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877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286FCD-302A-4948-8D6B-4E4992575C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290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716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7716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D2BE28-DDD8-4D48-860A-D4B0FC3B9B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52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C012F9-3F5D-4729-B707-F8BC238D27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453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8522CE-6074-4D56-AB2C-F7DFDB523F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48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3BC8A-311F-4425-8828-95037FBD50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113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4E22B-4172-4A79-A311-2EA3D6D1F2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99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0BF571-88E9-4919-AAB2-4D41A69029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495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8C735A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50800"/>
            <a:ext cx="8926513" cy="6743700"/>
            <a:chOff x="0" y="42"/>
            <a:chExt cx="4217" cy="5664"/>
          </a:xfrm>
        </p:grpSpPr>
        <p:grpSp>
          <p:nvGrpSpPr>
            <p:cNvPr id="2051" name="Group 3"/>
            <p:cNvGrpSpPr>
              <a:grpSpLocks/>
            </p:cNvGrpSpPr>
            <p:nvPr/>
          </p:nvGrpSpPr>
          <p:grpSpPr bwMode="auto">
            <a:xfrm>
              <a:off x="0" y="42"/>
              <a:ext cx="4217" cy="5664"/>
              <a:chOff x="0" y="42"/>
              <a:chExt cx="4217" cy="5664"/>
            </a:xfrm>
          </p:grpSpPr>
          <p:sp>
            <p:nvSpPr>
              <p:cNvPr id="2052" name="Rectangle 4"/>
              <p:cNvSpPr>
                <a:spLocks noChangeArrowheads="1"/>
              </p:cNvSpPr>
              <p:nvPr/>
            </p:nvSpPr>
            <p:spPr bwMode="ltGray">
              <a:xfrm>
                <a:off x="250" y="169"/>
                <a:ext cx="3967" cy="54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2053" name="Picture 5" descr="minispir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ltGray">
              <a:xfrm>
                <a:off x="0" y="42"/>
                <a:ext cx="558" cy="36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054" name="Rectangle 6"/>
              <p:cNvSpPr>
                <a:spLocks noChangeArrowheads="1"/>
              </p:cNvSpPr>
              <p:nvPr/>
            </p:nvSpPr>
            <p:spPr bwMode="ltGray">
              <a:xfrm>
                <a:off x="282" y="3468"/>
                <a:ext cx="492" cy="38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2055" name="Picture 7" descr="minispir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9999"/>
              <a:stretch>
                <a:fillRect/>
              </a:stretch>
            </p:blipFill>
            <p:spPr bwMode="ltGray">
              <a:xfrm>
                <a:off x="0" y="3546"/>
                <a:ext cx="558" cy="216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056" name="Group 8"/>
            <p:cNvGrpSpPr>
              <a:grpSpLocks/>
            </p:cNvGrpSpPr>
            <p:nvPr/>
          </p:nvGrpSpPr>
          <p:grpSpPr bwMode="auto">
            <a:xfrm>
              <a:off x="543" y="1296"/>
              <a:ext cx="3658" cy="4032"/>
              <a:chOff x="198" y="1296"/>
              <a:chExt cx="3658" cy="4032"/>
            </a:xfrm>
          </p:grpSpPr>
          <p:sp>
            <p:nvSpPr>
              <p:cNvPr id="2057" name="Line 9"/>
              <p:cNvSpPr>
                <a:spLocks noChangeShapeType="1"/>
              </p:cNvSpPr>
              <p:nvPr/>
            </p:nvSpPr>
            <p:spPr bwMode="ltGray">
              <a:xfrm>
                <a:off x="198" y="1296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8" name="Line 10"/>
              <p:cNvSpPr>
                <a:spLocks noChangeShapeType="1"/>
              </p:cNvSpPr>
              <p:nvPr/>
            </p:nvSpPr>
            <p:spPr bwMode="ltGray">
              <a:xfrm>
                <a:off x="198" y="1488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9" name="Line 11"/>
              <p:cNvSpPr>
                <a:spLocks noChangeShapeType="1"/>
              </p:cNvSpPr>
              <p:nvPr/>
            </p:nvSpPr>
            <p:spPr bwMode="ltGray">
              <a:xfrm>
                <a:off x="198" y="1680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0" name="Line 12"/>
              <p:cNvSpPr>
                <a:spLocks noChangeShapeType="1"/>
              </p:cNvSpPr>
              <p:nvPr/>
            </p:nvSpPr>
            <p:spPr bwMode="ltGray">
              <a:xfrm>
                <a:off x="198" y="1872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1" name="Line 13"/>
              <p:cNvSpPr>
                <a:spLocks noChangeShapeType="1"/>
              </p:cNvSpPr>
              <p:nvPr/>
            </p:nvSpPr>
            <p:spPr bwMode="ltGray">
              <a:xfrm>
                <a:off x="198" y="2064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2" name="Line 14"/>
              <p:cNvSpPr>
                <a:spLocks noChangeShapeType="1"/>
              </p:cNvSpPr>
              <p:nvPr/>
            </p:nvSpPr>
            <p:spPr bwMode="ltGray">
              <a:xfrm>
                <a:off x="198" y="2256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" name="Line 15"/>
              <p:cNvSpPr>
                <a:spLocks noChangeShapeType="1"/>
              </p:cNvSpPr>
              <p:nvPr/>
            </p:nvSpPr>
            <p:spPr bwMode="ltGray">
              <a:xfrm>
                <a:off x="198" y="2448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4" name="Line 16"/>
              <p:cNvSpPr>
                <a:spLocks noChangeShapeType="1"/>
              </p:cNvSpPr>
              <p:nvPr/>
            </p:nvSpPr>
            <p:spPr bwMode="ltGray">
              <a:xfrm>
                <a:off x="198" y="2640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5" name="Line 17"/>
              <p:cNvSpPr>
                <a:spLocks noChangeShapeType="1"/>
              </p:cNvSpPr>
              <p:nvPr/>
            </p:nvSpPr>
            <p:spPr bwMode="ltGray">
              <a:xfrm>
                <a:off x="198" y="2832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6" name="Line 18"/>
              <p:cNvSpPr>
                <a:spLocks noChangeShapeType="1"/>
              </p:cNvSpPr>
              <p:nvPr/>
            </p:nvSpPr>
            <p:spPr bwMode="ltGray">
              <a:xfrm>
                <a:off x="198" y="3024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7" name="Line 19"/>
              <p:cNvSpPr>
                <a:spLocks noChangeShapeType="1"/>
              </p:cNvSpPr>
              <p:nvPr/>
            </p:nvSpPr>
            <p:spPr bwMode="ltGray">
              <a:xfrm>
                <a:off x="198" y="3216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" name="Line 20"/>
              <p:cNvSpPr>
                <a:spLocks noChangeShapeType="1"/>
              </p:cNvSpPr>
              <p:nvPr/>
            </p:nvSpPr>
            <p:spPr bwMode="ltGray">
              <a:xfrm>
                <a:off x="198" y="3408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9" name="Line 21"/>
              <p:cNvSpPr>
                <a:spLocks noChangeShapeType="1"/>
              </p:cNvSpPr>
              <p:nvPr/>
            </p:nvSpPr>
            <p:spPr bwMode="ltGray">
              <a:xfrm>
                <a:off x="198" y="3600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0" name="Line 22"/>
              <p:cNvSpPr>
                <a:spLocks noChangeShapeType="1"/>
              </p:cNvSpPr>
              <p:nvPr/>
            </p:nvSpPr>
            <p:spPr bwMode="ltGray">
              <a:xfrm>
                <a:off x="198" y="3792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1" name="Line 23"/>
              <p:cNvSpPr>
                <a:spLocks noChangeShapeType="1"/>
              </p:cNvSpPr>
              <p:nvPr/>
            </p:nvSpPr>
            <p:spPr bwMode="ltGray">
              <a:xfrm>
                <a:off x="198" y="3984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2" name="Line 24"/>
              <p:cNvSpPr>
                <a:spLocks noChangeShapeType="1"/>
              </p:cNvSpPr>
              <p:nvPr/>
            </p:nvSpPr>
            <p:spPr bwMode="ltGray">
              <a:xfrm>
                <a:off x="198" y="4176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3" name="Line 25"/>
              <p:cNvSpPr>
                <a:spLocks noChangeShapeType="1"/>
              </p:cNvSpPr>
              <p:nvPr/>
            </p:nvSpPr>
            <p:spPr bwMode="ltGray">
              <a:xfrm>
                <a:off x="198" y="4368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4" name="Line 26"/>
              <p:cNvSpPr>
                <a:spLocks noChangeShapeType="1"/>
              </p:cNvSpPr>
              <p:nvPr/>
            </p:nvSpPr>
            <p:spPr bwMode="ltGray">
              <a:xfrm>
                <a:off x="198" y="4560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5" name="Line 27"/>
              <p:cNvSpPr>
                <a:spLocks noChangeShapeType="1"/>
              </p:cNvSpPr>
              <p:nvPr/>
            </p:nvSpPr>
            <p:spPr bwMode="ltGray">
              <a:xfrm>
                <a:off x="198" y="4752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6" name="Line 28"/>
              <p:cNvSpPr>
                <a:spLocks noChangeShapeType="1"/>
              </p:cNvSpPr>
              <p:nvPr/>
            </p:nvSpPr>
            <p:spPr bwMode="ltGray">
              <a:xfrm>
                <a:off x="198" y="4944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7" name="Line 29"/>
              <p:cNvSpPr>
                <a:spLocks noChangeShapeType="1"/>
              </p:cNvSpPr>
              <p:nvPr/>
            </p:nvSpPr>
            <p:spPr bwMode="ltGray">
              <a:xfrm>
                <a:off x="198" y="5136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8" name="Line 30"/>
              <p:cNvSpPr>
                <a:spLocks noChangeShapeType="1"/>
              </p:cNvSpPr>
              <p:nvPr/>
            </p:nvSpPr>
            <p:spPr bwMode="ltGray">
              <a:xfrm>
                <a:off x="198" y="5328"/>
                <a:ext cx="3658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79" name="Rectangle 31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40005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80" name="Rectangle 3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7165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81" name="Rectangle 3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41400" y="6157913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folHlink"/>
                </a:solidFill>
              </a:defRPr>
            </a:lvl1pPr>
          </a:lstStyle>
          <a:p>
            <a:endParaRPr lang="en-US"/>
          </a:p>
        </p:txBody>
      </p:sp>
      <p:sp>
        <p:nvSpPr>
          <p:cNvPr id="2082" name="Rectangle 3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157913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folHlink"/>
                </a:solidFill>
              </a:defRPr>
            </a:lvl1pPr>
          </a:lstStyle>
          <a:p>
            <a:endParaRPr lang="en-US"/>
          </a:p>
        </p:txBody>
      </p:sp>
      <p:sp>
        <p:nvSpPr>
          <p:cNvPr id="2083" name="Rectangle 3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157913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folHlink"/>
                </a:solidFill>
              </a:defRPr>
            </a:lvl1pPr>
          </a:lstStyle>
          <a:p>
            <a:fld id="{617ACD39-CE22-45FB-90AF-0F975600013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audio" Target="../media/audio5.wav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audio" Target="../media/audio7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Connectives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The different kinds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Adding Connectives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800"/>
              <a:t>and</a:t>
            </a:r>
          </a:p>
          <a:p>
            <a:r>
              <a:rPr lang="en-GB" sz="2800"/>
              <a:t>also</a:t>
            </a:r>
          </a:p>
          <a:p>
            <a:r>
              <a:rPr lang="en-GB" sz="2800"/>
              <a:t>as well as</a:t>
            </a:r>
          </a:p>
          <a:p>
            <a:r>
              <a:rPr lang="en-GB" sz="2800"/>
              <a:t>moreover</a:t>
            </a:r>
          </a:p>
          <a:p>
            <a:r>
              <a:rPr lang="en-GB" sz="2800"/>
              <a:t>too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ph type="clipArt" sz="half" idx="1"/>
          </p:nvPr>
        </p:nvGraphicFramePr>
        <p:xfrm>
          <a:off x="1066800" y="2797175"/>
          <a:ext cx="3810000" cy="206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Clip" r:id="rId5" imgW="4582440" imgH="2481840" progId="MS_ClipArt_Gallery.5">
                  <p:embed/>
                </p:oleObj>
              </mc:Choice>
              <mc:Fallback>
                <p:oleObj name="Clip" r:id="rId5" imgW="4582440" imgH="2481840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797175"/>
                        <a:ext cx="3810000" cy="206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 autoUpdateAnimBg="0"/>
      <p:bldP spid="512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Sequencing Connectives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sz="2800"/>
              <a:t>next</a:t>
            </a:r>
          </a:p>
          <a:p>
            <a:r>
              <a:rPr lang="en-GB" sz="2800"/>
              <a:t>then</a:t>
            </a:r>
          </a:p>
          <a:p>
            <a:r>
              <a:rPr lang="en-GB" sz="2800"/>
              <a:t>first, second, third…</a:t>
            </a:r>
          </a:p>
          <a:p>
            <a:r>
              <a:rPr lang="en-GB" sz="2800"/>
              <a:t>finally</a:t>
            </a:r>
          </a:p>
          <a:p>
            <a:r>
              <a:rPr lang="en-GB" sz="2800"/>
              <a:t>meanwhile</a:t>
            </a:r>
          </a:p>
          <a:p>
            <a:r>
              <a:rPr lang="en-GB" sz="2800"/>
              <a:t>eventually</a:t>
            </a:r>
          </a:p>
          <a:p>
            <a:r>
              <a:rPr lang="en-GB" sz="2800"/>
              <a:t>after</a:t>
            </a:r>
          </a:p>
          <a:p>
            <a:r>
              <a:rPr lang="en-GB" sz="2800"/>
              <a:t>before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5029200" y="2057400"/>
          <a:ext cx="3048000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Clip" r:id="rId6" imgW="952633" imgH="952633" progId="MS_ClipArt_Gallery.5">
                  <p:embed/>
                </p:oleObj>
              </mc:Choice>
              <mc:Fallback>
                <p:oleObj name="Clip" r:id="rId6" imgW="952633" imgH="952633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057400"/>
                        <a:ext cx="3048000" cy="304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build="p" autoUpdateAnimBg="0"/>
      <p:bldP spid="614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Emphasising Connectives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ph type="clipArt" sz="half" idx="1"/>
          </p:nvPr>
        </p:nvGraphicFramePr>
        <p:xfrm>
          <a:off x="1066800" y="2057400"/>
          <a:ext cx="3810000" cy="354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Clip" r:id="rId5" imgW="1802160" imgH="1675080" progId="MS_ClipArt_Gallery.5">
                  <p:embed/>
                </p:oleObj>
              </mc:Choice>
              <mc:Fallback>
                <p:oleObj name="Clip" r:id="rId5" imgW="1802160" imgH="1675080" progId="MS_ClipArt_Gallery.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57400"/>
                        <a:ext cx="3810000" cy="3541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800"/>
              <a:t>above all</a:t>
            </a:r>
          </a:p>
          <a:p>
            <a:r>
              <a:rPr lang="en-GB" sz="2800"/>
              <a:t>in particular</a:t>
            </a:r>
          </a:p>
          <a:p>
            <a:r>
              <a:rPr lang="en-GB" sz="2800"/>
              <a:t>especially</a:t>
            </a:r>
          </a:p>
          <a:p>
            <a:r>
              <a:rPr lang="en-GB" sz="2800"/>
              <a:t>significantly</a:t>
            </a:r>
          </a:p>
          <a:p>
            <a:r>
              <a:rPr lang="en-GB" sz="2800"/>
              <a:t>indeed</a:t>
            </a:r>
          </a:p>
          <a:p>
            <a:r>
              <a:rPr lang="en-GB" sz="2800"/>
              <a:t>notably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2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Comparing Connectives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sz="2800"/>
              <a:t>equally</a:t>
            </a:r>
          </a:p>
          <a:p>
            <a:r>
              <a:rPr lang="en-GB" sz="2800"/>
              <a:t>in the same way</a:t>
            </a:r>
          </a:p>
          <a:p>
            <a:r>
              <a:rPr lang="en-GB" sz="2800"/>
              <a:t>similarly</a:t>
            </a:r>
          </a:p>
          <a:p>
            <a:r>
              <a:rPr lang="en-GB" sz="2800"/>
              <a:t>likewise</a:t>
            </a:r>
          </a:p>
          <a:p>
            <a:r>
              <a:rPr lang="en-GB" sz="2800"/>
              <a:t>as with</a:t>
            </a:r>
          </a:p>
          <a:p>
            <a:r>
              <a:rPr lang="en-GB" sz="2800"/>
              <a:t>like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5029200" y="2347913"/>
          <a:ext cx="3810000" cy="296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Clip" r:id="rId3" imgW="1697760" imgH="1320120" progId="MS_ClipArt_Gallery.5">
                  <p:embed/>
                </p:oleObj>
              </mc:Choice>
              <mc:Fallback>
                <p:oleObj name="Clip" r:id="rId3" imgW="1697760" imgH="1320120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347913"/>
                        <a:ext cx="3810000" cy="2962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uild="p" autoUpdateAnimBg="0"/>
      <p:bldP spid="819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Cause and Effect Connectives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>
            <p:ph type="clipArt" sz="half" idx="1"/>
          </p:nvPr>
        </p:nvGraphicFramePr>
        <p:xfrm>
          <a:off x="1066800" y="1817688"/>
          <a:ext cx="3810000" cy="402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Clip" r:id="rId4" imgW="1223640" imgH="1293120" progId="MS_ClipArt_Gallery.5">
                  <p:embed/>
                </p:oleObj>
              </mc:Choice>
              <mc:Fallback>
                <p:oleObj name="Clip" r:id="rId4" imgW="1223640" imgH="1293120" progId="MS_ClipArt_Gallery.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817688"/>
                        <a:ext cx="3810000" cy="4022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800"/>
              <a:t>because </a:t>
            </a:r>
          </a:p>
          <a:p>
            <a:r>
              <a:rPr lang="en-GB" sz="2800"/>
              <a:t>so</a:t>
            </a:r>
          </a:p>
          <a:p>
            <a:r>
              <a:rPr lang="en-GB" sz="2800"/>
              <a:t>therefore</a:t>
            </a:r>
          </a:p>
          <a:p>
            <a:r>
              <a:rPr lang="en-GB" sz="2800"/>
              <a:t>thus</a:t>
            </a:r>
          </a:p>
          <a:p>
            <a:r>
              <a:rPr lang="en-GB" sz="2800"/>
              <a:t>consequently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20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Qualifying Connectives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sz="2800"/>
              <a:t>however</a:t>
            </a:r>
          </a:p>
          <a:p>
            <a:r>
              <a:rPr lang="en-GB" sz="2800"/>
              <a:t>although</a:t>
            </a:r>
          </a:p>
          <a:p>
            <a:r>
              <a:rPr lang="en-GB" sz="2800"/>
              <a:t>unless</a:t>
            </a:r>
          </a:p>
          <a:p>
            <a:r>
              <a:rPr lang="en-GB" sz="2800"/>
              <a:t>except</a:t>
            </a:r>
          </a:p>
          <a:p>
            <a:r>
              <a:rPr lang="en-GB" sz="2800"/>
              <a:t>if</a:t>
            </a:r>
          </a:p>
          <a:p>
            <a:r>
              <a:rPr lang="en-GB" sz="2800"/>
              <a:t>as long as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5029200" y="2170113"/>
          <a:ext cx="3810000" cy="331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Clip" r:id="rId5" imgW="1795320" imgH="1564560" progId="MS_ClipArt_Gallery.5">
                  <p:embed/>
                </p:oleObj>
              </mc:Choice>
              <mc:Fallback>
                <p:oleObj name="Clip" r:id="rId5" imgW="1795320" imgH="1564560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170113"/>
                        <a:ext cx="3810000" cy="3317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  <p:bldP spid="1024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Illustrating Connectives</a:t>
            </a: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>
            <p:ph type="clipArt" sz="half" idx="1"/>
          </p:nvPr>
        </p:nvGraphicFramePr>
        <p:xfrm>
          <a:off x="1066800" y="2716213"/>
          <a:ext cx="3810000" cy="222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Clip" r:id="rId4" imgW="4582440" imgH="2676600" progId="MS_ClipArt_Gallery.5">
                  <p:embed/>
                </p:oleObj>
              </mc:Choice>
              <mc:Fallback>
                <p:oleObj name="Clip" r:id="rId4" imgW="4582440" imgH="2676600" progId="MS_ClipArt_Gallery.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716213"/>
                        <a:ext cx="3810000" cy="2225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800"/>
              <a:t>for example</a:t>
            </a:r>
          </a:p>
          <a:p>
            <a:r>
              <a:rPr lang="en-GB" sz="2800"/>
              <a:t>such as</a:t>
            </a:r>
          </a:p>
          <a:p>
            <a:r>
              <a:rPr lang="en-GB" sz="2800"/>
              <a:t>for instance</a:t>
            </a:r>
          </a:p>
          <a:p>
            <a:r>
              <a:rPr lang="en-GB" sz="2800"/>
              <a:t>as revealed by</a:t>
            </a:r>
          </a:p>
          <a:p>
            <a:r>
              <a:rPr lang="en-GB" sz="2800"/>
              <a:t>in the case of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build="p" autoUpdateAnimBg="0"/>
      <p:bldP spid="11268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Contrasting Connectives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sz="2800"/>
              <a:t>whereas</a:t>
            </a:r>
          </a:p>
          <a:p>
            <a:r>
              <a:rPr lang="en-GB" sz="2800"/>
              <a:t>instead of</a:t>
            </a:r>
          </a:p>
          <a:p>
            <a:r>
              <a:rPr lang="en-GB" sz="2800"/>
              <a:t>alternatively</a:t>
            </a:r>
          </a:p>
          <a:p>
            <a:r>
              <a:rPr lang="en-GB" sz="2800"/>
              <a:t>otherwise</a:t>
            </a:r>
          </a:p>
          <a:p>
            <a:r>
              <a:rPr lang="en-GB" sz="2800"/>
              <a:t>unlike</a:t>
            </a:r>
          </a:p>
          <a:p>
            <a:r>
              <a:rPr lang="en-GB" sz="2800"/>
              <a:t>on the other hand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5121275" y="1771650"/>
          <a:ext cx="362585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Clip" r:id="rId4" imgW="3026520" imgH="3435480" progId="MS_ClipArt_Gallery.5">
                  <p:embed/>
                </p:oleObj>
              </mc:Choice>
              <mc:Fallback>
                <p:oleObj name="Clip" r:id="rId4" imgW="3026520" imgH="3435480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1275" y="1771650"/>
                        <a:ext cx="3625850" cy="411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build="p" autoUpdateAnimBg="0"/>
    </p:bldLst>
  </p:timing>
</p:sld>
</file>

<file path=ppt/theme/theme1.xml><?xml version="1.0" encoding="utf-8"?>
<a:theme xmlns:a="http://schemas.openxmlformats.org/drawingml/2006/main" name="Portrait Notebook">
  <a:themeElements>
    <a:clrScheme name="Portrait Notebook 2">
      <a:dk1>
        <a:srgbClr val="000000"/>
      </a:dk1>
      <a:lt1>
        <a:srgbClr val="FFFFFF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FFFFF"/>
      </a:accent3>
      <a:accent4>
        <a:srgbClr val="000000"/>
      </a:accent4>
      <a:accent5>
        <a:srgbClr val="CDDBB9"/>
      </a:accent5>
      <a:accent6>
        <a:srgbClr val="3086A5"/>
      </a:accent6>
      <a:hlink>
        <a:srgbClr val="9191E1"/>
      </a:hlink>
      <a:folHlink>
        <a:srgbClr val="CC9864"/>
      </a:folHlink>
    </a:clrScheme>
    <a:fontScheme name="Portrait 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ortrait 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9191E1"/>
        </a:hlink>
        <a:folHlink>
          <a:srgbClr val="CC98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rtrait 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9191E1"/>
        </a:hlink>
        <a:folHlink>
          <a:srgbClr val="CC98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rtrait 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rtrait Notebook 4">
        <a:dk1>
          <a:srgbClr val="000066"/>
        </a:dk1>
        <a:lt1>
          <a:srgbClr val="FDEDFD"/>
        </a:lt1>
        <a:dk2>
          <a:srgbClr val="221304"/>
        </a:dk2>
        <a:lt2>
          <a:srgbClr val="F3D9F3"/>
        </a:lt2>
        <a:accent1>
          <a:srgbClr val="A1BD69"/>
        </a:accent1>
        <a:accent2>
          <a:srgbClr val="3694B6"/>
        </a:accent2>
        <a:accent3>
          <a:srgbClr val="FEF4FE"/>
        </a:accent3>
        <a:accent4>
          <a:srgbClr val="000056"/>
        </a:accent4>
        <a:accent5>
          <a:srgbClr val="CDDBB9"/>
        </a:accent5>
        <a:accent6>
          <a:srgbClr val="3086A5"/>
        </a:accent6>
        <a:hlink>
          <a:srgbClr val="9191E1"/>
        </a:hlink>
        <a:folHlink>
          <a:srgbClr val="CC98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rtrait Notebook 5">
        <a:dk1>
          <a:srgbClr val="000000"/>
        </a:dk1>
        <a:lt1>
          <a:srgbClr val="EBF6FD"/>
        </a:lt1>
        <a:dk2>
          <a:srgbClr val="221304"/>
        </a:dk2>
        <a:lt2>
          <a:srgbClr val="CCECFF"/>
        </a:lt2>
        <a:accent1>
          <a:srgbClr val="A1BD69"/>
        </a:accent1>
        <a:accent2>
          <a:srgbClr val="3694B6"/>
        </a:accent2>
        <a:accent3>
          <a:srgbClr val="F3FAFE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9191E1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Designs\Portrait Notebook.pot</Template>
  <TotalTime>35</TotalTime>
  <Words>96</Words>
  <Application>Microsoft Office PowerPoint</Application>
  <PresentationFormat>On-screen Show (4:3)</PresentationFormat>
  <Paragraphs>57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Times New Roman</vt:lpstr>
      <vt:lpstr>Portrait Notebook</vt:lpstr>
      <vt:lpstr>Microsoft Clip Gallery</vt:lpstr>
      <vt:lpstr>Connectives</vt:lpstr>
      <vt:lpstr>Adding Connectives</vt:lpstr>
      <vt:lpstr>Sequencing Connectives</vt:lpstr>
      <vt:lpstr>Emphasising Connectives</vt:lpstr>
      <vt:lpstr>Comparing Connectives</vt:lpstr>
      <vt:lpstr>Cause and Effect Connectives</vt:lpstr>
      <vt:lpstr>Qualifying Connectives</vt:lpstr>
      <vt:lpstr>Illustrating Connectives</vt:lpstr>
      <vt:lpstr>Contrasting Connectives</vt:lpstr>
    </vt:vector>
  </TitlesOfParts>
  <Company>Canterbury Cross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Connectives</dc:title>
  <dc:creator>user30</dc:creator>
  <cp:lastModifiedBy>Teacher E-Solutions</cp:lastModifiedBy>
  <cp:revision>1</cp:revision>
  <dcterms:created xsi:type="dcterms:W3CDTF">2006-11-24T10:19:44Z</dcterms:created>
  <dcterms:modified xsi:type="dcterms:W3CDTF">2019-01-18T16:53:49Z</dcterms:modified>
</cp:coreProperties>
</file>