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sldIdLst>
    <p:sldId id="256" r:id="rId2"/>
    <p:sldId id="257" r:id="rId3"/>
    <p:sldId id="260" r:id="rId4"/>
    <p:sldId id="258" r:id="rId5"/>
    <p:sldId id="259" r:id="rId6"/>
    <p:sldId id="270" r:id="rId7"/>
    <p:sldId id="261" r:id="rId8"/>
    <p:sldId id="271" r:id="rId9"/>
    <p:sldId id="262" r:id="rId10"/>
    <p:sldId id="272" r:id="rId11"/>
    <p:sldId id="277" r:id="rId12"/>
    <p:sldId id="263" r:id="rId13"/>
    <p:sldId id="273" r:id="rId14"/>
    <p:sldId id="278" r:id="rId15"/>
    <p:sldId id="264" r:id="rId16"/>
    <p:sldId id="269" r:id="rId17"/>
    <p:sldId id="265" r:id="rId18"/>
    <p:sldId id="274" r:id="rId19"/>
    <p:sldId id="279" r:id="rId20"/>
    <p:sldId id="266" r:id="rId21"/>
    <p:sldId id="268" r:id="rId22"/>
    <p:sldId id="267" r:id="rId23"/>
    <p:sldId id="275" r:id="rId24"/>
    <p:sldId id="276"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66" autoAdjust="0"/>
    <p:restoredTop sz="94660"/>
  </p:normalViewPr>
  <p:slideViewPr>
    <p:cSldViewPr>
      <p:cViewPr varScale="1">
        <p:scale>
          <a:sx n="45" d="100"/>
          <a:sy n="45" d="100"/>
        </p:scale>
        <p:origin x="-547"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2"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US"/>
            </a:p>
          </p:txBody>
        </p:sp>
        <p:sp>
          <p:nvSpPr>
            <p:cNvPr id="13"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US"/>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5"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US"/>
            </a:p>
          </p:txBody>
        </p:sp>
        <p:sp>
          <p:nvSpPr>
            <p:cNvPr id="16"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US"/>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US"/>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US"/>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US"/>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en-US"/>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en-US"/>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en-US"/>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en-US"/>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en-US"/>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US"/>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US"/>
            </a:p>
          </p:txBody>
        </p:sp>
      </p:grpSp>
      <p:sp>
        <p:nvSpPr>
          <p:cNvPr id="1744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1744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1" name="Rectangle 41"/>
          <p:cNvSpPr>
            <a:spLocks noGrp="1" noChangeArrowheads="1"/>
          </p:cNvSpPr>
          <p:nvPr>
            <p:ph type="dt" sz="quarter" idx="10"/>
          </p:nvPr>
        </p:nvSpPr>
        <p:spPr/>
        <p:txBody>
          <a:bodyPr/>
          <a:lstStyle>
            <a:lvl1pPr>
              <a:defRPr smtClean="0"/>
            </a:lvl1pPr>
          </a:lstStyle>
          <a:p>
            <a:pPr>
              <a:defRPr/>
            </a:pPr>
            <a:endParaRPr lang="en-US"/>
          </a:p>
        </p:txBody>
      </p:sp>
      <p:sp>
        <p:nvSpPr>
          <p:cNvPr id="42" name="Rectangle 42"/>
          <p:cNvSpPr>
            <a:spLocks noGrp="1" noChangeArrowheads="1"/>
          </p:cNvSpPr>
          <p:nvPr>
            <p:ph type="ftr" sz="quarter" idx="11"/>
          </p:nvPr>
        </p:nvSpPr>
        <p:spPr/>
        <p:txBody>
          <a:bodyPr/>
          <a:lstStyle>
            <a:lvl1pPr>
              <a:defRPr smtClean="0"/>
            </a:lvl1pPr>
          </a:lstStyle>
          <a:p>
            <a:pPr>
              <a:defRPr/>
            </a:pPr>
            <a:endParaRPr lang="en-US"/>
          </a:p>
        </p:txBody>
      </p:sp>
      <p:sp>
        <p:nvSpPr>
          <p:cNvPr id="43" name="Rectangle 43"/>
          <p:cNvSpPr>
            <a:spLocks noGrp="1" noChangeArrowheads="1"/>
          </p:cNvSpPr>
          <p:nvPr>
            <p:ph type="sldNum" sz="quarter" idx="12"/>
          </p:nvPr>
        </p:nvSpPr>
        <p:spPr/>
        <p:txBody>
          <a:bodyPr/>
          <a:lstStyle>
            <a:lvl1pPr>
              <a:defRPr smtClean="0"/>
            </a:lvl1pPr>
          </a:lstStyle>
          <a:p>
            <a:pPr>
              <a:defRPr/>
            </a:pPr>
            <a:fld id="{93D434E2-068B-4E50-8120-5FF5FDB6CCEE}" type="slidenum">
              <a:rPr lang="en-US"/>
              <a:pPr>
                <a:defRPr/>
              </a:pPr>
              <a:t>‹#›</a:t>
            </a:fld>
            <a:endParaRPr lang="en-US"/>
          </a:p>
        </p:txBody>
      </p:sp>
    </p:spTree>
    <p:extLst>
      <p:ext uri="{BB962C8B-B14F-4D97-AF65-F5344CB8AC3E}">
        <p14:creationId xmlns:p14="http://schemas.microsoft.com/office/powerpoint/2010/main" val="2579593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8C4D684B-6922-4BF4-AE1F-B02F0D040912}" type="slidenum">
              <a:rPr lang="en-US"/>
              <a:pPr>
                <a:defRPr/>
              </a:pPr>
              <a:t>‹#›</a:t>
            </a:fld>
            <a:endParaRPr lang="en-US"/>
          </a:p>
        </p:txBody>
      </p:sp>
    </p:spTree>
    <p:extLst>
      <p:ext uri="{BB962C8B-B14F-4D97-AF65-F5344CB8AC3E}">
        <p14:creationId xmlns:p14="http://schemas.microsoft.com/office/powerpoint/2010/main" val="608951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9693C3BE-63C6-4B4B-B159-E5735ADB406E}" type="slidenum">
              <a:rPr lang="en-US"/>
              <a:pPr>
                <a:defRPr/>
              </a:pPr>
              <a:t>‹#›</a:t>
            </a:fld>
            <a:endParaRPr lang="en-US"/>
          </a:p>
        </p:txBody>
      </p:sp>
    </p:spTree>
    <p:extLst>
      <p:ext uri="{BB962C8B-B14F-4D97-AF65-F5344CB8AC3E}">
        <p14:creationId xmlns:p14="http://schemas.microsoft.com/office/powerpoint/2010/main" val="3715140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F0D9731C-2598-4F21-840E-5FF6DAE0D7B0}" type="slidenum">
              <a:rPr lang="en-US"/>
              <a:pPr>
                <a:defRPr/>
              </a:pPr>
              <a:t>‹#›</a:t>
            </a:fld>
            <a:endParaRPr lang="en-US"/>
          </a:p>
        </p:txBody>
      </p:sp>
    </p:spTree>
    <p:extLst>
      <p:ext uri="{BB962C8B-B14F-4D97-AF65-F5344CB8AC3E}">
        <p14:creationId xmlns:p14="http://schemas.microsoft.com/office/powerpoint/2010/main" val="31894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71F2C8A3-06D3-4B05-967B-4E8AA44D986E}" type="slidenum">
              <a:rPr lang="en-US"/>
              <a:pPr>
                <a:defRPr/>
              </a:pPr>
              <a:t>‹#›</a:t>
            </a:fld>
            <a:endParaRPr lang="en-US"/>
          </a:p>
        </p:txBody>
      </p:sp>
    </p:spTree>
    <p:extLst>
      <p:ext uri="{BB962C8B-B14F-4D97-AF65-F5344CB8AC3E}">
        <p14:creationId xmlns:p14="http://schemas.microsoft.com/office/powerpoint/2010/main" val="112892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0B26DB83-8797-4409-B077-1833B8CF486E}" type="slidenum">
              <a:rPr lang="en-US"/>
              <a:pPr>
                <a:defRPr/>
              </a:pPr>
              <a:t>‹#›</a:t>
            </a:fld>
            <a:endParaRPr lang="en-US"/>
          </a:p>
        </p:txBody>
      </p:sp>
    </p:spTree>
    <p:extLst>
      <p:ext uri="{BB962C8B-B14F-4D97-AF65-F5344CB8AC3E}">
        <p14:creationId xmlns:p14="http://schemas.microsoft.com/office/powerpoint/2010/main" val="278657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0"/>
          <p:cNvSpPr>
            <a:spLocks noGrp="1" noChangeArrowheads="1"/>
          </p:cNvSpPr>
          <p:nvPr>
            <p:ph type="dt" sz="half" idx="10"/>
          </p:nvPr>
        </p:nvSpPr>
        <p:spPr>
          <a:ln/>
        </p:spPr>
        <p:txBody>
          <a:bodyPr/>
          <a:lstStyle>
            <a:lvl1pPr>
              <a:defRPr/>
            </a:lvl1pPr>
          </a:lstStyle>
          <a:p>
            <a:pPr>
              <a:defRPr/>
            </a:pPr>
            <a:endParaRPr lang="en-US"/>
          </a:p>
        </p:txBody>
      </p:sp>
      <p:sp>
        <p:nvSpPr>
          <p:cNvPr id="8" name="Rectangle 41"/>
          <p:cNvSpPr>
            <a:spLocks noGrp="1" noChangeArrowheads="1"/>
          </p:cNvSpPr>
          <p:nvPr>
            <p:ph type="ftr" sz="quarter" idx="11"/>
          </p:nvPr>
        </p:nvSpPr>
        <p:spPr>
          <a:ln/>
        </p:spPr>
        <p:txBody>
          <a:bodyPr/>
          <a:lstStyle>
            <a:lvl1pPr>
              <a:defRPr/>
            </a:lvl1pPr>
          </a:lstStyle>
          <a:p>
            <a:pPr>
              <a:defRPr/>
            </a:pPr>
            <a:endParaRPr lang="en-US"/>
          </a:p>
        </p:txBody>
      </p:sp>
      <p:sp>
        <p:nvSpPr>
          <p:cNvPr id="9" name="Rectangle 42"/>
          <p:cNvSpPr>
            <a:spLocks noGrp="1" noChangeArrowheads="1"/>
          </p:cNvSpPr>
          <p:nvPr>
            <p:ph type="sldNum" sz="quarter" idx="12"/>
          </p:nvPr>
        </p:nvSpPr>
        <p:spPr>
          <a:ln/>
        </p:spPr>
        <p:txBody>
          <a:bodyPr/>
          <a:lstStyle>
            <a:lvl1pPr>
              <a:defRPr/>
            </a:lvl1pPr>
          </a:lstStyle>
          <a:p>
            <a:pPr>
              <a:defRPr/>
            </a:pPr>
            <a:fld id="{E543280A-8EC7-41BB-8183-3058DF93D610}" type="slidenum">
              <a:rPr lang="en-US"/>
              <a:pPr>
                <a:defRPr/>
              </a:pPr>
              <a:t>‹#›</a:t>
            </a:fld>
            <a:endParaRPr lang="en-US"/>
          </a:p>
        </p:txBody>
      </p:sp>
    </p:spTree>
    <p:extLst>
      <p:ext uri="{BB962C8B-B14F-4D97-AF65-F5344CB8AC3E}">
        <p14:creationId xmlns:p14="http://schemas.microsoft.com/office/powerpoint/2010/main" val="345573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pPr>
              <a:defRPr/>
            </a:pPr>
            <a:fld id="{4266DF72-482F-4928-8EB4-618061757D74}" type="slidenum">
              <a:rPr lang="en-US"/>
              <a:pPr>
                <a:defRPr/>
              </a:pPr>
              <a:t>‹#›</a:t>
            </a:fld>
            <a:endParaRPr lang="en-US"/>
          </a:p>
        </p:txBody>
      </p:sp>
    </p:spTree>
    <p:extLst>
      <p:ext uri="{BB962C8B-B14F-4D97-AF65-F5344CB8AC3E}">
        <p14:creationId xmlns:p14="http://schemas.microsoft.com/office/powerpoint/2010/main" val="814087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p>
        </p:txBody>
      </p:sp>
      <p:sp>
        <p:nvSpPr>
          <p:cNvPr id="3" name="Rectangle 41"/>
          <p:cNvSpPr>
            <a:spLocks noGrp="1" noChangeArrowheads="1"/>
          </p:cNvSpPr>
          <p:nvPr>
            <p:ph type="ftr" sz="quarter" idx="11"/>
          </p:nvPr>
        </p:nvSpPr>
        <p:spPr>
          <a:ln/>
        </p:spPr>
        <p:txBody>
          <a:bodyPr/>
          <a:lstStyle>
            <a:lvl1pPr>
              <a:defRPr/>
            </a:lvl1pPr>
          </a:lstStyle>
          <a:p>
            <a:pPr>
              <a:defRPr/>
            </a:pPr>
            <a:endParaRPr lang="en-US"/>
          </a:p>
        </p:txBody>
      </p:sp>
      <p:sp>
        <p:nvSpPr>
          <p:cNvPr id="4" name="Rectangle 42"/>
          <p:cNvSpPr>
            <a:spLocks noGrp="1" noChangeArrowheads="1"/>
          </p:cNvSpPr>
          <p:nvPr>
            <p:ph type="sldNum" sz="quarter" idx="12"/>
          </p:nvPr>
        </p:nvSpPr>
        <p:spPr>
          <a:ln/>
        </p:spPr>
        <p:txBody>
          <a:bodyPr/>
          <a:lstStyle>
            <a:lvl1pPr>
              <a:defRPr/>
            </a:lvl1pPr>
          </a:lstStyle>
          <a:p>
            <a:pPr>
              <a:defRPr/>
            </a:pPr>
            <a:fld id="{07819060-AD4C-4FC9-AAA3-030570616FE9}" type="slidenum">
              <a:rPr lang="en-US"/>
              <a:pPr>
                <a:defRPr/>
              </a:pPr>
              <a:t>‹#›</a:t>
            </a:fld>
            <a:endParaRPr lang="en-US"/>
          </a:p>
        </p:txBody>
      </p:sp>
    </p:spTree>
    <p:extLst>
      <p:ext uri="{BB962C8B-B14F-4D97-AF65-F5344CB8AC3E}">
        <p14:creationId xmlns:p14="http://schemas.microsoft.com/office/powerpoint/2010/main" val="3390888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EB66072C-B301-4B29-A3C2-04ACE9C1FA55}" type="slidenum">
              <a:rPr lang="en-US"/>
              <a:pPr>
                <a:defRPr/>
              </a:pPr>
              <a:t>‹#›</a:t>
            </a:fld>
            <a:endParaRPr lang="en-US"/>
          </a:p>
        </p:txBody>
      </p:sp>
    </p:spTree>
    <p:extLst>
      <p:ext uri="{BB962C8B-B14F-4D97-AF65-F5344CB8AC3E}">
        <p14:creationId xmlns:p14="http://schemas.microsoft.com/office/powerpoint/2010/main" val="2313142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A6D3B99D-F732-44B4-86FC-923C5B3708E4}" type="slidenum">
              <a:rPr lang="en-US"/>
              <a:pPr>
                <a:defRPr/>
              </a:pPr>
              <a:t>‹#›</a:t>
            </a:fld>
            <a:endParaRPr lang="en-US"/>
          </a:p>
        </p:txBody>
      </p:sp>
    </p:spTree>
    <p:extLst>
      <p:ext uri="{BB962C8B-B14F-4D97-AF65-F5344CB8AC3E}">
        <p14:creationId xmlns:p14="http://schemas.microsoft.com/office/powerpoint/2010/main" val="3169583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588" y="0"/>
            <a:ext cx="9148762" cy="6851650"/>
            <a:chOff x="1" y="0"/>
            <a:chExt cx="5763" cy="4316"/>
          </a:xfrm>
        </p:grpSpPr>
        <p:sp>
          <p:nvSpPr>
            <p:cNvPr id="1638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638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638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1035" name="Group 6"/>
            <p:cNvGrpSpPr>
              <a:grpSpLocks/>
            </p:cNvGrpSpPr>
            <p:nvPr/>
          </p:nvGrpSpPr>
          <p:grpSpPr bwMode="auto">
            <a:xfrm>
              <a:off x="288" y="0"/>
              <a:ext cx="5098" cy="4316"/>
              <a:chOff x="288" y="0"/>
              <a:chExt cx="5098" cy="4316"/>
            </a:xfrm>
          </p:grpSpPr>
          <p:sp>
            <p:nvSpPr>
              <p:cNvPr id="1639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39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39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39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39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39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39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39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39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40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40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40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640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1640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640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640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640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US"/>
            </a:p>
          </p:txBody>
        </p:sp>
        <p:sp>
          <p:nvSpPr>
            <p:cNvPr id="1640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US"/>
            </a:p>
          </p:txBody>
        </p:sp>
        <p:sp>
          <p:nvSpPr>
            <p:cNvPr id="1640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641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US"/>
            </a:p>
          </p:txBody>
        </p:sp>
        <p:sp>
          <p:nvSpPr>
            <p:cNvPr id="1641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US"/>
            </a:p>
          </p:txBody>
        </p:sp>
        <p:sp>
          <p:nvSpPr>
            <p:cNvPr id="1641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US"/>
            </a:p>
          </p:txBody>
        </p:sp>
        <p:sp>
          <p:nvSpPr>
            <p:cNvPr id="1641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US"/>
            </a:p>
          </p:txBody>
        </p:sp>
        <p:sp>
          <p:nvSpPr>
            <p:cNvPr id="1641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US"/>
            </a:p>
          </p:txBody>
        </p:sp>
        <p:grpSp>
          <p:nvGrpSpPr>
            <p:cNvPr id="1047" name="Group 31"/>
            <p:cNvGrpSpPr>
              <a:grpSpLocks/>
            </p:cNvGrpSpPr>
            <p:nvPr/>
          </p:nvGrpSpPr>
          <p:grpSpPr bwMode="auto">
            <a:xfrm>
              <a:off x="1" y="392"/>
              <a:ext cx="5758" cy="1571"/>
              <a:chOff x="1" y="392"/>
              <a:chExt cx="5758" cy="1571"/>
            </a:xfrm>
          </p:grpSpPr>
          <p:sp>
            <p:nvSpPr>
              <p:cNvPr id="1641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en-US"/>
              </a:p>
            </p:txBody>
          </p:sp>
          <p:sp>
            <p:nvSpPr>
              <p:cNvPr id="1641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en-US"/>
              </a:p>
            </p:txBody>
          </p:sp>
          <p:sp>
            <p:nvSpPr>
              <p:cNvPr id="1641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en-US"/>
              </a:p>
            </p:txBody>
          </p:sp>
          <p:sp>
            <p:nvSpPr>
              <p:cNvPr id="1641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en-US"/>
              </a:p>
            </p:txBody>
          </p:sp>
          <p:sp>
            <p:nvSpPr>
              <p:cNvPr id="1642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en-US"/>
              </a:p>
            </p:txBody>
          </p:sp>
        </p:grpSp>
        <p:sp>
          <p:nvSpPr>
            <p:cNvPr id="1642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US"/>
            </a:p>
          </p:txBody>
        </p:sp>
        <p:sp>
          <p:nvSpPr>
            <p:cNvPr id="1642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US"/>
            </a:p>
          </p:txBody>
        </p:sp>
      </p:grpSp>
      <p:sp>
        <p:nvSpPr>
          <p:cNvPr id="1642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642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a:defRPr/>
            </a:pPr>
            <a:endParaRPr lang="en-US"/>
          </a:p>
        </p:txBody>
      </p:sp>
      <p:sp>
        <p:nvSpPr>
          <p:cNvPr id="1642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a:defRPr/>
            </a:pPr>
            <a:endParaRPr lang="en-US"/>
          </a:p>
        </p:txBody>
      </p:sp>
      <p:sp>
        <p:nvSpPr>
          <p:cNvPr id="1642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a:defRPr/>
            </a:pPr>
            <a:fld id="{C86E7592-6324-406A-8688-90502E4248D2}" type="slidenum">
              <a:rPr lang="en-US"/>
              <a:pPr>
                <a:defRPr/>
              </a:pPr>
              <a:t>‹#›</a:t>
            </a:fld>
            <a:endParaRPr lang="en-US"/>
          </a:p>
        </p:txBody>
      </p:sp>
      <p:sp>
        <p:nvSpPr>
          <p:cNvPr id="1642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0"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C:\Documents%20and%20Settings\Patrick%20Scible\Desktop\Address_Before_U_N__General_Assembly__September_26__1983.as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ideo" Target="file:///C:\Documents%20and%20Settings\Patrick%20Scible\Desktop\U_N__Passes_Security_Council_Resolution_to_Remove_Haiti_s_Military_Regime.as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video" Target="file:///C:\Documents%20and%20Settings\Patrick%20Scible\Desktop\Serbs_Attack_Peacekeeper_s__The_Massacres.as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066800"/>
            <a:ext cx="8534400" cy="2057400"/>
          </a:xfrm>
        </p:spPr>
        <p:txBody>
          <a:bodyPr/>
          <a:lstStyle/>
          <a:p>
            <a:pPr eaLnBrk="1" hangingPunct="1">
              <a:defRPr/>
            </a:pPr>
            <a:r>
              <a:rPr lang="en-US" sz="9600" b="1" smtClean="0"/>
              <a:t>The United Nations</a:t>
            </a:r>
          </a:p>
        </p:txBody>
      </p:sp>
      <p:pic>
        <p:nvPicPr>
          <p:cNvPr id="3075" name="Picture 5" descr="United%20nations%20headqua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2971800"/>
            <a:ext cx="300355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7" descr="united-nat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352800"/>
            <a:ext cx="2819400" cy="233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0" descr="united-nations-flags-membe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971800"/>
            <a:ext cx="2819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0" y="152400"/>
            <a:ext cx="9144000" cy="1143000"/>
          </a:xfrm>
        </p:spPr>
        <p:txBody>
          <a:bodyPr/>
          <a:lstStyle/>
          <a:p>
            <a:pPr eaLnBrk="1" hangingPunct="1">
              <a:defRPr/>
            </a:pPr>
            <a:r>
              <a:rPr lang="en-US" sz="4800" b="1" smtClean="0"/>
              <a:t>The General Assembly</a:t>
            </a:r>
            <a:br>
              <a:rPr lang="en-US" sz="4800" b="1" smtClean="0"/>
            </a:br>
            <a:r>
              <a:rPr lang="en-US" sz="3600" b="1" smtClean="0"/>
              <a:t>Inside UN Headquarters</a:t>
            </a:r>
          </a:p>
        </p:txBody>
      </p:sp>
      <p:pic>
        <p:nvPicPr>
          <p:cNvPr id="12291" name="Picture 5" descr="9nytr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371600"/>
            <a:ext cx="8534400" cy="530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sz="4000" smtClean="0"/>
              <a:t>President Reagan Addressing the General Assembly</a:t>
            </a:r>
          </a:p>
        </p:txBody>
      </p:sp>
      <p:pic>
        <p:nvPicPr>
          <p:cNvPr id="40967" name="Address_Before_U_N__General_Assembly__September_26__1983.asf">
            <a:hlinkClick r:id="" action="ppaction://media"/>
          </p:cNvPr>
          <p:cNvPicPr>
            <a:picLocks noRot="1" noChangeAspect="1" noChangeArrowheads="1"/>
          </p:cNvPicPr>
          <p:nvPr>
            <p:ph idx="1"/>
            <a:videoFile r:link="rId1"/>
          </p:nvPr>
        </p:nvPicPr>
        <p:blipFill>
          <a:blip r:embed="rId3">
            <a:extLst>
              <a:ext uri="{28A0092B-C50C-407E-A947-70E740481C1C}">
                <a14:useLocalDpi xmlns:a14="http://schemas.microsoft.com/office/drawing/2010/main" val="0"/>
              </a:ext>
            </a:extLst>
          </a:blip>
          <a:srcRect/>
          <a:stretch>
            <a:fillRect/>
          </a:stretch>
        </p:blipFill>
        <p:spPr>
          <a:xfrm>
            <a:off x="1066800" y="1600200"/>
            <a:ext cx="6934200" cy="4727575"/>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8944" fill="hold"/>
                                        <p:tgtEl>
                                          <p:spTgt spid="40967"/>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nodeType="clickEffect">
                                  <p:stCondLst>
                                    <p:cond delay="0"/>
                                  </p:stCondLst>
                                  <p:childTnLst>
                                    <p:set>
                                      <p:cBhvr>
                                        <p:cTn id="10" dur="1" fill="hold">
                                          <p:stCondLst>
                                            <p:cond delay="0"/>
                                          </p:stCondLst>
                                        </p:cTn>
                                        <p:tgtEl>
                                          <p:spTgt spid="40967"/>
                                        </p:tgtEl>
                                        <p:attrNameLst>
                                          <p:attrName>style.visibility</p:attrName>
                                        </p:attrNameLst>
                                      </p:cBhvr>
                                      <p:to>
                                        <p:strVal val="visible"/>
                                      </p:to>
                                    </p:set>
                                    <p:animEffect transition="in" filter="fade">
                                      <p:cBhvr>
                                        <p:cTn id="11" dur="2000"/>
                                        <p:tgtEl>
                                          <p:spTgt spid="40967"/>
                                        </p:tgtEl>
                                      </p:cBhvr>
                                    </p:animEffect>
                                  </p:childTnLst>
                                </p:cTn>
                              </p:par>
                            </p:childTnLst>
                          </p:cTn>
                        </p:par>
                      </p:childTnLst>
                    </p:cTn>
                  </p:par>
                </p:childTnLst>
              </p:cTn>
              <p:prevCondLst>
                <p:cond evt="onPrev" delay="0">
                  <p:tgtEl>
                    <p:sldTgt/>
                  </p:tgtEl>
                </p:cond>
              </p:prevCondLst>
              <p:nextCondLst>
                <p:cond evt="onNext" delay="0">
                  <p:tgtEl>
                    <p:sldTgt/>
                  </p:tgtEl>
                </p:cond>
              </p:nextCondLst>
            </p:seq>
            <p:video>
              <p:cMediaNode>
                <p:cTn id="12" fill="hold" display="0">
                  <p:stCondLst>
                    <p:cond delay="indefinite"/>
                  </p:stCondLst>
                  <p:endCondLst>
                    <p:cond evt="onNext" delay="0">
                      <p:tgtEl>
                        <p:sldTgt/>
                      </p:tgtEl>
                    </p:cond>
                    <p:cond evt="onPrev" delay="0">
                      <p:tgtEl>
                        <p:sldTgt/>
                      </p:tgtEl>
                    </p:cond>
                  </p:endCondLst>
                </p:cTn>
                <p:tgtEl>
                  <p:spTgt spid="40967"/>
                </p:tgtEl>
              </p:cMediaNode>
            </p:video>
            <p:seq concurrent="1" nextAc="seek">
              <p:cTn id="13" restart="whenNotActive" fill="hold" evtFilter="cancelBubble" nodeType="interactiveSeq">
                <p:stCondLst>
                  <p:cond evt="onClick" delay="0">
                    <p:tgtEl>
                      <p:spTgt spid="40967"/>
                    </p:tgtEl>
                  </p:cond>
                </p:stCondLst>
                <p:endSync evt="end" delay="0">
                  <p:rtn val="all"/>
                </p:endSync>
                <p:childTnLst>
                  <p:par>
                    <p:cTn id="14" fill="hold" nodeType="clickPar">
                      <p:stCondLst>
                        <p:cond delay="0"/>
                      </p:stCondLst>
                      <p:childTnLst>
                        <p:par>
                          <p:cTn id="15" fill="hold" nodeType="withGroup">
                            <p:stCondLst>
                              <p:cond delay="0"/>
                            </p:stCondLst>
                            <p:childTnLst>
                              <p:par>
                                <p:cTn id="16" presetID="2" presetClass="mediacall" presetSubtype="0" fill="hold" nodeType="clickEffect">
                                  <p:stCondLst>
                                    <p:cond delay="0"/>
                                  </p:stCondLst>
                                  <p:childTnLst>
                                    <p:cmd type="call" cmd="togglePause">
                                      <p:cBhvr>
                                        <p:cTn id="17" dur="1" fill="hold"/>
                                        <p:tgtEl>
                                          <p:spTgt spid="40967"/>
                                        </p:tgtEl>
                                      </p:cBhvr>
                                    </p:cmd>
                                  </p:childTnLst>
                                </p:cTn>
                              </p:par>
                            </p:childTnLst>
                          </p:cTn>
                        </p:par>
                      </p:childTnLst>
                    </p:cTn>
                  </p:par>
                </p:childTnLst>
              </p:cTn>
              <p:nextCondLst>
                <p:cond evt="onClick" delay="0">
                  <p:tgtEl>
                    <p:spTgt spid="40967"/>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0"/>
            <a:ext cx="9144000" cy="990600"/>
          </a:xfrm>
        </p:spPr>
        <p:txBody>
          <a:bodyPr/>
          <a:lstStyle/>
          <a:p>
            <a:pPr eaLnBrk="1" hangingPunct="1">
              <a:defRPr/>
            </a:pPr>
            <a:r>
              <a:rPr lang="en-US" sz="5400" b="1" smtClean="0"/>
              <a:t>UN Security Council</a:t>
            </a:r>
          </a:p>
        </p:txBody>
      </p:sp>
      <p:sp>
        <p:nvSpPr>
          <p:cNvPr id="25603" name="Rectangle 3"/>
          <p:cNvSpPr>
            <a:spLocks noGrp="1" noChangeArrowheads="1"/>
          </p:cNvSpPr>
          <p:nvPr>
            <p:ph type="body" idx="1"/>
          </p:nvPr>
        </p:nvSpPr>
        <p:spPr>
          <a:xfrm>
            <a:off x="0" y="914400"/>
            <a:ext cx="9144000" cy="5943600"/>
          </a:xfrm>
        </p:spPr>
        <p:txBody>
          <a:bodyPr/>
          <a:lstStyle/>
          <a:p>
            <a:pPr eaLnBrk="1" hangingPunct="1">
              <a:lnSpc>
                <a:spcPct val="90000"/>
              </a:lnSpc>
              <a:defRPr/>
            </a:pPr>
            <a:r>
              <a:rPr lang="en-US" smtClean="0"/>
              <a:t>Made up of 15 countries:</a:t>
            </a:r>
          </a:p>
          <a:p>
            <a:pPr lvl="1" eaLnBrk="1" hangingPunct="1">
              <a:lnSpc>
                <a:spcPct val="90000"/>
              </a:lnSpc>
              <a:defRPr/>
            </a:pPr>
            <a:r>
              <a:rPr lang="en-US" sz="3200" smtClean="0"/>
              <a:t>The “Permanent Five” countries</a:t>
            </a:r>
          </a:p>
          <a:p>
            <a:pPr lvl="1" eaLnBrk="1" hangingPunct="1">
              <a:lnSpc>
                <a:spcPct val="90000"/>
              </a:lnSpc>
              <a:defRPr/>
            </a:pPr>
            <a:r>
              <a:rPr lang="en-US" sz="3200" smtClean="0"/>
              <a:t>10 non-permanent countries (elected every two years)</a:t>
            </a:r>
          </a:p>
          <a:p>
            <a:pPr eaLnBrk="1" hangingPunct="1">
              <a:lnSpc>
                <a:spcPct val="90000"/>
              </a:lnSpc>
              <a:defRPr/>
            </a:pPr>
            <a:r>
              <a:rPr lang="en-US" smtClean="0"/>
              <a:t>The strong-arm of the UN</a:t>
            </a:r>
          </a:p>
          <a:p>
            <a:pPr eaLnBrk="1" hangingPunct="1">
              <a:lnSpc>
                <a:spcPct val="90000"/>
              </a:lnSpc>
              <a:defRPr/>
            </a:pPr>
            <a:r>
              <a:rPr lang="en-US" smtClean="0"/>
              <a:t>Maintains international peace</a:t>
            </a:r>
          </a:p>
          <a:p>
            <a:pPr eaLnBrk="1" hangingPunct="1">
              <a:lnSpc>
                <a:spcPct val="90000"/>
              </a:lnSpc>
              <a:defRPr/>
            </a:pPr>
            <a:r>
              <a:rPr lang="en-US" smtClean="0"/>
              <a:t>How does it do this:</a:t>
            </a:r>
          </a:p>
          <a:p>
            <a:pPr lvl="1" eaLnBrk="1" hangingPunct="1">
              <a:lnSpc>
                <a:spcPct val="90000"/>
              </a:lnSpc>
              <a:defRPr/>
            </a:pPr>
            <a:r>
              <a:rPr lang="en-US" sz="3200" smtClean="0"/>
              <a:t>Recommends peaceful negotiations (peace talks)</a:t>
            </a:r>
          </a:p>
          <a:p>
            <a:pPr lvl="1" eaLnBrk="1" hangingPunct="1">
              <a:lnSpc>
                <a:spcPct val="90000"/>
              </a:lnSpc>
              <a:defRPr/>
            </a:pPr>
            <a:r>
              <a:rPr lang="en-US" sz="3200" smtClean="0"/>
              <a:t>Can use Economic Sanctions</a:t>
            </a:r>
          </a:p>
          <a:p>
            <a:pPr lvl="1" eaLnBrk="1" hangingPunct="1">
              <a:lnSpc>
                <a:spcPct val="90000"/>
              </a:lnSpc>
              <a:defRPr/>
            </a:pPr>
            <a:r>
              <a:rPr lang="en-US" sz="3200" smtClean="0"/>
              <a:t>Can use Military Sanctions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20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fade">
                                      <p:cBhvr>
                                        <p:cTn id="12" dur="2000"/>
                                        <p:tgtEl>
                                          <p:spTgt spid="256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fade">
                                      <p:cBhvr>
                                        <p:cTn id="17" dur="2000"/>
                                        <p:tgtEl>
                                          <p:spTgt spid="256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fade">
                                      <p:cBhvr>
                                        <p:cTn id="22" dur="2000"/>
                                        <p:tgtEl>
                                          <p:spTgt spid="2560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Effect transition="in" filter="fade">
                                      <p:cBhvr>
                                        <p:cTn id="27" dur="2000"/>
                                        <p:tgtEl>
                                          <p:spTgt spid="2560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5603">
                                            <p:txEl>
                                              <p:pRg st="5" end="5"/>
                                            </p:txEl>
                                          </p:spTgt>
                                        </p:tgtEl>
                                        <p:attrNameLst>
                                          <p:attrName>style.visibility</p:attrName>
                                        </p:attrNameLst>
                                      </p:cBhvr>
                                      <p:to>
                                        <p:strVal val="visible"/>
                                      </p:to>
                                    </p:set>
                                    <p:animEffect transition="in" filter="fade">
                                      <p:cBhvr>
                                        <p:cTn id="32" dur="2000"/>
                                        <p:tgtEl>
                                          <p:spTgt spid="2560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25603">
                                            <p:txEl>
                                              <p:pRg st="6" end="6"/>
                                            </p:txEl>
                                          </p:spTgt>
                                        </p:tgtEl>
                                        <p:attrNameLst>
                                          <p:attrName>style.visibility</p:attrName>
                                        </p:attrNameLst>
                                      </p:cBhvr>
                                      <p:to>
                                        <p:strVal val="visible"/>
                                      </p:to>
                                    </p:set>
                                    <p:animEffect transition="in" filter="fade">
                                      <p:cBhvr>
                                        <p:cTn id="37" dur="2000"/>
                                        <p:tgtEl>
                                          <p:spTgt spid="2560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25603">
                                            <p:txEl>
                                              <p:pRg st="7" end="7"/>
                                            </p:txEl>
                                          </p:spTgt>
                                        </p:tgtEl>
                                        <p:attrNameLst>
                                          <p:attrName>style.visibility</p:attrName>
                                        </p:attrNameLst>
                                      </p:cBhvr>
                                      <p:to>
                                        <p:strVal val="visible"/>
                                      </p:to>
                                    </p:set>
                                    <p:animEffect transition="in" filter="fade">
                                      <p:cBhvr>
                                        <p:cTn id="42" dur="2000"/>
                                        <p:tgtEl>
                                          <p:spTgt spid="25603">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25603">
                                            <p:txEl>
                                              <p:pRg st="8" end="8"/>
                                            </p:txEl>
                                          </p:spTgt>
                                        </p:tgtEl>
                                        <p:attrNameLst>
                                          <p:attrName>style.visibility</p:attrName>
                                        </p:attrNameLst>
                                      </p:cBhvr>
                                      <p:to>
                                        <p:strVal val="visible"/>
                                      </p:to>
                                    </p:set>
                                    <p:animEffect transition="in" filter="fade">
                                      <p:cBhvr>
                                        <p:cTn id="47" dur="2000"/>
                                        <p:tgtEl>
                                          <p:spTgt spid="2560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9144000" cy="1219200"/>
          </a:xfrm>
        </p:spPr>
        <p:txBody>
          <a:bodyPr/>
          <a:lstStyle/>
          <a:p>
            <a:pPr eaLnBrk="1" hangingPunct="1">
              <a:defRPr/>
            </a:pPr>
            <a:r>
              <a:rPr lang="en-US" b="1" smtClean="0"/>
              <a:t>The UN Security Council</a:t>
            </a:r>
            <a:br>
              <a:rPr lang="en-US" b="1" smtClean="0"/>
            </a:br>
            <a:r>
              <a:rPr lang="en-US" sz="3600" b="1" smtClean="0"/>
              <a:t>Inside World Headquarters</a:t>
            </a:r>
          </a:p>
        </p:txBody>
      </p:sp>
      <p:pic>
        <p:nvPicPr>
          <p:cNvPr id="15363" name="Picture 5" descr="b9903-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19200"/>
            <a:ext cx="8534400" cy="538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sz="4000" smtClean="0"/>
              <a:t>Security Council Speaking on a Solution for Haiti’s Violence</a:t>
            </a:r>
          </a:p>
        </p:txBody>
      </p:sp>
      <p:pic>
        <p:nvPicPr>
          <p:cNvPr id="43012" name="U_N__Passes_Security_Council_Resolution_to_Remove_Haiti_s_Military_Regime.asf">
            <a:hlinkClick r:id="" action="ppaction://media"/>
          </p:cNvPr>
          <p:cNvPicPr>
            <a:picLocks noRot="1" noChangeAspect="1" noChangeArrowheads="1"/>
          </p:cNvPicPr>
          <p:nvPr>
            <p:ph idx="1"/>
            <a:videoFile r:link="rId1"/>
          </p:nvPr>
        </p:nvPicPr>
        <p:blipFill>
          <a:blip r:embed="rId3">
            <a:extLst>
              <a:ext uri="{28A0092B-C50C-407E-A947-70E740481C1C}">
                <a14:useLocalDpi xmlns:a14="http://schemas.microsoft.com/office/drawing/2010/main" val="0"/>
              </a:ext>
            </a:extLst>
          </a:blip>
          <a:srcRect/>
          <a:stretch>
            <a:fillRect/>
          </a:stretch>
        </p:blipFill>
        <p:spPr>
          <a:xfrm>
            <a:off x="1524000" y="1905000"/>
            <a:ext cx="6172200" cy="4208463"/>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85933" fill="hold"/>
                                        <p:tgtEl>
                                          <p:spTgt spid="4301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3012"/>
                </p:tgtEl>
              </p:cMediaNode>
            </p:video>
            <p:seq concurrent="1" nextAc="seek">
              <p:cTn id="8" restart="whenNotActive" fill="hold" evtFilter="cancelBubble" nodeType="interactiveSeq">
                <p:stCondLst>
                  <p:cond evt="onClick" delay="0">
                    <p:tgtEl>
                      <p:spTgt spid="43012"/>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43012"/>
                                        </p:tgtEl>
                                      </p:cBhvr>
                                    </p:cmd>
                                  </p:childTnLst>
                                </p:cTn>
                              </p:par>
                            </p:childTnLst>
                          </p:cTn>
                        </p:par>
                      </p:childTnLst>
                    </p:cTn>
                  </p:par>
                </p:childTnLst>
              </p:cTn>
              <p:nextCondLst>
                <p:cond evt="onClick" delay="0">
                  <p:tgtEl>
                    <p:spTgt spid="43012"/>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0"/>
            <a:ext cx="9144000" cy="990600"/>
          </a:xfrm>
        </p:spPr>
        <p:txBody>
          <a:bodyPr/>
          <a:lstStyle/>
          <a:p>
            <a:pPr eaLnBrk="1" hangingPunct="1">
              <a:defRPr/>
            </a:pPr>
            <a:r>
              <a:rPr lang="en-US" sz="6600" b="1" smtClean="0"/>
              <a:t>Sanctions</a:t>
            </a:r>
          </a:p>
        </p:txBody>
      </p:sp>
      <p:sp>
        <p:nvSpPr>
          <p:cNvPr id="26627" name="Rectangle 3"/>
          <p:cNvSpPr>
            <a:spLocks noGrp="1" noChangeArrowheads="1"/>
          </p:cNvSpPr>
          <p:nvPr>
            <p:ph type="body" idx="1"/>
          </p:nvPr>
        </p:nvSpPr>
        <p:spPr>
          <a:xfrm>
            <a:off x="0" y="838200"/>
            <a:ext cx="9144000" cy="5867400"/>
          </a:xfrm>
        </p:spPr>
        <p:txBody>
          <a:bodyPr/>
          <a:lstStyle/>
          <a:p>
            <a:pPr eaLnBrk="1" hangingPunct="1">
              <a:defRPr/>
            </a:pPr>
            <a:r>
              <a:rPr lang="en-US" sz="4000" smtClean="0"/>
              <a:t>Sanctions are used to punish a country for violating international law.  They can be used to force a country to follow a law.</a:t>
            </a:r>
          </a:p>
          <a:p>
            <a:pPr eaLnBrk="1" hangingPunct="1">
              <a:defRPr/>
            </a:pPr>
            <a:r>
              <a:rPr lang="en-US" sz="4000" smtClean="0"/>
              <a:t>In order for sanctions to be used by the UN Security Council, ALL FIVE permanent members must have a unanimous vote.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fade">
                                      <p:cBhvr>
                                        <p:cTn id="7" dur="20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fade">
                                      <p:cBhvr>
                                        <p:cTn id="12" dur="2000"/>
                                        <p:tgtEl>
                                          <p:spTgt spid="266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0"/>
            <a:ext cx="9144000" cy="990600"/>
          </a:xfrm>
        </p:spPr>
        <p:txBody>
          <a:bodyPr/>
          <a:lstStyle/>
          <a:p>
            <a:pPr eaLnBrk="1" hangingPunct="1">
              <a:defRPr/>
            </a:pPr>
            <a:r>
              <a:rPr lang="en-US" sz="6000" b="1" smtClean="0"/>
              <a:t>Types of Sanctions</a:t>
            </a:r>
          </a:p>
        </p:txBody>
      </p:sp>
      <p:sp>
        <p:nvSpPr>
          <p:cNvPr id="31747" name="Rectangle 3"/>
          <p:cNvSpPr>
            <a:spLocks noGrp="1" noChangeArrowheads="1"/>
          </p:cNvSpPr>
          <p:nvPr>
            <p:ph type="body" idx="1"/>
          </p:nvPr>
        </p:nvSpPr>
        <p:spPr>
          <a:xfrm>
            <a:off x="0" y="990600"/>
            <a:ext cx="9144000" cy="5867400"/>
          </a:xfrm>
        </p:spPr>
        <p:txBody>
          <a:bodyPr/>
          <a:lstStyle/>
          <a:p>
            <a:pPr eaLnBrk="1" hangingPunct="1">
              <a:defRPr/>
            </a:pPr>
            <a:r>
              <a:rPr lang="en-US" sz="4000" u="sng" smtClean="0"/>
              <a:t>Diplomatic Sanctions</a:t>
            </a:r>
            <a:r>
              <a:rPr lang="en-US" sz="4000" smtClean="0"/>
              <a:t> – removal of all political ties (like embassies)</a:t>
            </a:r>
          </a:p>
          <a:p>
            <a:pPr eaLnBrk="1" hangingPunct="1">
              <a:defRPr/>
            </a:pPr>
            <a:r>
              <a:rPr lang="en-US" sz="4000" u="sng" smtClean="0"/>
              <a:t>Economic Sanctions</a:t>
            </a:r>
            <a:r>
              <a:rPr lang="en-US" sz="4000" smtClean="0"/>
              <a:t> – ban on all trade with a country (except food)</a:t>
            </a:r>
          </a:p>
          <a:p>
            <a:pPr eaLnBrk="1" hangingPunct="1">
              <a:defRPr/>
            </a:pPr>
            <a:r>
              <a:rPr lang="en-US" sz="4000" u="sng" smtClean="0"/>
              <a:t>Military Sanctions</a:t>
            </a:r>
            <a:r>
              <a:rPr lang="en-US" sz="4000" smtClean="0"/>
              <a:t> – using a military to force compliance.</a:t>
            </a:r>
          </a:p>
          <a:p>
            <a:pPr eaLnBrk="1" hangingPunct="1">
              <a:defRPr/>
            </a:pPr>
            <a:endParaRPr lang="en-US" sz="36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fade">
                                      <p:cBhvr>
                                        <p:cTn id="7" dur="2000"/>
                                        <p:tgtEl>
                                          <p:spTgt spid="317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fade">
                                      <p:cBhvr>
                                        <p:cTn id="12" dur="2000"/>
                                        <p:tgtEl>
                                          <p:spTgt spid="317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fade">
                                      <p:cBhvr>
                                        <p:cTn id="17" dur="20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144000" cy="914400"/>
          </a:xfrm>
        </p:spPr>
        <p:txBody>
          <a:bodyPr/>
          <a:lstStyle/>
          <a:p>
            <a:pPr eaLnBrk="1" hangingPunct="1">
              <a:defRPr/>
            </a:pPr>
            <a:r>
              <a:rPr lang="en-US" sz="6000" b="1" smtClean="0"/>
              <a:t>Military Sanctions</a:t>
            </a:r>
          </a:p>
        </p:txBody>
      </p:sp>
      <p:sp>
        <p:nvSpPr>
          <p:cNvPr id="27651" name="Rectangle 3"/>
          <p:cNvSpPr>
            <a:spLocks noGrp="1" noChangeArrowheads="1"/>
          </p:cNvSpPr>
          <p:nvPr>
            <p:ph type="body" idx="1"/>
          </p:nvPr>
        </p:nvSpPr>
        <p:spPr>
          <a:xfrm>
            <a:off x="0" y="990600"/>
            <a:ext cx="9144000" cy="5867400"/>
          </a:xfrm>
        </p:spPr>
        <p:txBody>
          <a:bodyPr/>
          <a:lstStyle/>
          <a:p>
            <a:pPr eaLnBrk="1" hangingPunct="1">
              <a:lnSpc>
                <a:spcPct val="90000"/>
              </a:lnSpc>
              <a:defRPr/>
            </a:pPr>
            <a:r>
              <a:rPr lang="en-US" u="sng" smtClean="0"/>
              <a:t>UN Peacekeepers</a:t>
            </a:r>
            <a:r>
              <a:rPr lang="en-US" smtClean="0"/>
              <a:t> – a group of armed soldiers sent to a hostile area to promote peace.  They ARE NOT COMBAT TROOPS.</a:t>
            </a:r>
          </a:p>
          <a:p>
            <a:pPr eaLnBrk="1" hangingPunct="1">
              <a:lnSpc>
                <a:spcPct val="90000"/>
              </a:lnSpc>
              <a:defRPr/>
            </a:pPr>
            <a:r>
              <a:rPr lang="en-US" smtClean="0"/>
              <a:t>These soldiers maintain peace.  </a:t>
            </a:r>
          </a:p>
          <a:p>
            <a:pPr eaLnBrk="1" hangingPunct="1">
              <a:lnSpc>
                <a:spcPct val="90000"/>
              </a:lnSpc>
              <a:defRPr/>
            </a:pPr>
            <a:r>
              <a:rPr lang="en-US" smtClean="0"/>
              <a:t>They don’t go on combat missions.</a:t>
            </a:r>
          </a:p>
          <a:p>
            <a:pPr eaLnBrk="1" hangingPunct="1">
              <a:lnSpc>
                <a:spcPct val="90000"/>
              </a:lnSpc>
              <a:defRPr/>
            </a:pPr>
            <a:r>
              <a:rPr lang="en-US" smtClean="0"/>
              <a:t>They are not an ‘army’</a:t>
            </a:r>
          </a:p>
          <a:p>
            <a:pPr eaLnBrk="1" hangingPunct="1">
              <a:lnSpc>
                <a:spcPct val="90000"/>
              </a:lnSpc>
              <a:buFont typeface="Wingdings" pitchFamily="2" charset="2"/>
              <a:buNone/>
              <a:defRPr/>
            </a:pPr>
            <a:endParaRPr lang="en-US" sz="2000" smtClean="0"/>
          </a:p>
          <a:p>
            <a:pPr eaLnBrk="1" hangingPunct="1">
              <a:lnSpc>
                <a:spcPct val="90000"/>
              </a:lnSpc>
              <a:defRPr/>
            </a:pPr>
            <a:r>
              <a:rPr lang="en-US" u="sng" smtClean="0"/>
              <a:t>UN Military Force</a:t>
            </a:r>
            <a:r>
              <a:rPr lang="en-US" smtClean="0"/>
              <a:t> – an army made up of soldiers from more than one UN country that can serve as combat troops.</a:t>
            </a:r>
          </a:p>
          <a:p>
            <a:pPr lvl="1" eaLnBrk="1" hangingPunct="1">
              <a:lnSpc>
                <a:spcPct val="90000"/>
              </a:lnSpc>
              <a:defRPr/>
            </a:pPr>
            <a:r>
              <a:rPr lang="en-US" smtClean="0"/>
              <a:t>They are not very effective and are not used very often.</a:t>
            </a:r>
          </a:p>
          <a:p>
            <a:pPr eaLnBrk="1" hangingPunct="1">
              <a:lnSpc>
                <a:spcPct val="90000"/>
              </a:lnSpc>
              <a:defRPr/>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iterate type="lt">
                                    <p:tmPct val="0"/>
                                  </p:iterate>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fade">
                                      <p:cBhvr>
                                        <p:cTn id="7" dur="20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iterate type="lt">
                                    <p:tmPct val="0"/>
                                  </p:iterate>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fade">
                                      <p:cBhvr>
                                        <p:cTn id="12" dur="2000"/>
                                        <p:tgtEl>
                                          <p:spTgt spid="27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iterate type="lt">
                                    <p:tmPct val="0"/>
                                  </p:iterate>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fade">
                                      <p:cBhvr>
                                        <p:cTn id="17" dur="2000"/>
                                        <p:tgtEl>
                                          <p:spTgt spid="27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iterate type="lt">
                                    <p:tmPct val="0"/>
                                  </p:iterate>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fade">
                                      <p:cBhvr>
                                        <p:cTn id="22" dur="2000"/>
                                        <p:tgtEl>
                                          <p:spTgt spid="276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iterate type="lt">
                                    <p:tmPct val="0"/>
                                  </p:iterate>
                                  <p:childTnLst>
                                    <p:set>
                                      <p:cBhvr>
                                        <p:cTn id="26" dur="1" fill="hold">
                                          <p:stCondLst>
                                            <p:cond delay="0"/>
                                          </p:stCondLst>
                                        </p:cTn>
                                        <p:tgtEl>
                                          <p:spTgt spid="27651">
                                            <p:txEl>
                                              <p:pRg st="5" end="5"/>
                                            </p:txEl>
                                          </p:spTgt>
                                        </p:tgtEl>
                                        <p:attrNameLst>
                                          <p:attrName>style.visibility</p:attrName>
                                        </p:attrNameLst>
                                      </p:cBhvr>
                                      <p:to>
                                        <p:strVal val="visible"/>
                                      </p:to>
                                    </p:set>
                                    <p:animEffect transition="in" filter="fade">
                                      <p:cBhvr>
                                        <p:cTn id="27" dur="2000"/>
                                        <p:tgtEl>
                                          <p:spTgt spid="2765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iterate type="lt">
                                    <p:tmPct val="0"/>
                                  </p:iterate>
                                  <p:childTnLst>
                                    <p:set>
                                      <p:cBhvr>
                                        <p:cTn id="31" dur="1" fill="hold">
                                          <p:stCondLst>
                                            <p:cond delay="0"/>
                                          </p:stCondLst>
                                        </p:cTn>
                                        <p:tgtEl>
                                          <p:spTgt spid="27651">
                                            <p:txEl>
                                              <p:pRg st="6" end="6"/>
                                            </p:txEl>
                                          </p:spTgt>
                                        </p:tgtEl>
                                        <p:attrNameLst>
                                          <p:attrName>style.visibility</p:attrName>
                                        </p:attrNameLst>
                                      </p:cBhvr>
                                      <p:to>
                                        <p:strVal val="visible"/>
                                      </p:to>
                                    </p:set>
                                    <p:animEffect transition="in" filter="fade">
                                      <p:cBhvr>
                                        <p:cTn id="32" dur="2000"/>
                                        <p:tgtEl>
                                          <p:spTgt spid="276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0"/>
            <a:ext cx="9144000" cy="1752600"/>
          </a:xfrm>
        </p:spPr>
        <p:txBody>
          <a:bodyPr/>
          <a:lstStyle/>
          <a:p>
            <a:pPr eaLnBrk="1" hangingPunct="1">
              <a:defRPr/>
            </a:pPr>
            <a:r>
              <a:rPr lang="en-US" sz="4000" b="1" smtClean="0"/>
              <a:t>UN Peacekeepers</a:t>
            </a:r>
            <a:br>
              <a:rPr lang="en-US" sz="4000" b="1" smtClean="0"/>
            </a:br>
            <a:r>
              <a:rPr lang="en-US" sz="3200" b="1" smtClean="0"/>
              <a:t>They always wear </a:t>
            </a:r>
            <a:r>
              <a:rPr lang="en-US" sz="3200" b="1" u="sng" smtClean="0"/>
              <a:t>blue berets</a:t>
            </a:r>
            <a:r>
              <a:rPr lang="en-US" sz="3200" b="1" smtClean="0"/>
              <a:t> or </a:t>
            </a:r>
            <a:r>
              <a:rPr lang="en-US" sz="3200" b="1" u="sng" smtClean="0"/>
              <a:t>blue helmets</a:t>
            </a:r>
            <a:r>
              <a:rPr lang="en-US" sz="3200" b="1" smtClean="0"/>
              <a:t> to identify themselves.</a:t>
            </a:r>
          </a:p>
        </p:txBody>
      </p:sp>
      <p:grpSp>
        <p:nvGrpSpPr>
          <p:cNvPr id="20483" name="Group 8"/>
          <p:cNvGrpSpPr>
            <a:grpSpLocks/>
          </p:cNvGrpSpPr>
          <p:nvPr/>
        </p:nvGrpSpPr>
        <p:grpSpPr bwMode="auto">
          <a:xfrm>
            <a:off x="0" y="2133600"/>
            <a:ext cx="9144000" cy="3429000"/>
            <a:chOff x="0" y="1344"/>
            <a:chExt cx="5760" cy="2160"/>
          </a:xfrm>
        </p:grpSpPr>
        <p:pic>
          <p:nvPicPr>
            <p:cNvPr id="20484" name="Picture 5" descr="10i6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44"/>
              <a:ext cx="3024"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7" descr="2581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4" y="1344"/>
              <a:ext cx="2736"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z="4000" smtClean="0"/>
              <a:t>Serbs Attack U.N. </a:t>
            </a:r>
            <a:br>
              <a:rPr lang="en-US" sz="4000" smtClean="0"/>
            </a:br>
            <a:r>
              <a:rPr lang="en-US" sz="4000" smtClean="0"/>
              <a:t>Peacekeeping Forces</a:t>
            </a:r>
          </a:p>
        </p:txBody>
      </p:sp>
      <p:pic>
        <p:nvPicPr>
          <p:cNvPr id="45063" name="Serbs_Attack_Peacekeeper_s__The_Massacres.asf">
            <a:hlinkClick r:id="" action="ppaction://media"/>
          </p:cNvPr>
          <p:cNvPicPr>
            <a:picLocks noRot="1" noChangeAspect="1" noChangeArrowheads="1"/>
          </p:cNvPicPr>
          <p:nvPr>
            <p:ph idx="1"/>
            <a:videoFile r:link="rId1"/>
          </p:nvPr>
        </p:nvPicPr>
        <p:blipFill>
          <a:blip r:embed="rId3">
            <a:extLst>
              <a:ext uri="{28A0092B-C50C-407E-A947-70E740481C1C}">
                <a14:useLocalDpi xmlns:a14="http://schemas.microsoft.com/office/drawing/2010/main" val="0"/>
              </a:ext>
            </a:extLst>
          </a:blip>
          <a:srcRect/>
          <a:stretch>
            <a:fillRect/>
          </a:stretch>
        </p:blipFill>
        <p:spPr>
          <a:xfrm>
            <a:off x="1295400" y="1828800"/>
            <a:ext cx="6248400" cy="426085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69866" fill="hold"/>
                                        <p:tgtEl>
                                          <p:spTgt spid="45063"/>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animEffect transition="in" filter="fade">
                                      <p:cBhvr>
                                        <p:cTn id="11" dur="2000"/>
                                        <p:tgtEl>
                                          <p:spTgt spid="45063"/>
                                        </p:tgtEl>
                                      </p:cBhvr>
                                    </p:animEffect>
                                  </p:childTnLst>
                                </p:cTn>
                              </p:par>
                            </p:childTnLst>
                          </p:cTn>
                        </p:par>
                      </p:childTnLst>
                    </p:cTn>
                  </p:par>
                </p:childTnLst>
              </p:cTn>
              <p:prevCondLst>
                <p:cond evt="onPrev" delay="0">
                  <p:tgtEl>
                    <p:sldTgt/>
                  </p:tgtEl>
                </p:cond>
              </p:prevCondLst>
              <p:nextCondLst>
                <p:cond evt="onNext" delay="0">
                  <p:tgtEl>
                    <p:sldTgt/>
                  </p:tgtEl>
                </p:cond>
              </p:nextCondLst>
            </p:seq>
            <p:video>
              <p:cMediaNode>
                <p:cTn id="12" fill="hold" display="0">
                  <p:stCondLst>
                    <p:cond delay="indefinite"/>
                  </p:stCondLst>
                  <p:endCondLst>
                    <p:cond evt="onNext" delay="0">
                      <p:tgtEl>
                        <p:sldTgt/>
                      </p:tgtEl>
                    </p:cond>
                    <p:cond evt="onPrev" delay="0">
                      <p:tgtEl>
                        <p:sldTgt/>
                      </p:tgtEl>
                    </p:cond>
                  </p:endCondLst>
                </p:cTn>
                <p:tgtEl>
                  <p:spTgt spid="45063"/>
                </p:tgtEl>
              </p:cMediaNode>
            </p:video>
            <p:seq concurrent="1" nextAc="seek">
              <p:cTn id="13" restart="whenNotActive" fill="hold" evtFilter="cancelBubble" nodeType="interactiveSeq">
                <p:stCondLst>
                  <p:cond evt="onClick" delay="0">
                    <p:tgtEl>
                      <p:spTgt spid="45063"/>
                    </p:tgtEl>
                  </p:cond>
                </p:stCondLst>
                <p:endSync evt="end" delay="0">
                  <p:rtn val="all"/>
                </p:endSync>
                <p:childTnLst>
                  <p:par>
                    <p:cTn id="14" fill="hold" nodeType="clickPar">
                      <p:stCondLst>
                        <p:cond delay="0"/>
                      </p:stCondLst>
                      <p:childTnLst>
                        <p:par>
                          <p:cTn id="15" fill="hold" nodeType="withGroup">
                            <p:stCondLst>
                              <p:cond delay="0"/>
                            </p:stCondLst>
                            <p:childTnLst>
                              <p:par>
                                <p:cTn id="16" presetID="2" presetClass="mediacall" presetSubtype="0" fill="hold" nodeType="clickEffect">
                                  <p:stCondLst>
                                    <p:cond delay="0"/>
                                  </p:stCondLst>
                                  <p:childTnLst>
                                    <p:cmd type="call" cmd="togglePause">
                                      <p:cBhvr>
                                        <p:cTn id="17" dur="1" fill="hold"/>
                                        <p:tgtEl>
                                          <p:spTgt spid="45063"/>
                                        </p:tgtEl>
                                      </p:cBhvr>
                                    </p:cmd>
                                  </p:childTnLst>
                                </p:cTn>
                              </p:par>
                            </p:childTnLst>
                          </p:cTn>
                        </p:par>
                      </p:childTnLst>
                    </p:cTn>
                  </p:par>
                </p:childTnLst>
              </p:cTn>
              <p:nextCondLst>
                <p:cond evt="onClick" delay="0">
                  <p:tgtEl>
                    <p:spTgt spid="45063"/>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0"/>
            <a:ext cx="9144000" cy="1371600"/>
          </a:xfrm>
        </p:spPr>
        <p:txBody>
          <a:bodyPr/>
          <a:lstStyle/>
          <a:p>
            <a:pPr eaLnBrk="1" hangingPunct="1">
              <a:defRPr/>
            </a:pPr>
            <a:r>
              <a:rPr lang="en-US" sz="5400" b="1" smtClean="0"/>
              <a:t>Why do we have the UN?</a:t>
            </a:r>
          </a:p>
        </p:txBody>
      </p:sp>
      <p:sp>
        <p:nvSpPr>
          <p:cNvPr id="19459" name="Rectangle 3"/>
          <p:cNvSpPr>
            <a:spLocks noGrp="1" noChangeArrowheads="1"/>
          </p:cNvSpPr>
          <p:nvPr>
            <p:ph type="body" idx="1"/>
          </p:nvPr>
        </p:nvSpPr>
        <p:spPr>
          <a:xfrm>
            <a:off x="228600" y="1371600"/>
            <a:ext cx="8686800" cy="5257800"/>
          </a:xfrm>
        </p:spPr>
        <p:txBody>
          <a:bodyPr/>
          <a:lstStyle/>
          <a:p>
            <a:pPr eaLnBrk="1" hangingPunct="1">
              <a:defRPr/>
            </a:pPr>
            <a:r>
              <a:rPr lang="en-US" smtClean="0"/>
              <a:t>After World War I, the League of Nations was created to prevent another world war.</a:t>
            </a:r>
          </a:p>
          <a:p>
            <a:pPr eaLnBrk="1" hangingPunct="1">
              <a:defRPr/>
            </a:pPr>
            <a:r>
              <a:rPr lang="en-US" smtClean="0"/>
              <a:t>During World War II, the League of Nations was eliminated because it failed to prevent another war.</a:t>
            </a:r>
          </a:p>
          <a:p>
            <a:pPr eaLnBrk="1" hangingPunct="1">
              <a:defRPr/>
            </a:pPr>
            <a:r>
              <a:rPr lang="en-US" smtClean="0"/>
              <a:t>In 1945, with the end of WWII nearing, the United Nations was created to replace the failed League of Nations.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2000"/>
                                        <p:tgtEl>
                                          <p:spTgt spid="19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fade">
                                      <p:cBhvr>
                                        <p:cTn id="12" dur="2000"/>
                                        <p:tgtEl>
                                          <p:spTgt spid="194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fade">
                                      <p:cBhvr>
                                        <p:cTn id="17" dur="2000"/>
                                        <p:tgtEl>
                                          <p:spTgt spid="194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0"/>
            <a:ext cx="9144000" cy="990600"/>
          </a:xfrm>
        </p:spPr>
        <p:txBody>
          <a:bodyPr/>
          <a:lstStyle/>
          <a:p>
            <a:pPr eaLnBrk="1" hangingPunct="1">
              <a:defRPr/>
            </a:pPr>
            <a:r>
              <a:rPr lang="en-US" sz="6000" b="1" smtClean="0"/>
              <a:t>Major UN Missions</a:t>
            </a:r>
          </a:p>
        </p:txBody>
      </p:sp>
      <p:sp>
        <p:nvSpPr>
          <p:cNvPr id="28675" name="Rectangle 3"/>
          <p:cNvSpPr>
            <a:spLocks noGrp="1" noChangeArrowheads="1"/>
          </p:cNvSpPr>
          <p:nvPr>
            <p:ph type="body" idx="1"/>
          </p:nvPr>
        </p:nvSpPr>
        <p:spPr>
          <a:xfrm>
            <a:off x="0" y="838200"/>
            <a:ext cx="9144000" cy="5791200"/>
          </a:xfrm>
        </p:spPr>
        <p:txBody>
          <a:bodyPr/>
          <a:lstStyle/>
          <a:p>
            <a:pPr eaLnBrk="1" hangingPunct="1">
              <a:defRPr/>
            </a:pPr>
            <a:r>
              <a:rPr lang="en-US" u="sng" smtClean="0"/>
              <a:t>East Timor</a:t>
            </a:r>
            <a:r>
              <a:rPr lang="en-US" smtClean="0"/>
              <a:t> (Asia) – the UN supervised the independence of this country</a:t>
            </a:r>
          </a:p>
          <a:p>
            <a:pPr eaLnBrk="1" hangingPunct="1">
              <a:defRPr/>
            </a:pPr>
            <a:r>
              <a:rPr lang="en-US" u="sng" smtClean="0"/>
              <a:t>Iraq</a:t>
            </a:r>
            <a:r>
              <a:rPr lang="en-US" smtClean="0"/>
              <a:t> (Middle East) – UN tried to cut all trade with Iraq after it failed to comply with international law, but some nations continued to trade with them.</a:t>
            </a:r>
          </a:p>
          <a:p>
            <a:pPr eaLnBrk="1" hangingPunct="1">
              <a:defRPr/>
            </a:pPr>
            <a:r>
              <a:rPr lang="en-US" u="sng" smtClean="0"/>
              <a:t>Somalia</a:t>
            </a:r>
            <a:r>
              <a:rPr lang="en-US" smtClean="0"/>
              <a:t> (Africa) – UN humanitarian mission to get food and supplies to people in need</a:t>
            </a:r>
          </a:p>
          <a:p>
            <a:pPr eaLnBrk="1" hangingPunct="1">
              <a:defRPr/>
            </a:pPr>
            <a:r>
              <a:rPr lang="en-US" u="sng" smtClean="0"/>
              <a:t>Haiti</a:t>
            </a:r>
            <a:r>
              <a:rPr lang="en-US" smtClean="0"/>
              <a:t> (Caribbean) – UN helped strengthen government, army, and hold elections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fade">
                                      <p:cBhvr>
                                        <p:cTn id="7" dur="2000"/>
                                        <p:tgtEl>
                                          <p:spTgt spid="28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fade">
                                      <p:cBhvr>
                                        <p:cTn id="12" dur="2000"/>
                                        <p:tgtEl>
                                          <p:spTgt spid="286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8675">
                                            <p:txEl>
                                              <p:pRg st="2" end="2"/>
                                            </p:txEl>
                                          </p:spTgt>
                                        </p:tgtEl>
                                        <p:attrNameLst>
                                          <p:attrName>style.visibility</p:attrName>
                                        </p:attrNameLst>
                                      </p:cBhvr>
                                      <p:to>
                                        <p:strVal val="visible"/>
                                      </p:to>
                                    </p:set>
                                    <p:animEffect transition="in" filter="fade">
                                      <p:cBhvr>
                                        <p:cTn id="17" dur="2000"/>
                                        <p:tgtEl>
                                          <p:spTgt spid="286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8675">
                                            <p:txEl>
                                              <p:pRg st="3" end="3"/>
                                            </p:txEl>
                                          </p:spTgt>
                                        </p:tgtEl>
                                        <p:attrNameLst>
                                          <p:attrName>style.visibility</p:attrName>
                                        </p:attrNameLst>
                                      </p:cBhvr>
                                      <p:to>
                                        <p:strVal val="visible"/>
                                      </p:to>
                                    </p:set>
                                    <p:animEffect transition="in" filter="fade">
                                      <p:cBhvr>
                                        <p:cTn id="22" dur="2000"/>
                                        <p:tgtEl>
                                          <p:spTgt spid="286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0"/>
            <a:ext cx="9144000" cy="914400"/>
          </a:xfrm>
        </p:spPr>
        <p:txBody>
          <a:bodyPr/>
          <a:lstStyle/>
          <a:p>
            <a:pPr eaLnBrk="1" hangingPunct="1">
              <a:defRPr/>
            </a:pPr>
            <a:r>
              <a:rPr lang="en-US" sz="5400" b="1" smtClean="0"/>
              <a:t>Strengths of the UN</a:t>
            </a:r>
          </a:p>
        </p:txBody>
      </p:sp>
      <p:sp>
        <p:nvSpPr>
          <p:cNvPr id="30723" name="Rectangle 3"/>
          <p:cNvSpPr>
            <a:spLocks noGrp="1" noChangeArrowheads="1"/>
          </p:cNvSpPr>
          <p:nvPr>
            <p:ph type="body" idx="1"/>
          </p:nvPr>
        </p:nvSpPr>
        <p:spPr>
          <a:xfrm>
            <a:off x="0" y="762000"/>
            <a:ext cx="9144000" cy="6096000"/>
          </a:xfrm>
        </p:spPr>
        <p:txBody>
          <a:bodyPr/>
          <a:lstStyle/>
          <a:p>
            <a:pPr eaLnBrk="1" hangingPunct="1">
              <a:defRPr/>
            </a:pPr>
            <a:r>
              <a:rPr lang="en-US" sz="3600" smtClean="0"/>
              <a:t>Provides a forum for almost all of the world’s nations to discuss international issues</a:t>
            </a:r>
          </a:p>
          <a:p>
            <a:pPr eaLnBrk="1" hangingPunct="1">
              <a:defRPr/>
            </a:pPr>
            <a:r>
              <a:rPr lang="en-US" sz="3600" smtClean="0"/>
              <a:t>Humanitarian efforts</a:t>
            </a:r>
          </a:p>
          <a:p>
            <a:pPr lvl="1" eaLnBrk="1" hangingPunct="1">
              <a:defRPr/>
            </a:pPr>
            <a:r>
              <a:rPr lang="en-US" sz="3200" smtClean="0"/>
              <a:t>AIDS</a:t>
            </a:r>
          </a:p>
          <a:p>
            <a:pPr lvl="1" eaLnBrk="1" hangingPunct="1">
              <a:defRPr/>
            </a:pPr>
            <a:r>
              <a:rPr lang="en-US" sz="3200" smtClean="0"/>
              <a:t>Landmine removal</a:t>
            </a:r>
          </a:p>
          <a:p>
            <a:pPr lvl="1" eaLnBrk="1" hangingPunct="1">
              <a:defRPr/>
            </a:pPr>
            <a:r>
              <a:rPr lang="en-US" sz="3200" smtClean="0"/>
              <a:t>Food and supply organization</a:t>
            </a:r>
          </a:p>
          <a:p>
            <a:pPr eaLnBrk="1" hangingPunct="1">
              <a:defRPr/>
            </a:pPr>
            <a:r>
              <a:rPr lang="en-US" sz="3600" smtClean="0"/>
              <a:t>Peacekeeping forces</a:t>
            </a:r>
          </a:p>
          <a:p>
            <a:pPr eaLnBrk="1" hangingPunct="1">
              <a:defRPr/>
            </a:pPr>
            <a:r>
              <a:rPr lang="en-US" sz="3600" smtClean="0"/>
              <a:t>Will get involved with messes that no one else will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2000"/>
                                        <p:tgtEl>
                                          <p:spTgt spid="307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fade">
                                      <p:cBhvr>
                                        <p:cTn id="12" dur="2000"/>
                                        <p:tgtEl>
                                          <p:spTgt spid="307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fade">
                                      <p:cBhvr>
                                        <p:cTn id="17" dur="2000"/>
                                        <p:tgtEl>
                                          <p:spTgt spid="307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fade">
                                      <p:cBhvr>
                                        <p:cTn id="22" dur="2000"/>
                                        <p:tgtEl>
                                          <p:spTgt spid="3072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30723">
                                            <p:txEl>
                                              <p:pRg st="4" end="4"/>
                                            </p:txEl>
                                          </p:spTgt>
                                        </p:tgtEl>
                                        <p:attrNameLst>
                                          <p:attrName>style.visibility</p:attrName>
                                        </p:attrNameLst>
                                      </p:cBhvr>
                                      <p:to>
                                        <p:strVal val="visible"/>
                                      </p:to>
                                    </p:set>
                                    <p:animEffect transition="in" filter="fade">
                                      <p:cBhvr>
                                        <p:cTn id="27" dur="2000"/>
                                        <p:tgtEl>
                                          <p:spTgt spid="3072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30723">
                                            <p:txEl>
                                              <p:pRg st="5" end="5"/>
                                            </p:txEl>
                                          </p:spTgt>
                                        </p:tgtEl>
                                        <p:attrNameLst>
                                          <p:attrName>style.visibility</p:attrName>
                                        </p:attrNameLst>
                                      </p:cBhvr>
                                      <p:to>
                                        <p:strVal val="visible"/>
                                      </p:to>
                                    </p:set>
                                    <p:animEffect transition="in" filter="fade">
                                      <p:cBhvr>
                                        <p:cTn id="32" dur="2000"/>
                                        <p:tgtEl>
                                          <p:spTgt spid="3072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30723">
                                            <p:txEl>
                                              <p:pRg st="6" end="6"/>
                                            </p:txEl>
                                          </p:spTgt>
                                        </p:tgtEl>
                                        <p:attrNameLst>
                                          <p:attrName>style.visibility</p:attrName>
                                        </p:attrNameLst>
                                      </p:cBhvr>
                                      <p:to>
                                        <p:strVal val="visible"/>
                                      </p:to>
                                    </p:set>
                                    <p:animEffect transition="in" filter="fade">
                                      <p:cBhvr>
                                        <p:cTn id="37" dur="2000"/>
                                        <p:tgtEl>
                                          <p:spTgt spid="307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0"/>
            <a:ext cx="9144000" cy="990600"/>
          </a:xfrm>
        </p:spPr>
        <p:txBody>
          <a:bodyPr/>
          <a:lstStyle/>
          <a:p>
            <a:pPr eaLnBrk="1" hangingPunct="1">
              <a:defRPr/>
            </a:pPr>
            <a:r>
              <a:rPr lang="en-US" sz="5400" b="1" smtClean="0"/>
              <a:t>Weaknesses of the UN</a:t>
            </a:r>
          </a:p>
        </p:txBody>
      </p:sp>
      <p:sp>
        <p:nvSpPr>
          <p:cNvPr id="29699" name="Rectangle 3"/>
          <p:cNvSpPr>
            <a:spLocks noGrp="1" noChangeArrowheads="1"/>
          </p:cNvSpPr>
          <p:nvPr>
            <p:ph type="body" idx="1"/>
          </p:nvPr>
        </p:nvSpPr>
        <p:spPr>
          <a:xfrm>
            <a:off x="0" y="914400"/>
            <a:ext cx="9144000" cy="5943600"/>
          </a:xfrm>
        </p:spPr>
        <p:txBody>
          <a:bodyPr/>
          <a:lstStyle/>
          <a:p>
            <a:pPr eaLnBrk="1" hangingPunct="1">
              <a:lnSpc>
                <a:spcPct val="90000"/>
              </a:lnSpc>
              <a:defRPr/>
            </a:pPr>
            <a:r>
              <a:rPr lang="en-US" smtClean="0"/>
              <a:t>Sanctions are only effective if ALL countries follow them (Iraq example)</a:t>
            </a:r>
          </a:p>
          <a:p>
            <a:pPr eaLnBrk="1" hangingPunct="1">
              <a:lnSpc>
                <a:spcPct val="90000"/>
              </a:lnSpc>
              <a:defRPr/>
            </a:pPr>
            <a:r>
              <a:rPr lang="en-US" smtClean="0"/>
              <a:t>Military force is rarely used and is usually ineffective</a:t>
            </a:r>
          </a:p>
          <a:p>
            <a:pPr eaLnBrk="1" hangingPunct="1">
              <a:lnSpc>
                <a:spcPct val="90000"/>
              </a:lnSpc>
              <a:defRPr/>
            </a:pPr>
            <a:r>
              <a:rPr lang="en-US" smtClean="0"/>
              <a:t>ALL permanent members of the security council have to vote unanimously (one country can stop a sanction)</a:t>
            </a:r>
          </a:p>
          <a:p>
            <a:pPr eaLnBrk="1" hangingPunct="1">
              <a:lnSpc>
                <a:spcPct val="90000"/>
              </a:lnSpc>
              <a:defRPr/>
            </a:pPr>
            <a:r>
              <a:rPr lang="en-US" smtClean="0"/>
              <a:t>Inadequate funding by member nations</a:t>
            </a:r>
          </a:p>
          <a:p>
            <a:pPr lvl="1" eaLnBrk="1" hangingPunct="1">
              <a:lnSpc>
                <a:spcPct val="90000"/>
              </a:lnSpc>
              <a:defRPr/>
            </a:pPr>
            <a:r>
              <a:rPr lang="en-US" smtClean="0"/>
              <a:t>14 Countries Pay 85% of the subscriptions (membership fee)</a:t>
            </a:r>
          </a:p>
          <a:p>
            <a:pPr eaLnBrk="1" hangingPunct="1">
              <a:lnSpc>
                <a:spcPct val="90000"/>
              </a:lnSpc>
              <a:defRPr/>
            </a:pPr>
            <a:r>
              <a:rPr lang="en-US" smtClean="0"/>
              <a:t>Big gap between developing and industrialized nations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20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fade">
                                      <p:cBhvr>
                                        <p:cTn id="12" dur="2000"/>
                                        <p:tgtEl>
                                          <p:spTgt spid="29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fade">
                                      <p:cBhvr>
                                        <p:cTn id="17" dur="2000"/>
                                        <p:tgtEl>
                                          <p:spTgt spid="296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9699">
                                            <p:txEl>
                                              <p:pRg st="3" end="3"/>
                                            </p:txEl>
                                          </p:spTgt>
                                        </p:tgtEl>
                                        <p:attrNameLst>
                                          <p:attrName>style.visibility</p:attrName>
                                        </p:attrNameLst>
                                      </p:cBhvr>
                                      <p:to>
                                        <p:strVal val="visible"/>
                                      </p:to>
                                    </p:set>
                                    <p:animEffect transition="in" filter="fade">
                                      <p:cBhvr>
                                        <p:cTn id="22" dur="2000"/>
                                        <p:tgtEl>
                                          <p:spTgt spid="296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9699">
                                            <p:txEl>
                                              <p:pRg st="4" end="4"/>
                                            </p:txEl>
                                          </p:spTgt>
                                        </p:tgtEl>
                                        <p:attrNameLst>
                                          <p:attrName>style.visibility</p:attrName>
                                        </p:attrNameLst>
                                      </p:cBhvr>
                                      <p:to>
                                        <p:strVal val="visible"/>
                                      </p:to>
                                    </p:set>
                                    <p:animEffect transition="in" filter="fade">
                                      <p:cBhvr>
                                        <p:cTn id="27" dur="2000"/>
                                        <p:tgtEl>
                                          <p:spTgt spid="2969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9699">
                                            <p:txEl>
                                              <p:pRg st="5" end="5"/>
                                            </p:txEl>
                                          </p:spTgt>
                                        </p:tgtEl>
                                        <p:attrNameLst>
                                          <p:attrName>style.visibility</p:attrName>
                                        </p:attrNameLst>
                                      </p:cBhvr>
                                      <p:to>
                                        <p:strVal val="visible"/>
                                      </p:to>
                                    </p:set>
                                    <p:animEffect transition="in" filter="fade">
                                      <p:cBhvr>
                                        <p:cTn id="32" dur="2000"/>
                                        <p:tgtEl>
                                          <p:spTgt spid="296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0"/>
            <a:ext cx="9144000" cy="1143000"/>
          </a:xfrm>
        </p:spPr>
        <p:txBody>
          <a:bodyPr/>
          <a:lstStyle/>
          <a:p>
            <a:pPr eaLnBrk="1" hangingPunct="1">
              <a:defRPr/>
            </a:pPr>
            <a:r>
              <a:rPr lang="en-US" sz="6000" b="1" smtClean="0"/>
              <a:t>UN Analysis Questions</a:t>
            </a:r>
          </a:p>
        </p:txBody>
      </p:sp>
      <p:sp>
        <p:nvSpPr>
          <p:cNvPr id="38915" name="Rectangle 3"/>
          <p:cNvSpPr>
            <a:spLocks noGrp="1" noChangeArrowheads="1"/>
          </p:cNvSpPr>
          <p:nvPr>
            <p:ph type="body" idx="1"/>
          </p:nvPr>
        </p:nvSpPr>
        <p:spPr>
          <a:xfrm>
            <a:off x="0" y="1066800"/>
            <a:ext cx="9144000" cy="5791200"/>
          </a:xfrm>
        </p:spPr>
        <p:txBody>
          <a:bodyPr/>
          <a:lstStyle/>
          <a:p>
            <a:pPr eaLnBrk="1" hangingPunct="1">
              <a:defRPr/>
            </a:pPr>
            <a:r>
              <a:rPr lang="en-US" sz="3600" smtClean="0"/>
              <a:t>Some of the weaknesses of the UN are caused by flaws in the structure of the organization.  Would it be better to start from scratch, or spend time and money solving the problems from within.</a:t>
            </a:r>
          </a:p>
          <a:p>
            <a:pPr eaLnBrk="1" hangingPunct="1">
              <a:buFont typeface="Wingdings" pitchFamily="2" charset="2"/>
              <a:buNone/>
              <a:defRPr/>
            </a:pPr>
            <a:endParaRPr lang="en-US" sz="3600" smtClean="0"/>
          </a:p>
          <a:p>
            <a:pPr eaLnBrk="1" hangingPunct="1">
              <a:defRPr/>
            </a:pPr>
            <a:r>
              <a:rPr lang="en-US" sz="3600" smtClean="0"/>
              <a:t>What do you think the world would be like without the United Nations?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fade">
                                      <p:cBhvr>
                                        <p:cTn id="7" dur="2000"/>
                                        <p:tgtEl>
                                          <p:spTgt spid="389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8915">
                                            <p:txEl>
                                              <p:pRg st="2" end="2"/>
                                            </p:txEl>
                                          </p:spTgt>
                                        </p:tgtEl>
                                        <p:attrNameLst>
                                          <p:attrName>style.visibility</p:attrName>
                                        </p:attrNameLst>
                                      </p:cBhvr>
                                      <p:to>
                                        <p:strVal val="visible"/>
                                      </p:to>
                                    </p:set>
                                    <p:animEffect transition="in" filter="fade">
                                      <p:cBhvr>
                                        <p:cTn id="12" dur="2000"/>
                                        <p:tgtEl>
                                          <p:spTgt spid="38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0"/>
            <a:ext cx="9144000" cy="1219200"/>
          </a:xfrm>
        </p:spPr>
        <p:txBody>
          <a:bodyPr/>
          <a:lstStyle/>
          <a:p>
            <a:pPr eaLnBrk="1" hangingPunct="1">
              <a:defRPr/>
            </a:pPr>
            <a:r>
              <a:rPr lang="en-US" sz="4800" b="1" smtClean="0"/>
              <a:t>UN Analysis Questions (cont)</a:t>
            </a:r>
          </a:p>
        </p:txBody>
      </p:sp>
      <p:sp>
        <p:nvSpPr>
          <p:cNvPr id="39939" name="Rectangle 3"/>
          <p:cNvSpPr>
            <a:spLocks noGrp="1" noChangeArrowheads="1"/>
          </p:cNvSpPr>
          <p:nvPr>
            <p:ph type="body" idx="1"/>
          </p:nvPr>
        </p:nvSpPr>
        <p:spPr>
          <a:xfrm>
            <a:off x="0" y="1219200"/>
            <a:ext cx="9144000" cy="5638800"/>
          </a:xfrm>
        </p:spPr>
        <p:txBody>
          <a:bodyPr/>
          <a:lstStyle/>
          <a:p>
            <a:pPr eaLnBrk="1" hangingPunct="1">
              <a:defRPr/>
            </a:pPr>
            <a:r>
              <a:rPr lang="en-US" sz="4400" smtClean="0"/>
              <a:t>Which part of the Untied Nations would you put the most money towards?  Why?</a:t>
            </a:r>
          </a:p>
          <a:p>
            <a:pPr eaLnBrk="1" hangingPunct="1">
              <a:buFont typeface="Wingdings" pitchFamily="2" charset="2"/>
              <a:buNone/>
              <a:defRPr/>
            </a:pPr>
            <a:endParaRPr lang="en-US" sz="4400" smtClean="0"/>
          </a:p>
          <a:p>
            <a:pPr eaLnBrk="1" hangingPunct="1">
              <a:defRPr/>
            </a:pPr>
            <a:r>
              <a:rPr lang="en-US" sz="4400" smtClean="0"/>
              <a:t>What are some alternatives to economic and military sanctions if they don’t work?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fade">
                                      <p:cBhvr>
                                        <p:cTn id="7" dur="2000"/>
                                        <p:tgtEl>
                                          <p:spTgt spid="399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9939">
                                            <p:txEl>
                                              <p:pRg st="2" end="2"/>
                                            </p:txEl>
                                          </p:spTgt>
                                        </p:tgtEl>
                                        <p:attrNameLst>
                                          <p:attrName>style.visibility</p:attrName>
                                        </p:attrNameLst>
                                      </p:cBhvr>
                                      <p:to>
                                        <p:strVal val="visible"/>
                                      </p:to>
                                    </p:set>
                                    <p:animEffect transition="in" filter="fade">
                                      <p:cBhvr>
                                        <p:cTn id="12" dur="2000"/>
                                        <p:tgtEl>
                                          <p:spTgt spid="399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152400"/>
            <a:ext cx="9144000" cy="1219200"/>
          </a:xfrm>
        </p:spPr>
        <p:txBody>
          <a:bodyPr/>
          <a:lstStyle/>
          <a:p>
            <a:pPr eaLnBrk="1" hangingPunct="1">
              <a:defRPr/>
            </a:pPr>
            <a:r>
              <a:rPr lang="en-US" sz="4800" b="1" smtClean="0"/>
              <a:t>History of the United Nations</a:t>
            </a:r>
          </a:p>
        </p:txBody>
      </p:sp>
      <p:sp>
        <p:nvSpPr>
          <p:cNvPr id="22531" name="Rectangle 3"/>
          <p:cNvSpPr>
            <a:spLocks noGrp="1" noChangeArrowheads="1"/>
          </p:cNvSpPr>
          <p:nvPr>
            <p:ph type="body" idx="1"/>
          </p:nvPr>
        </p:nvSpPr>
        <p:spPr>
          <a:xfrm>
            <a:off x="0" y="914400"/>
            <a:ext cx="9144000" cy="5715000"/>
          </a:xfrm>
        </p:spPr>
        <p:txBody>
          <a:bodyPr/>
          <a:lstStyle/>
          <a:p>
            <a:pPr eaLnBrk="1" hangingPunct="1">
              <a:tabLst>
                <a:tab pos="5605463" algn="l"/>
              </a:tabLst>
              <a:defRPr/>
            </a:pPr>
            <a:r>
              <a:rPr lang="en-US" sz="3600" smtClean="0"/>
              <a:t>In 1945, San Francisco hosted the United Nations Conference on International Organizations.</a:t>
            </a:r>
          </a:p>
          <a:p>
            <a:pPr eaLnBrk="1" hangingPunct="1">
              <a:tabLst>
                <a:tab pos="5605463" algn="l"/>
              </a:tabLst>
              <a:defRPr/>
            </a:pPr>
            <a:r>
              <a:rPr lang="en-US" sz="3600" smtClean="0"/>
              <a:t>There were 50 countries represented at the United Nations Conference including:  United States, France, United Kingdom, Soviet Union (now Russia), and China.</a:t>
            </a:r>
          </a:p>
          <a:p>
            <a:pPr eaLnBrk="1" hangingPunct="1">
              <a:tabLst>
                <a:tab pos="5605463" algn="l"/>
              </a:tabLst>
              <a:defRPr/>
            </a:pPr>
            <a:r>
              <a:rPr lang="en-US" sz="3600" smtClean="0"/>
              <a:t>These five countries are known as the “Permanent Five” members.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fade">
                                      <p:cBhvr>
                                        <p:cTn id="7" dur="20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fade">
                                      <p:cBhvr>
                                        <p:cTn id="12" dur="2000"/>
                                        <p:tgtEl>
                                          <p:spTgt spid="225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fade">
                                      <p:cBhvr>
                                        <p:cTn id="17" dur="2000"/>
                                        <p:tgtEl>
                                          <p:spTgt spid="225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0"/>
            <a:ext cx="9144000" cy="838200"/>
          </a:xfrm>
        </p:spPr>
        <p:txBody>
          <a:bodyPr/>
          <a:lstStyle/>
          <a:p>
            <a:pPr eaLnBrk="1" hangingPunct="1">
              <a:defRPr/>
            </a:pPr>
            <a:r>
              <a:rPr lang="en-US" sz="4000" b="1" smtClean="0"/>
              <a:t>What does the United Nations Do?</a:t>
            </a:r>
          </a:p>
        </p:txBody>
      </p:sp>
      <p:sp>
        <p:nvSpPr>
          <p:cNvPr id="20483" name="Rectangle 3"/>
          <p:cNvSpPr>
            <a:spLocks noGrp="1" noChangeArrowheads="1"/>
          </p:cNvSpPr>
          <p:nvPr>
            <p:ph type="body" idx="1"/>
          </p:nvPr>
        </p:nvSpPr>
        <p:spPr>
          <a:xfrm>
            <a:off x="0" y="685800"/>
            <a:ext cx="9144000" cy="5867400"/>
          </a:xfrm>
        </p:spPr>
        <p:txBody>
          <a:bodyPr/>
          <a:lstStyle/>
          <a:p>
            <a:pPr eaLnBrk="1" hangingPunct="1">
              <a:defRPr/>
            </a:pPr>
            <a:r>
              <a:rPr lang="en-US" sz="4200" smtClean="0"/>
              <a:t>The UN was created to maintain international peace and security.</a:t>
            </a:r>
          </a:p>
          <a:p>
            <a:pPr eaLnBrk="1" hangingPunct="1">
              <a:defRPr/>
            </a:pPr>
            <a:r>
              <a:rPr lang="en-US" sz="4200" smtClean="0"/>
              <a:t>It also works to maintain friendly relationships between countries.</a:t>
            </a:r>
          </a:p>
          <a:p>
            <a:pPr eaLnBrk="1" hangingPunct="1">
              <a:defRPr/>
            </a:pPr>
            <a:r>
              <a:rPr lang="en-US" sz="4200" smtClean="0"/>
              <a:t>Lastly, it works to promote economic development of member nations.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20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fade">
                                      <p:cBhvr>
                                        <p:cTn id="12" dur="2000"/>
                                        <p:tgtEl>
                                          <p:spTgt spid="204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fade">
                                      <p:cBhvr>
                                        <p:cTn id="17" dur="2000"/>
                                        <p:tgtEl>
                                          <p:spTgt spid="204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0"/>
            <a:ext cx="9144000" cy="1066800"/>
          </a:xfrm>
        </p:spPr>
        <p:txBody>
          <a:bodyPr/>
          <a:lstStyle/>
          <a:p>
            <a:pPr eaLnBrk="1" hangingPunct="1">
              <a:defRPr/>
            </a:pPr>
            <a:r>
              <a:rPr lang="en-US" sz="6000" b="1" smtClean="0"/>
              <a:t>Who and Where?</a:t>
            </a:r>
          </a:p>
        </p:txBody>
      </p:sp>
      <p:sp>
        <p:nvSpPr>
          <p:cNvPr id="21507" name="Rectangle 3"/>
          <p:cNvSpPr>
            <a:spLocks noGrp="1" noChangeArrowheads="1"/>
          </p:cNvSpPr>
          <p:nvPr>
            <p:ph type="body" idx="1"/>
          </p:nvPr>
        </p:nvSpPr>
        <p:spPr>
          <a:xfrm>
            <a:off x="0" y="990600"/>
            <a:ext cx="9144000" cy="5867400"/>
          </a:xfrm>
        </p:spPr>
        <p:txBody>
          <a:bodyPr/>
          <a:lstStyle/>
          <a:p>
            <a:pPr eaLnBrk="1" hangingPunct="1">
              <a:defRPr/>
            </a:pPr>
            <a:r>
              <a:rPr lang="en-US" sz="3800" smtClean="0"/>
              <a:t>Almost all countries in the world are members of the UN.</a:t>
            </a:r>
          </a:p>
          <a:p>
            <a:pPr eaLnBrk="1" hangingPunct="1">
              <a:defRPr/>
            </a:pPr>
            <a:r>
              <a:rPr lang="en-US" sz="3800" smtClean="0"/>
              <a:t>There are currently 191 countries in the UN.</a:t>
            </a:r>
          </a:p>
          <a:p>
            <a:pPr eaLnBrk="1" hangingPunct="1">
              <a:defRPr/>
            </a:pPr>
            <a:r>
              <a:rPr lang="en-US" sz="3800" smtClean="0"/>
              <a:t>The headquarters is in New York City.</a:t>
            </a:r>
          </a:p>
          <a:p>
            <a:pPr eaLnBrk="1" hangingPunct="1">
              <a:defRPr/>
            </a:pPr>
            <a:r>
              <a:rPr lang="en-US" sz="3800" smtClean="0"/>
              <a:t>The International Court of Justice (ICJ) is located in The Hague in the Netherlands.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20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2000"/>
                                        <p:tgtEl>
                                          <p:spTgt spid="215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fade">
                                      <p:cBhvr>
                                        <p:cTn id="17" dur="2000"/>
                                        <p:tgtEl>
                                          <p:spTgt spid="215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1507">
                                            <p:txEl>
                                              <p:pRg st="3" end="3"/>
                                            </p:txEl>
                                          </p:spTgt>
                                        </p:tgtEl>
                                        <p:attrNameLst>
                                          <p:attrName>style.visibility</p:attrName>
                                        </p:attrNameLst>
                                      </p:cBhvr>
                                      <p:to>
                                        <p:strVal val="visible"/>
                                      </p:to>
                                    </p:set>
                                    <p:animEffect transition="in" filter="fade">
                                      <p:cBhvr>
                                        <p:cTn id="22" dur="2000"/>
                                        <p:tgtEl>
                                          <p:spTgt spid="21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0"/>
            <a:ext cx="9144000" cy="1524000"/>
          </a:xfrm>
        </p:spPr>
        <p:txBody>
          <a:bodyPr/>
          <a:lstStyle/>
          <a:p>
            <a:pPr eaLnBrk="1" hangingPunct="1">
              <a:defRPr/>
            </a:pPr>
            <a:r>
              <a:rPr lang="en-US" sz="5400" b="1" smtClean="0"/>
              <a:t>UN World Headquarters</a:t>
            </a:r>
            <a:br>
              <a:rPr lang="en-US" sz="5400" b="1" smtClean="0"/>
            </a:br>
            <a:r>
              <a:rPr lang="en-US" sz="5400" b="1" smtClean="0"/>
              <a:t>New York</a:t>
            </a:r>
          </a:p>
        </p:txBody>
      </p:sp>
      <p:pic>
        <p:nvPicPr>
          <p:cNvPr id="8195" name="Picture 5" descr="sriimg20020523_1162018_0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038600"/>
            <a:ext cx="502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7" descr="United,%20Nations,%20headquarters,%20congress,%20ambassadors,%20New,%20Yor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1524000"/>
            <a:ext cx="36957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9" descr="unhq"/>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524000"/>
            <a:ext cx="502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0"/>
            <a:ext cx="9144000" cy="838200"/>
          </a:xfrm>
        </p:spPr>
        <p:txBody>
          <a:bodyPr/>
          <a:lstStyle/>
          <a:p>
            <a:pPr eaLnBrk="1" hangingPunct="1">
              <a:defRPr/>
            </a:pPr>
            <a:r>
              <a:rPr lang="en-US" sz="5400" b="1" smtClean="0"/>
              <a:t>Parts of the United Nations</a:t>
            </a:r>
          </a:p>
        </p:txBody>
      </p:sp>
      <p:sp>
        <p:nvSpPr>
          <p:cNvPr id="23555" name="Rectangle 3"/>
          <p:cNvSpPr>
            <a:spLocks noGrp="1" noChangeArrowheads="1"/>
          </p:cNvSpPr>
          <p:nvPr>
            <p:ph type="body" idx="1"/>
          </p:nvPr>
        </p:nvSpPr>
        <p:spPr>
          <a:xfrm>
            <a:off x="0" y="685800"/>
            <a:ext cx="9144000" cy="5943600"/>
          </a:xfrm>
        </p:spPr>
        <p:txBody>
          <a:bodyPr/>
          <a:lstStyle/>
          <a:p>
            <a:pPr eaLnBrk="1" hangingPunct="1">
              <a:buFont typeface="Wingdings" pitchFamily="2" charset="2"/>
              <a:buNone/>
              <a:defRPr/>
            </a:pPr>
            <a:r>
              <a:rPr lang="en-US" smtClean="0"/>
              <a:t>1. </a:t>
            </a:r>
            <a:r>
              <a:rPr lang="en-US" u="sng" smtClean="0"/>
              <a:t>The General Assembly</a:t>
            </a:r>
            <a:r>
              <a:rPr lang="en-US" smtClean="0"/>
              <a:t> – the ‘town meeting’ of the world.</a:t>
            </a:r>
          </a:p>
          <a:p>
            <a:pPr eaLnBrk="1" hangingPunct="1">
              <a:buFont typeface="Wingdings" pitchFamily="2" charset="2"/>
              <a:buNone/>
              <a:defRPr/>
            </a:pPr>
            <a:r>
              <a:rPr lang="en-US" smtClean="0"/>
              <a:t>2. </a:t>
            </a:r>
            <a:r>
              <a:rPr lang="en-US" u="sng" smtClean="0"/>
              <a:t>UN Security Council</a:t>
            </a:r>
            <a:r>
              <a:rPr lang="en-US" smtClean="0"/>
              <a:t> – maintains world peace (most powerful branch)</a:t>
            </a:r>
          </a:p>
          <a:p>
            <a:pPr eaLnBrk="1" hangingPunct="1">
              <a:buFont typeface="Wingdings" pitchFamily="2" charset="2"/>
              <a:buNone/>
              <a:defRPr/>
            </a:pPr>
            <a:r>
              <a:rPr lang="en-US" smtClean="0"/>
              <a:t>3. </a:t>
            </a:r>
            <a:r>
              <a:rPr lang="en-US" u="sng" smtClean="0"/>
              <a:t>Economic and Social Council</a:t>
            </a:r>
            <a:r>
              <a:rPr lang="en-US" smtClean="0"/>
              <a:t> - works with the UN’s economic, cultural, health and educational activities.</a:t>
            </a:r>
          </a:p>
          <a:p>
            <a:pPr eaLnBrk="1" hangingPunct="1">
              <a:buFont typeface="Wingdings" pitchFamily="2" charset="2"/>
              <a:buNone/>
              <a:defRPr/>
            </a:pPr>
            <a:r>
              <a:rPr lang="en-US" smtClean="0"/>
              <a:t>4. </a:t>
            </a:r>
            <a:r>
              <a:rPr lang="en-US" u="sng" smtClean="0"/>
              <a:t>Trusteeship Council</a:t>
            </a:r>
            <a:r>
              <a:rPr lang="en-US" smtClean="0"/>
              <a:t> - territories</a:t>
            </a:r>
            <a:endParaRPr lang="en-US" u="sng" smtClean="0"/>
          </a:p>
          <a:p>
            <a:pPr eaLnBrk="1" hangingPunct="1">
              <a:buFont typeface="Wingdings" pitchFamily="2" charset="2"/>
              <a:buNone/>
              <a:defRPr/>
            </a:pPr>
            <a:r>
              <a:rPr lang="en-US" smtClean="0"/>
              <a:t>5. </a:t>
            </a:r>
            <a:r>
              <a:rPr lang="en-US" u="sng" smtClean="0"/>
              <a:t>ICJ</a:t>
            </a:r>
            <a:r>
              <a:rPr lang="en-US" smtClean="0"/>
              <a:t> – International Court of Justice</a:t>
            </a:r>
          </a:p>
          <a:p>
            <a:pPr eaLnBrk="1" hangingPunct="1">
              <a:buFont typeface="Wingdings" pitchFamily="2" charset="2"/>
              <a:buNone/>
              <a:defRPr/>
            </a:pPr>
            <a:r>
              <a:rPr lang="en-US" smtClean="0"/>
              <a:t>6. </a:t>
            </a:r>
            <a:r>
              <a:rPr lang="en-US" u="sng" smtClean="0"/>
              <a:t>The Secretariat</a:t>
            </a:r>
            <a:r>
              <a:rPr lang="en-US" smtClean="0"/>
              <a:t> – administrative duties    and can bring any topic before the SC.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2000"/>
                                        <p:tgtEl>
                                          <p:spTgt spid="23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fade">
                                      <p:cBhvr>
                                        <p:cTn id="12" dur="2000"/>
                                        <p:tgtEl>
                                          <p:spTgt spid="235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fade">
                                      <p:cBhvr>
                                        <p:cTn id="17" dur="2000"/>
                                        <p:tgtEl>
                                          <p:spTgt spid="235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3555">
                                            <p:txEl>
                                              <p:pRg st="3" end="3"/>
                                            </p:txEl>
                                          </p:spTgt>
                                        </p:tgtEl>
                                        <p:attrNameLst>
                                          <p:attrName>style.visibility</p:attrName>
                                        </p:attrNameLst>
                                      </p:cBhvr>
                                      <p:to>
                                        <p:strVal val="visible"/>
                                      </p:to>
                                    </p:set>
                                    <p:animEffect transition="in" filter="fade">
                                      <p:cBhvr>
                                        <p:cTn id="22" dur="2000"/>
                                        <p:tgtEl>
                                          <p:spTgt spid="235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3555">
                                            <p:txEl>
                                              <p:pRg st="4" end="4"/>
                                            </p:txEl>
                                          </p:spTgt>
                                        </p:tgtEl>
                                        <p:attrNameLst>
                                          <p:attrName>style.visibility</p:attrName>
                                        </p:attrNameLst>
                                      </p:cBhvr>
                                      <p:to>
                                        <p:strVal val="visible"/>
                                      </p:to>
                                    </p:set>
                                    <p:animEffect transition="in" filter="fade">
                                      <p:cBhvr>
                                        <p:cTn id="27" dur="2000"/>
                                        <p:tgtEl>
                                          <p:spTgt spid="235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3555">
                                            <p:txEl>
                                              <p:pRg st="5" end="5"/>
                                            </p:txEl>
                                          </p:spTgt>
                                        </p:tgtEl>
                                        <p:attrNameLst>
                                          <p:attrName>style.visibility</p:attrName>
                                        </p:attrNameLst>
                                      </p:cBhvr>
                                      <p:to>
                                        <p:strVal val="visible"/>
                                      </p:to>
                                    </p:set>
                                    <p:animEffect transition="in" filter="fade">
                                      <p:cBhvr>
                                        <p:cTn id="32" dur="2000"/>
                                        <p:tgtEl>
                                          <p:spTgt spid="23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0"/>
            <a:ext cx="9144000" cy="1524000"/>
          </a:xfrm>
        </p:spPr>
        <p:txBody>
          <a:bodyPr/>
          <a:lstStyle/>
          <a:p>
            <a:pPr eaLnBrk="1" hangingPunct="1">
              <a:defRPr/>
            </a:pPr>
            <a:r>
              <a:rPr lang="en-US" b="1" smtClean="0"/>
              <a:t>International Court of Justice</a:t>
            </a:r>
            <a:br>
              <a:rPr lang="en-US" b="1" smtClean="0"/>
            </a:br>
            <a:r>
              <a:rPr lang="en-US" b="1" smtClean="0"/>
              <a:t>The Hague, Netherlands</a:t>
            </a:r>
          </a:p>
        </p:txBody>
      </p:sp>
      <p:pic>
        <p:nvPicPr>
          <p:cNvPr id="10243" name="Picture 5" descr="icj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600200"/>
            <a:ext cx="8534400" cy="504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0"/>
            <a:ext cx="9144000" cy="838200"/>
          </a:xfrm>
        </p:spPr>
        <p:txBody>
          <a:bodyPr/>
          <a:lstStyle/>
          <a:p>
            <a:pPr eaLnBrk="1" hangingPunct="1">
              <a:defRPr/>
            </a:pPr>
            <a:r>
              <a:rPr lang="en-US" sz="4800" b="1" smtClean="0"/>
              <a:t>The General Assembly</a:t>
            </a:r>
          </a:p>
        </p:txBody>
      </p:sp>
      <p:sp>
        <p:nvSpPr>
          <p:cNvPr id="24579" name="Rectangle 3"/>
          <p:cNvSpPr>
            <a:spLocks noGrp="1" noChangeArrowheads="1"/>
          </p:cNvSpPr>
          <p:nvPr>
            <p:ph type="body" idx="1"/>
          </p:nvPr>
        </p:nvSpPr>
        <p:spPr>
          <a:xfrm>
            <a:off x="0" y="838200"/>
            <a:ext cx="9144000" cy="6019800"/>
          </a:xfrm>
        </p:spPr>
        <p:txBody>
          <a:bodyPr/>
          <a:lstStyle/>
          <a:p>
            <a:pPr eaLnBrk="1" hangingPunct="1">
              <a:defRPr/>
            </a:pPr>
            <a:r>
              <a:rPr lang="en-US" sz="4400" smtClean="0"/>
              <a:t>Every member nation has a seat at the General Assembly.</a:t>
            </a:r>
          </a:p>
          <a:p>
            <a:pPr eaLnBrk="1" hangingPunct="1">
              <a:defRPr/>
            </a:pPr>
            <a:r>
              <a:rPr lang="en-US" sz="4400" smtClean="0"/>
              <a:t>Brings up international issues that they want the Security Council to deal with</a:t>
            </a:r>
          </a:p>
          <a:p>
            <a:pPr eaLnBrk="1" hangingPunct="1">
              <a:defRPr/>
            </a:pPr>
            <a:r>
              <a:rPr lang="en-US" sz="4400" smtClean="0"/>
              <a:t>Holds elections for Security Council members and other leaders</a:t>
            </a:r>
            <a:endParaRPr lang="en-US" sz="48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Globe</Template>
  <TotalTime>779</TotalTime>
  <Words>875</Words>
  <Application>Microsoft Office PowerPoint</Application>
  <PresentationFormat>On-screen Show (4:3)</PresentationFormat>
  <Paragraphs>90</Paragraphs>
  <Slides>24</Slides>
  <Notes>0</Notes>
  <HiddenSlides>0</HiddenSlides>
  <MMClips>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Verdana</vt:lpstr>
      <vt:lpstr>Arial</vt:lpstr>
      <vt:lpstr>Wingdings</vt:lpstr>
      <vt:lpstr>Calibri</vt:lpstr>
      <vt:lpstr>Globe</vt:lpstr>
      <vt:lpstr>The United Nations</vt:lpstr>
      <vt:lpstr>Why do we have the UN?</vt:lpstr>
      <vt:lpstr>History of the United Nations</vt:lpstr>
      <vt:lpstr>What does the United Nations Do?</vt:lpstr>
      <vt:lpstr>Who and Where?</vt:lpstr>
      <vt:lpstr>UN World Headquarters New York</vt:lpstr>
      <vt:lpstr>Parts of the United Nations</vt:lpstr>
      <vt:lpstr>International Court of Justice The Hague, Netherlands</vt:lpstr>
      <vt:lpstr>The General Assembly</vt:lpstr>
      <vt:lpstr>The General Assembly Inside UN Headquarters</vt:lpstr>
      <vt:lpstr>President Reagan Addressing the General Assembly</vt:lpstr>
      <vt:lpstr>UN Security Council</vt:lpstr>
      <vt:lpstr>The UN Security Council Inside World Headquarters</vt:lpstr>
      <vt:lpstr>Security Council Speaking on a Solution for Haiti’s Violence</vt:lpstr>
      <vt:lpstr>Sanctions</vt:lpstr>
      <vt:lpstr>Types of Sanctions</vt:lpstr>
      <vt:lpstr>Military Sanctions</vt:lpstr>
      <vt:lpstr>UN Peacekeepers They always wear blue berets or blue helmets to identify themselves.</vt:lpstr>
      <vt:lpstr>Serbs Attack U.N.  Peacekeeping Forces</vt:lpstr>
      <vt:lpstr>Major UN Missions</vt:lpstr>
      <vt:lpstr>Strengths of the UN</vt:lpstr>
      <vt:lpstr>Weaknesses of the UN</vt:lpstr>
      <vt:lpstr>UN Analysis Questions</vt:lpstr>
      <vt:lpstr>UN Analysis Questions (cont)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United Nations</dc:title>
  <dc:creator>Patrick Scible</dc:creator>
  <cp:lastModifiedBy>Teacher E-Solutions</cp:lastModifiedBy>
  <cp:revision>36</cp:revision>
  <dcterms:created xsi:type="dcterms:W3CDTF">2006-02-27T22:01:13Z</dcterms:created>
  <dcterms:modified xsi:type="dcterms:W3CDTF">2019-01-18T16:59:42Z</dcterms:modified>
</cp:coreProperties>
</file>