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75" r:id="rId3"/>
    <p:sldId id="276" r:id="rId4"/>
    <p:sldId id="277" r:id="rId5"/>
    <p:sldId id="278" r:id="rId6"/>
    <p:sldId id="297" r:id="rId7"/>
    <p:sldId id="298" r:id="rId8"/>
    <p:sldId id="299" r:id="rId9"/>
    <p:sldId id="300" r:id="rId10"/>
    <p:sldId id="303" r:id="rId11"/>
    <p:sldId id="306" r:id="rId12"/>
    <p:sldId id="304" r:id="rId13"/>
    <p:sldId id="305" r:id="rId14"/>
    <p:sldId id="301" r:id="rId15"/>
    <p:sldId id="302" r:id="rId16"/>
    <p:sldId id="295" r:id="rId17"/>
    <p:sldId id="296" r:id="rId18"/>
    <p:sldId id="257" r:id="rId19"/>
    <p:sldId id="258" r:id="rId20"/>
    <p:sldId id="279" r:id="rId21"/>
    <p:sldId id="259" r:id="rId22"/>
    <p:sldId id="280" r:id="rId23"/>
    <p:sldId id="282" r:id="rId24"/>
    <p:sldId id="265" r:id="rId25"/>
    <p:sldId id="281" r:id="rId26"/>
    <p:sldId id="292" r:id="rId27"/>
    <p:sldId id="293" r:id="rId28"/>
    <p:sldId id="294" r:id="rId29"/>
    <p:sldId id="262" r:id="rId30"/>
    <p:sldId id="263" r:id="rId31"/>
    <p:sldId id="283" r:id="rId32"/>
    <p:sldId id="289" r:id="rId33"/>
    <p:sldId id="284" r:id="rId34"/>
    <p:sldId id="285" r:id="rId35"/>
    <p:sldId id="291" r:id="rId36"/>
    <p:sldId id="290" r:id="rId37"/>
    <p:sldId id="286" r:id="rId38"/>
    <p:sldId id="287" r:id="rId39"/>
    <p:sldId id="288" r:id="rId40"/>
    <p:sldId id="264" r:id="rId41"/>
    <p:sldId id="272" r:id="rId42"/>
    <p:sldId id="267" r:id="rId43"/>
    <p:sldId id="26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A068-DE48-4478-B4FF-22BFCEE0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07BC-F57B-4152-A698-669754C8B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1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17B9-CEA1-4207-9C17-32C6E18B0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60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4D3F-3DAE-4516-8298-C82EB5841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6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CE85-8F22-4337-90F1-D437D43C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138E-8047-40F4-95CD-BDAD818F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80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8F48-74A9-45AC-BB75-75278A185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64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1EDD-97B2-4E71-B186-C37E5B2A0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52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21BA-39E9-4087-B4EC-144B2201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33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AA8A-098C-4AA4-AA69-A634CD2AB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95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B3C8-8951-4468-8DEF-A52093CB8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A41027C-7495-4BB9-A731-F0DD11A38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796" r:id="rId4"/>
    <p:sldLayoutId id="2147483797" r:id="rId5"/>
    <p:sldLayoutId id="2147483798" r:id="rId6"/>
    <p:sldLayoutId id="2147483803" r:id="rId7"/>
    <p:sldLayoutId id="2147483804" r:id="rId8"/>
    <p:sldLayoutId id="2147483805" r:id="rId9"/>
    <p:sldLayoutId id="2147483799" r:id="rId10"/>
    <p:sldLayoutId id="214748380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theteacher99.btinternet.co.uk/theteacher/newalevel/images/erd1.gif" TargetMode="External"/><Relationship Id="rId7" Type="http://schemas.openxmlformats.org/officeDocument/2006/relationships/image" Target="http://www.theteacher99.btinternet.co.uk/theteacher/newalevel/images/erd3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http://www.theteacher99.btinternet.co.uk/theteacher/newalevel/images/erd2.gif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42672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Databases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9" name="Picture 5" descr="Green Yellow Blue Violet Folder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486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657600"/>
            <a:ext cx="236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Unit 4.3.0</a:t>
            </a:r>
            <a:endParaRPr lang="th-TH" sz="28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25425" y="209550"/>
            <a:ext cx="85455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Problems with the traditional file approach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:-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1900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Data redundancy</a:t>
            </a:r>
            <a:r>
              <a:rPr lang="en-US" sz="190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- same data duplicated in many different files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Data inconsistency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when the same items of data are held in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several different files, the data should be updated in each file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when it changes (if not -&gt; data inconsistency)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Program-data dependence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file format (i.e. which data fields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constitute a record) must be specified in each program.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Changes to the format of the data fields mean that every file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which uses that program has to be changed.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Lack of flexibility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for non-routine data it could take weeks to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assemble data from various files and write new programs to 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produce the required reports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Non-sharable data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if two departments need the same data,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either a second copy of the data would be made (-&gt; data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inconsistency) or the same file used (adding extra fields would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mean programs would need to be changed to reflect the new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file structure)</a:t>
            </a:r>
            <a:endParaRPr lang="en-US" sz="1900"/>
          </a:p>
          <a:p>
            <a:endParaRPr lang="en-US" sz="20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Relational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A relational database consists of a number of separate tables</a:t>
            </a:r>
          </a:p>
          <a:p>
            <a:r>
              <a:rPr lang="en-US" sz="2700" smtClean="0"/>
              <a:t>For example a payroll table and a staff table</a:t>
            </a:r>
          </a:p>
          <a:p>
            <a:r>
              <a:rPr lang="en-US" sz="2700" smtClean="0"/>
              <a:t>Tables are linked to each other…</a:t>
            </a:r>
          </a:p>
          <a:p>
            <a:r>
              <a:rPr lang="en-US" sz="2700" smtClean="0"/>
              <a:t>… using a key field</a:t>
            </a:r>
          </a:p>
          <a:p>
            <a:r>
              <a:rPr lang="en-US" sz="2700" smtClean="0"/>
              <a:t>For example the employee ID</a:t>
            </a:r>
          </a:p>
          <a:p>
            <a:r>
              <a:rPr lang="en-US" sz="2700" smtClean="0"/>
              <a:t>This field is part of other table(s)</a:t>
            </a:r>
          </a:p>
          <a:p>
            <a:r>
              <a:rPr lang="en-US" sz="2700" smtClean="0"/>
              <a:t>Data from one table combined with data from other table(s) when producing reports.</a:t>
            </a:r>
          </a:p>
          <a:p>
            <a:r>
              <a:rPr lang="en-US" sz="2700" smtClean="0"/>
              <a:t>Can select different fields from each table for output</a:t>
            </a:r>
          </a:p>
          <a:p>
            <a:r>
              <a:rPr lang="en-US" sz="2700" smtClean="0"/>
              <a:t>SQL is used for queries and producing reports</a:t>
            </a:r>
            <a:endParaRPr lang="th-TH" sz="2700" smtClean="0"/>
          </a:p>
          <a:p>
            <a:endParaRPr lang="en-US" sz="2700" smtClean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1609725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46747"/>
            <a:ext cx="9144000" cy="398462"/>
          </a:xfrm>
          <a:prstGeom prst="rect">
            <a:avLst/>
          </a:prstGeom>
          <a:noFill/>
        </p:spPr>
        <p:txBody>
          <a:bodyPr rIns="4572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2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Advantages of relational databases over flat files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09725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Tables are designed to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reduce duplicate data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to a minimum and therefore remove any redundant data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No redundant data means </a:t>
            </a:r>
            <a:r>
              <a:rPr lang="en-US" u="sng">
                <a:cs typeface="Arial" charset="0"/>
              </a:rPr>
              <a:t>data only has to be input once</a:t>
            </a:r>
            <a:r>
              <a:rPr lang="en-US">
                <a:cs typeface="Arial" charset="0"/>
              </a:rPr>
              <a:t> ensuring faster data entry and </a:t>
            </a:r>
            <a:r>
              <a:rPr lang="en-US" u="sng">
                <a:cs typeface="Arial" charset="0"/>
              </a:rPr>
              <a:t>consistency of data </a:t>
            </a:r>
            <a:endParaRPr lang="en-GB" u="sng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Changes in the structure of the database do not affect programming that accesses other parts of the database. This is called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Data Independence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from the program. Eg Adding a new field called Gender to the Borrower table doesn’t mean you have to reprogram the Loans Report. (You </a:t>
            </a:r>
            <a:r>
              <a:rPr lang="en-US" i="1">
                <a:solidFill>
                  <a:srgbClr val="CC3300"/>
                </a:solidFill>
                <a:cs typeface="Arial" charset="0"/>
              </a:rPr>
              <a:t>would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have to do this on a flat file)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Data Pool can be </a:t>
            </a:r>
            <a:r>
              <a:rPr lang="en-US" u="sng">
                <a:cs typeface="Arial" charset="0"/>
              </a:rPr>
              <a:t>accessed by several different applications</a:t>
            </a:r>
            <a:endParaRPr lang="en-GB" u="sng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>
                <a:solidFill>
                  <a:srgbClr val="CC3300"/>
                </a:solidFill>
                <a:cs typeface="Arial" charset="0"/>
              </a:rPr>
              <a:t>Information held more than once (Key fields acting as links between tables) are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automatically updated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by the system</a:t>
            </a:r>
            <a:endParaRPr lang="en-GB">
              <a:solidFill>
                <a:srgbClr val="CC3300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 u="sng">
                <a:cs typeface="Arial" charset="0"/>
              </a:rPr>
              <a:t>Increased productivity</a:t>
            </a:r>
            <a:r>
              <a:rPr lang="en-US">
                <a:cs typeface="Arial" charset="0"/>
              </a:rPr>
              <a:t> as users can use report generators to customise reports to meet particular needs.</a:t>
            </a:r>
            <a:endParaRPr lang="en-GB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Different access rights available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for different parts of database</a:t>
            </a:r>
            <a:endParaRPr lang="en-GB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60305"/>
            <a:ext cx="9144000" cy="398462"/>
          </a:xfrm>
          <a:prstGeom prst="rect">
            <a:avLst/>
          </a:prstGeom>
          <a:noFill/>
        </p:spPr>
        <p:txBody>
          <a:bodyPr rIns="4572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2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Disadvantages of relational databases over flat files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01775"/>
            <a:ext cx="57848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cs typeface="Arial" charset="0"/>
              </a:rPr>
              <a:t>As all data for a range of applications is held in one place there are </a:t>
            </a:r>
            <a:r>
              <a:rPr lang="en-US">
                <a:solidFill>
                  <a:srgbClr val="CC3300"/>
                </a:solidFill>
                <a:cs typeface="Arial" charset="0"/>
              </a:rPr>
              <a:t>greater security and confidentiality issues</a:t>
            </a:r>
            <a:r>
              <a:rPr lang="en-US">
                <a:cs typeface="Arial" charset="0"/>
              </a:rPr>
              <a:t>. 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Eg Many users need to view and update different combinations of tables or records or fields in a database.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Eg Very important to back up this data as all data will be lost if a natural disaster occurs.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Backup and restoration processes are more complex</a:t>
            </a:r>
            <a:r>
              <a:rPr lang="en-US">
                <a:cs typeface="Arial" charset="0"/>
              </a:rPr>
              <a:t> for databases than flat files</a:t>
            </a:r>
            <a:endParaRPr lang="en-GB"/>
          </a:p>
        </p:txBody>
      </p:sp>
      <p:pic>
        <p:nvPicPr>
          <p:cNvPr id="21509" name="Picture 7" descr="C:\Program Files\Microsoft Office\Clipart\homeanim\AG00503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652838"/>
            <a:ext cx="23891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C:\Program Files\Microsoft Office\Clipart\standard\stddir2\BS01229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518150"/>
            <a:ext cx="124618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C:\Program Files\Microsoft Office\Clipart\standard\stddir1\BD00005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914525"/>
            <a:ext cx="1603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988" y="193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latin typeface="Verdana" pitchFamily="34" charset="0"/>
                <a:ea typeface="Times New Roman" pitchFamily="18" charset="0"/>
                <a:cs typeface="+mn-cs"/>
              </a:rPr>
              <a:t>Relationship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1"/>
          </p:nvPr>
        </p:nvSpPr>
        <p:spPr>
          <a:xfrm>
            <a:off x="465138" y="1563688"/>
            <a:ext cx="8366125" cy="5140325"/>
          </a:xfrm>
        </p:spPr>
        <p:txBody>
          <a:bodyPr anchor="ctr">
            <a:spAutoFit/>
          </a:bodyPr>
          <a:lstStyle/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relationship is a link or association between entities</a:t>
            </a:r>
            <a:endParaRPr lang="en-US" sz="2500" smtClean="0"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50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links (relationships) may be...</a:t>
            </a:r>
          </a:p>
          <a:p>
            <a:pPr marL="0" indent="0">
              <a:buFontTx/>
              <a:buNone/>
            </a:pPr>
            <a:endParaRPr lang="en-US" sz="2500" smtClean="0"/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one-to-one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Products and bar-codes in a supermarket. </a:t>
            </a:r>
            <a:endParaRPr lang="en-US" sz="25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one-to-many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One video club member may loan a number </a:t>
            </a:r>
          </a:p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of videos. </a:t>
            </a:r>
            <a:endParaRPr lang="en-US" sz="25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many-to-many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Pupils and Teachers in a school.</a:t>
            </a:r>
            <a:endParaRPr lang="en-US" sz="2500" smtClean="0"/>
          </a:p>
          <a:p>
            <a:pPr marL="0" indent="0">
              <a:buFontTx/>
              <a:buNone/>
            </a:pPr>
            <a:endParaRPr lang="en-US" sz="2500" smtClean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Entity-relationship diagram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- diagrammatic way of representing the relationship between entities in a database.</a:t>
            </a:r>
            <a:endParaRPr lang="en-US" sz="2000">
              <a:solidFill>
                <a:schemeClr val="accent1"/>
              </a:solidFill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entity-relationship diagram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shows the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links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between tables.</a:t>
            </a:r>
            <a:endParaRPr lang="en-US" sz="2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300" y="1533525"/>
          <a:ext cx="8253413" cy="5381625"/>
        </p:xfrm>
        <a:graphic>
          <a:graphicData uri="http://schemas.openxmlformats.org/drawingml/2006/table">
            <a:tbl>
              <a:tblPr/>
              <a:tblGrid>
                <a:gridCol w="2127700"/>
                <a:gridCol w="6125713"/>
              </a:tblGrid>
              <a:tr h="102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One-to-one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E.g.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Products in a supermarket each have a unique barcode number.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One-to-many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E.g.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video club member may hire out a number of videos.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Many-to-many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Teachers and pupils in a school. Each teacher teaches many pupils and each pupil has many teachers.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72" name="Picture 4" descr="http://www.theteacher99.btinternet.co.uk/theteacher/newalevel/images/erd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427288"/>
            <a:ext cx="44243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3" descr="http://www.theteacher99.btinternet.co.uk/theteacher/newalevel/images/erd2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4357688"/>
            <a:ext cx="4184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" descr="http://www.theteacher99.btinternet.co.uk/theteacher/newalevel/images/erd3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061075"/>
            <a:ext cx="42243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98500" y="0"/>
            <a:ext cx="7772400" cy="63484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6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DBMS</a:t>
            </a:r>
          </a:p>
          <a:p>
            <a:pPr>
              <a:buFont typeface="Wingdings 2" pitchFamily="18" charset="2"/>
              <a:buNone/>
            </a:pPr>
            <a:r>
              <a:rPr lang="en-US" sz="2600" smtClean="0">
                <a:solidFill>
                  <a:schemeClr val="accent1"/>
                </a:solidFill>
                <a:latin typeface="Arial" charset="0"/>
                <a:cs typeface="Arial" charset="0"/>
              </a:rPr>
              <a:t>The </a:t>
            </a:r>
            <a:r>
              <a:rPr lang="en-US" sz="26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DBMS</a:t>
            </a:r>
            <a:r>
              <a:rPr lang="en-US" sz="2600" smtClean="0">
                <a:solidFill>
                  <a:schemeClr val="accent1"/>
                </a:solidFill>
                <a:latin typeface="Arial" charset="0"/>
                <a:cs typeface="Arial" charset="0"/>
              </a:rPr>
              <a:t> (Database Management System) is a program which allows the user access to data.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It must...</a:t>
            </a:r>
          </a:p>
          <a:p>
            <a:r>
              <a:rPr lang="en-US" smtClean="0">
                <a:latin typeface="Arial" charset="0"/>
                <a:cs typeface="Arial" charset="0"/>
              </a:rPr>
              <a:t>allow users  to </a:t>
            </a:r>
            <a:r>
              <a:rPr lang="en-US" b="1" smtClean="0">
                <a:latin typeface="Arial" charset="0"/>
                <a:cs typeface="Arial" charset="0"/>
              </a:rPr>
              <a:t>create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b="1" smtClean="0">
                <a:latin typeface="Arial" charset="0"/>
                <a:cs typeface="Arial" charset="0"/>
              </a:rPr>
              <a:t>edit</a:t>
            </a:r>
            <a:r>
              <a:rPr lang="en-US" smtClean="0">
                <a:latin typeface="Arial" charset="0"/>
                <a:cs typeface="Arial" charset="0"/>
              </a:rPr>
              <a:t> the data and provide facilities to </a:t>
            </a:r>
            <a:r>
              <a:rPr lang="en-US" b="1" smtClean="0">
                <a:latin typeface="Arial" charset="0"/>
                <a:cs typeface="Arial" charset="0"/>
              </a:rPr>
              <a:t>search</a:t>
            </a:r>
            <a:r>
              <a:rPr lang="en-US" smtClean="0">
                <a:latin typeface="Arial" charset="0"/>
                <a:cs typeface="Arial" charset="0"/>
              </a:rPr>
              <a:t> the data using a </a:t>
            </a:r>
            <a:r>
              <a:rPr lang="en-US" b="1" smtClean="0">
                <a:latin typeface="Arial" charset="0"/>
                <a:cs typeface="Arial" charset="0"/>
              </a:rPr>
              <a:t>query language</a:t>
            </a:r>
            <a:r>
              <a:rPr lang="en-US" smtClean="0">
                <a:latin typeface="Arial" charset="0"/>
                <a:cs typeface="Arial" charset="0"/>
              </a:rPr>
              <a:t>. </a:t>
            </a:r>
          </a:p>
          <a:p>
            <a:r>
              <a:rPr lang="en-US" smtClean="0">
                <a:latin typeface="Arial" charset="0"/>
                <a:cs typeface="Arial" charset="0"/>
              </a:rPr>
              <a:t>allow other </a:t>
            </a:r>
            <a:r>
              <a:rPr lang="en-US" b="1" smtClean="0">
                <a:latin typeface="Arial" charset="0"/>
                <a:cs typeface="Arial" charset="0"/>
              </a:rPr>
              <a:t>applications</a:t>
            </a:r>
            <a:r>
              <a:rPr lang="en-US" smtClean="0">
                <a:latin typeface="Arial" charset="0"/>
                <a:cs typeface="Arial" charset="0"/>
              </a:rPr>
              <a:t> to use the data. </a:t>
            </a:r>
          </a:p>
          <a:p>
            <a:r>
              <a:rPr lang="en-US" smtClean="0">
                <a:latin typeface="Arial" charset="0"/>
                <a:cs typeface="Arial" charset="0"/>
              </a:rPr>
              <a:t>create and maintain the </a:t>
            </a:r>
            <a:r>
              <a:rPr lang="en-US" b="1" smtClean="0">
                <a:latin typeface="Arial" charset="0"/>
                <a:cs typeface="Arial" charset="0"/>
              </a:rPr>
              <a:t>data dictionary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08025" y="1531938"/>
            <a:ext cx="7772400" cy="502285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maintain the </a:t>
            </a:r>
            <a:r>
              <a:rPr lang="en-US" sz="2800" b="1" smtClean="0">
                <a:latin typeface="Arial" charset="0"/>
                <a:cs typeface="Arial" charset="0"/>
              </a:rPr>
              <a:t>integrity</a:t>
            </a:r>
            <a:r>
              <a:rPr lang="en-US" sz="2800" smtClean="0">
                <a:latin typeface="Arial" charset="0"/>
                <a:cs typeface="Arial" charset="0"/>
              </a:rPr>
              <a:t> of the database. On a multi-access system, this is done by </a:t>
            </a:r>
            <a:r>
              <a:rPr lang="en-US" sz="2800" b="1" smtClean="0">
                <a:latin typeface="Arial" charset="0"/>
                <a:cs typeface="Arial" charset="0"/>
              </a:rPr>
              <a:t>locking</a:t>
            </a:r>
            <a:r>
              <a:rPr lang="en-US" sz="2800" smtClean="0">
                <a:latin typeface="Arial" charset="0"/>
                <a:cs typeface="Arial" charset="0"/>
              </a:rPr>
              <a:t> a record or table when a user is editing it. This means that another user is unable to edit it at the same time. When the data is saved it is unlocked. 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check </a:t>
            </a:r>
            <a:r>
              <a:rPr lang="en-US" sz="2800" b="1" smtClean="0">
                <a:latin typeface="Arial" charset="0"/>
                <a:cs typeface="Arial" charset="0"/>
              </a:rPr>
              <a:t>passwords</a:t>
            </a:r>
            <a:r>
              <a:rPr lang="en-US" sz="2800" smtClean="0">
                <a:latin typeface="Arial" charset="0"/>
                <a:cs typeface="Arial" charset="0"/>
              </a:rPr>
              <a:t> of individual users and only allow that user access to certain parts of the database. 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ensure that </a:t>
            </a:r>
            <a:r>
              <a:rPr lang="en-US" sz="2800" b="1" smtClean="0">
                <a:latin typeface="Arial" charset="0"/>
                <a:cs typeface="Arial" charset="0"/>
              </a:rPr>
              <a:t>recovery</a:t>
            </a:r>
            <a:r>
              <a:rPr lang="en-US" sz="2800" smtClean="0">
                <a:latin typeface="Arial" charset="0"/>
                <a:cs typeface="Arial" charset="0"/>
              </a:rPr>
              <a:t> is possible if the database is corrupted. </a:t>
            </a:r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Types of file organization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700213"/>
            <a:ext cx="8289925" cy="4386262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There are four types of file organization that you need to know about: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Serial</a:t>
            </a: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Sequential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Indexed Sequential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Direct </a:t>
            </a:r>
            <a:r>
              <a:rPr lang="en-US" dirty="0" smtClean="0"/>
              <a:t>/</a:t>
            </a:r>
            <a:r>
              <a:rPr lang="en-US" dirty="0"/>
              <a:t>Random Access</a:t>
            </a:r>
          </a:p>
        </p:txBody>
      </p:sp>
      <p:pic>
        <p:nvPicPr>
          <p:cNvPr id="26628" name="Picture 5" descr="http://harddiskdatarecoveryservice.net/images/Hard%20Drive%20Recovery%20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673475"/>
            <a:ext cx="41735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Serial File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652588"/>
            <a:ext cx="6962775" cy="5205412"/>
          </a:xfrm>
        </p:spPr>
        <p:txBody>
          <a:bodyPr rtlCol="0">
            <a:normAutofit/>
          </a:bodyPr>
          <a:lstStyle/>
          <a:p>
            <a:pPr marL="96838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 </a:t>
            </a:r>
            <a:r>
              <a:rPr lang="en-US" b="1" dirty="0" smtClean="0"/>
              <a:t>serial file</a:t>
            </a:r>
            <a:r>
              <a:rPr lang="en-US" dirty="0" smtClean="0"/>
              <a:t> is one in which the records have been stored in the order in which they have arisen. They have not been sorted into any particular order.</a:t>
            </a:r>
          </a:p>
          <a:p>
            <a:pPr marL="96838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</a:t>
            </a:r>
            <a:r>
              <a:rPr lang="en-US" b="1" dirty="0" smtClean="0"/>
              <a:t>shopping list</a:t>
            </a:r>
            <a:r>
              <a:rPr lang="en-US" dirty="0" smtClean="0"/>
              <a:t> is an example                     of a non-</a:t>
            </a:r>
            <a:r>
              <a:rPr lang="en-US" dirty="0" err="1" smtClean="0"/>
              <a:t>computerised</a:t>
            </a:r>
            <a:r>
              <a:rPr lang="en-US" dirty="0" smtClean="0"/>
              <a:t> serial file.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A collection of records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No particular sequence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27652" name="Picture 5" descr="http://www.bbc.co.uk/scotland/education/wwww/buildings/images/shopping/main_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182938"/>
            <a:ext cx="30368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0" y="304800"/>
            <a:ext cx="9144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Objectives: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/>
            <a:r>
              <a:rPr lang="en-US" smtClean="0"/>
              <a:t>Candidates should have an understanding of how organizations use ICT, including </a:t>
            </a:r>
          </a:p>
          <a:p>
            <a:pPr lvl="1" eaLnBrk="1" hangingPunct="1"/>
            <a:r>
              <a:rPr lang="en-US" smtClean="0"/>
              <a:t>sequential file systems (batch processing e.g. payroll);</a:t>
            </a:r>
          </a:p>
          <a:p>
            <a:pPr lvl="1" eaLnBrk="1" hangingPunct="1"/>
            <a:r>
              <a:rPr lang="en-US" smtClean="0"/>
              <a:t>Indexed sequential &amp; random access files (e.g. . payroll and personnel records.</a:t>
            </a:r>
          </a:p>
          <a:p>
            <a:pPr lvl="1" eaLnBrk="1" hangingPunct="1"/>
            <a:r>
              <a:rPr lang="en-US" smtClean="0"/>
              <a:t>Relational database systems (e.g. customer database linked to sales records)</a:t>
            </a:r>
          </a:p>
          <a:p>
            <a:pPr eaLnBrk="1" hangingPunct="1"/>
            <a:r>
              <a:rPr lang="en-US" smtClean="0"/>
              <a:t>You should be able to describe these systems, giving the hardware and software requirements and examples of where they are used.</a:t>
            </a:r>
            <a:endParaRPr lang="th-TH" smtClean="0"/>
          </a:p>
          <a:p>
            <a:pPr lvl="1" eaLnBrk="1" hangingPunct="1"/>
            <a:endParaRPr lang="th-TH" smtClean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96850"/>
            <a:ext cx="1295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Serial files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49238" y="1774825"/>
            <a:ext cx="8686800" cy="4625975"/>
          </a:xfrm>
        </p:spPr>
        <p:txBody>
          <a:bodyPr/>
          <a:lstStyle/>
          <a:p>
            <a:pPr eaLnBrk="1" hangingPunct="1"/>
            <a:r>
              <a:rPr lang="en-US" smtClean="0"/>
              <a:t>An </a:t>
            </a:r>
            <a:r>
              <a:rPr lang="en-US" b="1" smtClean="0"/>
              <a:t>example</a:t>
            </a:r>
            <a:r>
              <a:rPr lang="en-US" smtClean="0"/>
              <a:t> of a serial file is an </a:t>
            </a:r>
            <a:r>
              <a:rPr lang="en-US" b="1" smtClean="0"/>
              <a:t>unsorted transaction file (more on this in a minute </a:t>
            </a:r>
            <a:r>
              <a:rPr lang="en-US" b="1" smtClean="0">
                <a:sym typeface="Wingdings" pitchFamily="2" charset="2"/>
              </a:rPr>
              <a:t>)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Cannot be used as master </a:t>
            </a:r>
          </a:p>
          <a:p>
            <a:pPr eaLnBrk="1" hangingPunct="1"/>
            <a:r>
              <a:rPr lang="en-US" smtClean="0"/>
              <a:t>Used as temporary transaction file</a:t>
            </a:r>
          </a:p>
          <a:p>
            <a:pPr eaLnBrk="1" hangingPunct="1"/>
            <a:r>
              <a:rPr lang="en-US" smtClean="0"/>
              <a:t>Records stored in the order received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wansea-edunet.gov.uk/en/schools/Pontarddulais/PageImages/A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708275"/>
            <a:ext cx="41703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</a:t>
            </a:r>
            <a:r>
              <a:rPr lang="en-US" b="1" smtClean="0"/>
              <a:t> sequential file</a:t>
            </a:r>
            <a:r>
              <a:rPr lang="en-US" smtClean="0"/>
              <a:t> is one in which the records are stored in </a:t>
            </a:r>
            <a:r>
              <a:rPr lang="en-US" b="1" smtClean="0"/>
              <a:t>sorted</a:t>
            </a:r>
            <a:r>
              <a:rPr lang="en-US" smtClean="0"/>
              <a:t> order of one or more key fields.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http://www.tapevideo.com/images/video_tapes/video_tapes_250x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379788"/>
            <a:ext cx="34655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5750"/>
            <a:ext cx="9144000" cy="4845050"/>
          </a:xfrm>
        </p:spPr>
        <p:txBody>
          <a:bodyPr/>
          <a:lstStyle/>
          <a:p>
            <a:pPr eaLnBrk="1" hangingPunct="1"/>
            <a:r>
              <a:rPr lang="en-US" smtClean="0"/>
              <a:t>Sequential access means that data is accessed in a predetermined, ordered sequence. </a:t>
            </a:r>
          </a:p>
          <a:p>
            <a:pPr eaLnBrk="1" hangingPunct="1"/>
            <a:r>
              <a:rPr lang="en-US" smtClean="0"/>
              <a:t>Sequential access is sometimes the only way of accessing the data, for example if it is on a tape.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2.parl.gc.ca/sites/lop/visitors/indoor/followbill/images/bill_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833813"/>
            <a:ext cx="24495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5750"/>
            <a:ext cx="7218363" cy="484505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It may also be the access method we need to use if  the application requires processing a sequence of data elements in order.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Records are usually stored on tape and processed one after the other – for example when utility companies issue  bills, or when businesses produce pay slips for their workers at the end of each month.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32772" name="Picture 7" descr="zk-68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9874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collection of records</a:t>
            </a:r>
          </a:p>
          <a:p>
            <a:pPr eaLnBrk="1" hangingPunct="1"/>
            <a:r>
              <a:rPr lang="en-US" smtClean="0"/>
              <a:t>Stored in key sequence</a:t>
            </a:r>
          </a:p>
          <a:p>
            <a:pPr eaLnBrk="1" hangingPunct="1"/>
            <a:r>
              <a:rPr lang="en-US" smtClean="0"/>
              <a:t>Adding/deleting record requires making new file (so that the sequence is maintained)</a:t>
            </a:r>
          </a:p>
          <a:p>
            <a:pPr eaLnBrk="1" hangingPunct="1"/>
            <a:r>
              <a:rPr lang="en-US" smtClean="0"/>
              <a:t>Used as master files</a:t>
            </a:r>
          </a:p>
        </p:txBody>
      </p:sp>
      <p:pic>
        <p:nvPicPr>
          <p:cNvPr id="33796" name="Picture 5" descr="http://www.sedmocomputer.com/main/images/datare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897313"/>
            <a:ext cx="35941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Master files &amp; transaction files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 files are often used as transaction files.</a:t>
            </a:r>
          </a:p>
          <a:p>
            <a:pPr eaLnBrk="1" hangingPunct="1"/>
            <a:r>
              <a:rPr lang="en-US" smtClean="0"/>
              <a:t>Sequential files are used as master files.</a:t>
            </a:r>
          </a:p>
          <a:p>
            <a:pPr lvl="1" eaLnBrk="1" hangingPunct="1"/>
            <a:r>
              <a:rPr lang="en-US" smtClean="0"/>
              <a:t>A company’s master file might hold all the data about every employee</a:t>
            </a:r>
          </a:p>
        </p:txBody>
      </p:sp>
      <p:pic>
        <p:nvPicPr>
          <p:cNvPr id="34820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620713" y="3903663"/>
            <a:ext cx="20748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2489200" y="3895725"/>
            <a:ext cx="2074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4519613" y="3919538"/>
            <a:ext cx="2073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6403975" y="3944938"/>
            <a:ext cx="2074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r="11691" b="4799"/>
          <a:stretch>
            <a:fillRect/>
          </a:stretch>
        </p:blipFill>
        <p:spPr bwMode="auto">
          <a:xfrm>
            <a:off x="2438400" y="2438400"/>
            <a:ext cx="4524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604963"/>
            <a:ext cx="8686800" cy="4795837"/>
          </a:xfrm>
        </p:spPr>
        <p:txBody>
          <a:bodyPr/>
          <a:lstStyle/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mtClean="0"/>
              <a:t>A transaction file might hold a list of all the employees who have gotten married this month and changed their names.</a:t>
            </a:r>
            <a:endParaRPr lang="th-TH" smtClean="0"/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h-TH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07963" y="1652588"/>
            <a:ext cx="8478837" cy="4748212"/>
          </a:xfrm>
        </p:spPr>
        <p:txBody>
          <a:bodyPr/>
          <a:lstStyle/>
          <a:p>
            <a:pPr eaLnBrk="1" hangingPunct="1"/>
            <a:r>
              <a:rPr lang="en-US" smtClean="0"/>
              <a:t>The master file would be read one record at a time</a:t>
            </a:r>
          </a:p>
          <a:p>
            <a:pPr eaLnBrk="1" hangingPunct="1"/>
            <a:r>
              <a:rPr lang="en-US" smtClean="0"/>
              <a:t>The transaction file would be used to update the master file </a:t>
            </a:r>
            <a:endParaRPr lang="th-TH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3689350"/>
            <a:ext cx="2074863" cy="2652713"/>
            <a:chOff x="0" y="3689684"/>
            <a:chExt cx="2074278" cy="2652796"/>
          </a:xfrm>
        </p:grpSpPr>
        <p:pic>
          <p:nvPicPr>
            <p:cNvPr id="36882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0" y="3689684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Rectangle 8"/>
            <p:cNvSpPr>
              <a:spLocks noChangeArrowheads="1"/>
            </p:cNvSpPr>
            <p:nvPr/>
          </p:nvSpPr>
          <p:spPr bwMode="auto">
            <a:xfrm rot="-5400000">
              <a:off x="-433277" y="4928755"/>
              <a:ext cx="2095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Hermione Granger</a:t>
              </a:r>
              <a:endParaRPr lang="th-TH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65363" y="3762375"/>
            <a:ext cx="2073275" cy="2652713"/>
            <a:chOff x="2265111" y="3761873"/>
            <a:chExt cx="2074278" cy="2652796"/>
          </a:xfrm>
        </p:grpSpPr>
        <p:pic>
          <p:nvPicPr>
            <p:cNvPr id="36880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2265111" y="3761873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Rectangle 12"/>
            <p:cNvSpPr>
              <a:spLocks noChangeArrowheads="1"/>
            </p:cNvSpPr>
            <p:nvPr/>
          </p:nvSpPr>
          <p:spPr bwMode="auto">
            <a:xfrm rot="-5400000">
              <a:off x="2018227" y="4944797"/>
              <a:ext cx="17066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Cheryl Tweedy</a:t>
              </a:r>
              <a:endParaRPr lang="th-TH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56138" y="3778250"/>
            <a:ext cx="2073275" cy="2652713"/>
            <a:chOff x="4655385" y="3777915"/>
            <a:chExt cx="2074278" cy="2652796"/>
          </a:xfrm>
        </p:grpSpPr>
        <p:pic>
          <p:nvPicPr>
            <p:cNvPr id="36878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4655385" y="3777915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 rot="-5400000">
              <a:off x="4396819" y="4928755"/>
              <a:ext cx="1697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Britney Spears</a:t>
              </a:r>
              <a:endParaRPr lang="th-TH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877050" y="3762375"/>
            <a:ext cx="2074863" cy="2652713"/>
            <a:chOff x="6877217" y="3761873"/>
            <a:chExt cx="2074278" cy="2652796"/>
          </a:xfrm>
        </p:grpSpPr>
        <p:pic>
          <p:nvPicPr>
            <p:cNvPr id="36876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6877217" y="3761873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Rectangle 14"/>
            <p:cNvSpPr>
              <a:spLocks noChangeArrowheads="1"/>
            </p:cNvSpPr>
            <p:nvPr/>
          </p:nvSpPr>
          <p:spPr bwMode="auto">
            <a:xfrm rot="-5400000">
              <a:off x="6613847" y="4960841"/>
              <a:ext cx="1723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Kate Middleton</a:t>
              </a:r>
              <a:endParaRPr lang="th-TH"/>
            </a:p>
          </p:txBody>
        </p:sp>
      </p:grpSp>
      <p:sp>
        <p:nvSpPr>
          <p:cNvPr id="20" name="Rectangle 19"/>
          <p:cNvSpPr/>
          <p:nvPr/>
        </p:nvSpPr>
        <p:spPr>
          <a:xfrm rot="16200000">
            <a:off x="128588" y="4351338"/>
            <a:ext cx="99695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Potter</a:t>
            </a:r>
            <a:endParaRPr lang="th-TH" sz="20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2459831" y="4609307"/>
            <a:ext cx="808037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Cole</a:t>
            </a:r>
            <a:endParaRPr lang="th-TH" sz="2000" b="1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4685506" y="4415632"/>
            <a:ext cx="1125537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Federer</a:t>
            </a:r>
            <a:endParaRPr lang="th-TH" sz="2000" b="1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6863556" y="4639469"/>
            <a:ext cx="1208088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Windsor</a:t>
            </a:r>
            <a:endParaRPr lang="th-TH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mansfieldtradefascias.co.uk/images/Green%20Tick%20Ma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051300"/>
            <a:ext cx="35496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620838"/>
            <a:ext cx="8462962" cy="4779962"/>
          </a:xfrm>
        </p:spPr>
        <p:txBody>
          <a:bodyPr/>
          <a:lstStyle/>
          <a:p>
            <a:pPr eaLnBrk="1" hangingPunct="1"/>
            <a:r>
              <a:rPr lang="en-US" smtClean="0"/>
              <a:t>Simple file design</a:t>
            </a:r>
          </a:p>
          <a:p>
            <a:pPr eaLnBrk="1" hangingPunct="1"/>
            <a:r>
              <a:rPr lang="en-US" smtClean="0"/>
              <a:t>Very efficient when most of the records must be processed e.g. Payroll</a:t>
            </a:r>
          </a:p>
          <a:p>
            <a:pPr eaLnBrk="1" hangingPunct="1"/>
            <a:r>
              <a:rPr lang="en-US" smtClean="0"/>
              <a:t>Very efficient if the data has a natural order</a:t>
            </a:r>
          </a:p>
          <a:p>
            <a:pPr eaLnBrk="1" hangingPunct="1"/>
            <a:r>
              <a:rPr lang="en-US" smtClean="0"/>
              <a:t>Can be stored on inexpensive devices like magnetic tape.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457575"/>
            <a:ext cx="4286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is the lifeblood of most businesses and organizations. Why do they collect and store data?</a:t>
            </a:r>
          </a:p>
          <a:p>
            <a:pPr lvl="1" eaLnBrk="1" hangingPunct="1"/>
            <a:r>
              <a:rPr lang="en-US" smtClean="0"/>
              <a:t>Because data is processed (sorted, filtered, searched) to give us 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863"/>
            <a:ext cx="9144000" cy="4625975"/>
          </a:xfrm>
        </p:spPr>
        <p:txBody>
          <a:bodyPr/>
          <a:lstStyle/>
          <a:p>
            <a:pPr eaLnBrk="1" hangingPunct="1"/>
            <a:r>
              <a:rPr lang="en-US" smtClean="0"/>
              <a:t>Entire file must be processed even if a single record is to be searched.</a:t>
            </a:r>
          </a:p>
          <a:p>
            <a:pPr eaLnBrk="1" hangingPunct="1"/>
            <a:r>
              <a:rPr lang="en-US" smtClean="0"/>
              <a:t>Transactions have to be sorted before processing</a:t>
            </a:r>
          </a:p>
          <a:p>
            <a:pPr eaLnBrk="1" hangingPunct="1"/>
            <a:r>
              <a:rPr lang="en-US" smtClean="0"/>
              <a:t>Overall processing is slow, because you have to go through each record until you get to the one you want!</a:t>
            </a:r>
          </a:p>
        </p:txBody>
      </p:sp>
      <p:pic>
        <p:nvPicPr>
          <p:cNvPr id="38916" name="Picture 5" descr="http://t3.gstatic.com/images?q=tbn:ANd9GcQG5t1OJpvvf-yhW4CegjtVMNcNuBElIwpWNxopkOoMoTIJZh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84650"/>
            <a:ext cx="242728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PY6MCAJTMR54CASL5FZXCAVY0R81CASWH9AJCAMYKH0VCA6INP5OCA9UZSGJCAC3PB1NCA047R0NCA6POUTYCAT2XALFCAOJ5P8ECADM0K81CA4JC6APCAXNSMMVCA40ZIS0CAJ4N1HCCA6W3K3ICAS3OA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671888"/>
            <a:ext cx="402748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esignobserver.com/Images/contents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105">
            <a:off x="6080125" y="4208463"/>
            <a:ext cx="31115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record of a file has a</a:t>
            </a:r>
            <a:r>
              <a:rPr lang="en-US" b="1" smtClean="0"/>
              <a:t> key field</a:t>
            </a:r>
            <a:r>
              <a:rPr lang="en-US" smtClean="0"/>
              <a:t> which uniquely identifies that record.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b="1" smtClean="0"/>
              <a:t>index</a:t>
            </a:r>
            <a:r>
              <a:rPr lang="en-US" smtClean="0"/>
              <a:t> consists of </a:t>
            </a:r>
            <a:r>
              <a:rPr lang="en-US" b="1" smtClean="0"/>
              <a:t>keys</a:t>
            </a:r>
            <a:r>
              <a:rPr lang="en-US" smtClean="0"/>
              <a:t> and </a:t>
            </a:r>
            <a:r>
              <a:rPr lang="en-US" b="1" smtClean="0"/>
              <a:t>addresses, </a:t>
            </a:r>
            <a:r>
              <a:rPr lang="en-US" smtClean="0"/>
              <a:t>just like an index in a book: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pages in a book are stored sequentially, so you can read through it page by page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You can look up the page you want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in the index and flick straight to it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QgFFMlrBq4pWm-6JhNRWwU-R_jxb1DWazZw2dZ17fb3E74pqOcqRH9v2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5951">
            <a:off x="5691188" y="4198938"/>
            <a:ext cx="35147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55750"/>
            <a:ext cx="8494712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b="1" smtClean="0"/>
              <a:t>indexed sequential file</a:t>
            </a:r>
            <a:r>
              <a:rPr lang="en-US" smtClean="0"/>
              <a:t> is a </a:t>
            </a:r>
            <a:r>
              <a:rPr lang="en-US" b="1" smtClean="0"/>
              <a:t>sequential</a:t>
            </a:r>
            <a:r>
              <a:rPr lang="en-US" smtClean="0"/>
              <a:t> file (i.e. sorted into order of a key field) which has an </a:t>
            </a:r>
            <a:r>
              <a:rPr lang="en-US" b="1" smtClean="0"/>
              <a:t>index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</a:t>
            </a:r>
            <a:r>
              <a:rPr lang="en-US" b="1" smtClean="0"/>
              <a:t> full index</a:t>
            </a:r>
            <a:r>
              <a:rPr lang="en-US" smtClean="0"/>
              <a:t> to a file is one in which there is an entry for every record.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Because</a:t>
            </a:r>
            <a:r>
              <a:rPr lang="en-US" b="1" smtClean="0"/>
              <a:t> </a:t>
            </a:r>
            <a:r>
              <a:rPr lang="en-US" smtClean="0"/>
              <a:t>each record has an index, we can access individual records directly, without having to scroll through all the other records first.</a:t>
            </a: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41988" name="Picture 7" descr="ZK-0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6680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Indexed sequential files</a:t>
            </a:r>
            <a:r>
              <a:rPr lang="en-US" smtClean="0"/>
              <a:t> are important for applications where data needs to be accessed.....</a:t>
            </a:r>
          </a:p>
          <a:p>
            <a:pPr lvl="1" eaLnBrk="1" hangingPunct="1"/>
            <a:r>
              <a:rPr lang="en-US" b="1" smtClean="0"/>
              <a:t>sequentially</a:t>
            </a:r>
            <a:r>
              <a:rPr lang="en-US" smtClean="0"/>
              <a:t> , one record after another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5400" smtClean="0"/>
              <a:t>OR</a:t>
            </a:r>
          </a:p>
          <a:p>
            <a:pPr lvl="1" eaLnBrk="1" hangingPunct="1"/>
            <a:r>
              <a:rPr lang="en-US" b="1" smtClean="0"/>
              <a:t>randomly</a:t>
            </a:r>
            <a:r>
              <a:rPr lang="en-US" smtClean="0"/>
              <a:t> using the index.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unkymoose.co.uk/images/construction%20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289300"/>
            <a:ext cx="6038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 example of an Indexed Sequential file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587500"/>
            <a:ext cx="8662988" cy="4043363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 company may store details about its employees as an indexed sequential file. Sometimes the file is accessed....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sequentially</a:t>
            </a:r>
            <a:r>
              <a:rPr lang="en-US" dirty="0" smtClean="0"/>
              <a:t>. For example when the whole of the file is processed to produce pay slips at the end of the month.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funkymoose.co.uk/images/construction%20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522" y="2967705"/>
            <a:ext cx="6038850" cy="41148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 example of an Indexed Sequential file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587500"/>
            <a:ext cx="8728075" cy="4043363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Sometimes the file is accessed....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randomly</a:t>
            </a:r>
            <a:r>
              <a:rPr lang="en-US" dirty="0" smtClean="0"/>
              <a:t>. Maybe an employee changes address, or a female employee gets married and changes her surname.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263900"/>
            <a:ext cx="33242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863"/>
            <a:ext cx="9144000" cy="3983037"/>
          </a:xfrm>
        </p:spPr>
        <p:txBody>
          <a:bodyPr/>
          <a:lstStyle/>
          <a:p>
            <a:pPr eaLnBrk="1" hangingPunct="1"/>
            <a:r>
              <a:rPr lang="en-US" sz="2800" smtClean="0"/>
              <a:t>An indexed sequential file can only be stored on a random access device e.g. magnetic disc or CD.</a:t>
            </a:r>
          </a:p>
          <a:p>
            <a:pPr eaLnBrk="1" hangingPunct="1"/>
            <a:r>
              <a:rPr lang="en-US" sz="2800" smtClean="0"/>
              <a:t>This is because we need a device that will allow us direct access to random files, rather than the sequential access that magnetic tape allows.</a:t>
            </a:r>
          </a:p>
        </p:txBody>
      </p:sp>
      <p:pic>
        <p:nvPicPr>
          <p:cNvPr id="46084" name="Picture 2" descr="http://t1.gstatic.com/images?q=tbn:ANd9GcRULU01fTI_CdTJi1z8DCsf6cvP75yDwNVaTrWZDEMe2mhGto5Z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467100"/>
            <a:ext cx="40830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Provides flexibility for users who need both type of access with the same file</a:t>
            </a:r>
          </a:p>
          <a:p>
            <a:pPr eaLnBrk="1" hangingPunct="1"/>
            <a:r>
              <a:rPr lang="en-US" smtClean="0"/>
              <a:t>Faster than sequential</a:t>
            </a:r>
          </a:p>
        </p:txBody>
      </p:sp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963863"/>
            <a:ext cx="42211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storage space for the index is required, just like in a book: your text book would be 372 pages without the index (go on, check!) but is 380 pages with the index.</a:t>
            </a:r>
          </a:p>
        </p:txBody>
      </p:sp>
      <p:sp>
        <p:nvSpPr>
          <p:cNvPr id="48132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FBgcIBAMC/8QAUBAAAQIEBAEHBwgGBggHAAAAAQIDAAQFEQYSITFBBxMiMlFhcRQVNkKBobIIFyNSdZGx0hYzdJLB4SQ0Q1NkoiZicoKElNHwJTVUY5PC8f/EABoBAAIDAQEAAAAAAAAAAAAAAAABAwQFAgb/xAAwEQACAgECBAQFAgcAAAAAAAAAAQIDEQQSBRMhMTNBUYEUIiNCcTJhNFJikaGx8P/aAAwDAQACEQMRAD8AvGEVsfCFhFbHwgAytjv01rn7c78RjopODKlVaezOyzksGnQcoW4oEWNtsp4xz479Na5+3O/EYlWEcX0il0KUlZl51L7Wa4DJUNVEiIL5TjHMDmbkl0Gn5uqxe3PSXtcV+WE+bur/AN9Jf/Ir8sTJPKHRE9V90f8ADKMHzh0T/wBQ9/y6oq83Uen+CPfYQedwJVZKUfmXXZQoZbLiglxV7AX06PdEWOhte8WjXMbUaepU8w286XnpdbafoFJFykgRVxtc2PHaLOnnZNPeiSDb7hBwgHDvgGtu+LBIEEB03hbHsgEJBBtvpBAMILX0ggG4gAlFMwJVqlJy80y5KBD6AtIW4oEA669G20e7vJ3WW0lRdkj0cws6rX/LFiYOH+jNMJvZUu2na+lhf3Q6Ttltu2AGUE2AIAuNQL98Zr1Nilgr8yWSveQn02c+z3fjbjQMZ+5CfTZz7Pd+NuNAxop5WSbuEEEEMAhFbHwhYRWx8IAMrY79Na5+3O/EYY4fMd+mtc/bnfiMMcAwggggGA3h2ledVRyG6c44lTimA+g7uqGYJsBfZKSAOw9sNMSGgYiap7LUk/LDyYKUtbiFHnM5vYjs0sn2k90JrPcTElDz7gCaKlV+cUpT1kg5dVC5TwAIt4adqSYcmakZcUlLrz5CGswGQBAKVWOWxT37R3uYzswwWZQKcKCHkrcOVBzO5bd9nLlXE9mt/n9Nn/KEurkwbaltLuUZgpJBHRv6oBBJBsNoWxCwcBRMzkq+/L0wCWcYCEuFaQlsJVa4JsOtYW3NjvqYSdmGZGbclZyjtpfaWoOIWpClA5r2uBbS9rd0eCKwPMHmh6VC2rEpcS4QoLzFQVax0GYi3G/COSqTpqNSm55TYbMw8t0oBuE5iTa8G1Bg85yYE1MLeCAgKt0QdBYAfwjxg3hBrHQxYIONrG8INdtfCAZNqVyhTFNpkrIJprDgl2g2HOdIJA9nGwjpXynzRZW0KUx0kEZlPKJF+G0QGCIXRW3nBxsjksXkJ9Nndv6g7t/ttRoGM/chPpu79nu/G1GgYmwMIIIIACEVsfCFj5X1T4QAZXx36a1z9ud+Iwxw+48H+mtc/bnfiMMUAwggggGIbWN+yH+SqNJapUqxMyilzTT2dTiWxqMxvre56JHtHhDDBAA+vTlDCGfJZNfONvNLUt1F0qSB0goZtQbDQW46x1S8xhl59CFS7icylEvTFkhOiiL5VC5vbbfTwiMQX1gESFc9h8IeTLU9YUptaGyoFRBLdgTrbrEn7j3R8y03h5DTCXpN1bgQnnF5fXANzYKFxci/aANoj8LAMkBqFFeamfKJZ4KXMuONhLabZVE2J1vcCwCdvGPVyfw248M8i6ENgJQkJ1I7Cc2+9u7fhEaggAkMrUKG3PrWuRUJdcuEKaSjN083SIuTbTjeFE9hnKrNTXySk2sogZhewPS228Ae0ax2O2iSKalVpSRccU2l9wIK0i5SLE6Qm8LLEedTclXpxS5FosskCyCLWP3nu4xzRZ3zWs7mem7Wvo0gwJ5K2VC4n5vT/wBpGsQfFVnHNic3IT6bufZ7vxtRoGKu5OcGM4exGqcbmn3VKlVt5XEJAsVIN9P9mLQG0SwmprKGmn1QsEEEdjCEVtCwhgAorlvw05LVYYglkKMtM2RMkf2bgFgT3FIHtHfFXxrKqMNTUu5LzDbbrTt0rbcF0qTxBHsEUjjnA9PkamtuizC2SbKMu90ki/1Vb+wg+MRysjBfMTVUzte2Cyyu4InMlyV4hnZRqZYckObdTmTmfINv3Y6PmfxP9enf8wfyx0pJrJw04vDK+giwPmhxMSQHKcbf4g/lgPJBiYDVynD/AIg/lh5EV/BFgJ5H8TqAIcp1j/iD+WA8kGJk7u07e2kwfywZAr+CJ+3yRYlcSVJdp1gSNZg7g2+rC/NDiXi7TtDY/wBIP5YMiK/gifnkhxKAr6Wnaf4g/lhTyQ4lGb6WnaC/68/lgyMr+OyjT3myqSs9zfOcw5nyXtm0Ol4mfzRYl4O03a/9YP5YPmhxKSAHabqL/wBYP5YTw1gT69D1HKgsJsKa4NLaTXD92FHKk6m1qe4PCZ2/yxAK9LLoNXmaZPFJmJdQSstHMm9gdDp2w3+XM/633RD8NX6HHLiX1yZ4yOIMSKlFSZaKZRbmcu5tlIFth9aLVG0Z95BVpcxo6pBuPIHRf/fajQYiWEFBYQ0kuwQQQR2MIQ7QsIdoAGmYbeM2pRcTzYzEDLrwH8Yr3HKVHELlyDZCO7gYsaYcb8ocRnTmy7X131/ARXeNgPP7tlX+jRrGfrvDNjg38R7EzwylXmSQ1H6nsh16xIC05hvpDVhoDzNT+l/Y9sOKUpAWvN65v0uF/wCUWK/0Iz9R4svyfaQvMvpAaj1RClKiCFLG3ZHg++xKtuvPu5UJIubnSPKTqcjOuFqWmM6wMxSCRpDc4p4b6kahJrcl0OlrPkSMwva46O4j6WFAC5FrjhCJSjm09LgNSraENrJsdcw0v3x2cni2l5bC+ZcCDmXqU31zR6BLgbUFLCiCLnLvtCSy0IZOdaU9NZ1NvWMKcqkqUF3BUCCFeEAj6WF2d6Q4cBCrC8znSHV7B3x8uBNnekeHrQqwn6Syj1freMAxbLzdYdTsENtZqrdIlpd2YDi1PLDLLbTRWpbihcCw11tDjZOY9L1PrQ21ult1emGU8oUw7ZLjD6TdTTqCFIWBxsQNOIuOMAjLWMfOhxLUF1xotVBx0uPNk3yFViAO4Aj2QzXiX8qFRNSxW8p1DSZmXbTLTJZUVNrdRcKKbgG2wsdrW13iHxIItP5OxP6czH2e78bcaPG0Zv8Ak7enEx9nu/G3GkBsIAFggggAIQ7QsIYAGt5lryiYeyJz6DNbUdsV9jMp8/u2HqI0A7on7qpjyh9JaTzJUelm12HCIFjInz+7p6idz3Rna/wzZ4N4/sS/Dym00SQUvopDNySNhHCMc4Tamlyb1bkG5htagtK1WANzpmtl98QDlaeUMF0CWRPOsOPKI8mQVZZgWA1tpoSDr2xBsL1CXleUGbWqUYm5eYdmGkszDYWk3KijQ94EW60uWmzOuTlc0vUvir1KmztHmvIJyVfuUkFpxKuI7DDVgdKkz7vOJtdtXDhcWj3pOD8LVmlNTfmKTbXNMjnCwktC/GwSQNx2R8s8nVHYKXKXOVmnuHS8rUFpA7tb3EV50KyyNqZPDUuqqVLXcmLZb5tHQ4D1YReRNlAHcX6NoirlBxFKqSmm4ynnDawTOSrLwOupJASffePQpxvL5QJug1AXBVzjDsuR7UlQ933xaRRRI5dpt1g84hK+msaj/WMfRS2lOUIAAUBYJ8IjnnXEsi0hDmGmX1KUq4lKig21uNFhOmp48I78O15qvST7zMu+w4xNKl32XwAttxNswNiRxhjHRfN5XOj2epCrLY5zoer9XxhFlWVzoDhx8I+lqV9J0R1e3xhAJdu56B6n1IRPN3QAn1eKI+ipdz0fU7YQKXmb6PqdvhCAovl6ojErOUyqycs20mZStEwpDeXO4NQVHYkg+OhipDGsMZ4cbxXh80p5ZYKlBxt4AHIpOxtx7N+MZ9xpg39F2QVTvlKy8WtGsg0F77mHzIppN9WONcpJteRI/k7enEx9nu/G3GkBsIzh8nf05mPs9z4240eNhEhwLBBBAAQhhYQwANzmbI7m6xWq3hm09wEV/jEHz49cjqJ2HdE7flEIfdfC3M6ibgr01twiD4uT/wCNvWN+gn8IzOIPFfubHCHi/wBhv5RaWZ3A9FmtCqRmmVkgeopQQfeUxQ7EyqWqSJlN8zToWNew3jVKZRubwshhwBYVKKsm/rAXT7wIy2KVOgZ3meYTe2aYUG/cqxi9R1rRm3vFsmvU01gCbS/SnGkkKDbmZAT1cqhcfxjun33ZfEEmkqVzLqFpyA2Tm7++INyQz6RKss+UoeWWOaJbvlzIO1yNSE22FuwxMa9Msvy5mZZ1lxUm/lUEdLKriL9u0Vusa3/SWrMSvT/mX+x/cOXIoHY9VPEbR83VlTzqchPqBVyO6GhLrorKG85MrMSv0YUrZQ/lrDvnKrqUhKBYdI2N9AT79ImhNTXQotYeBD1TeyU/jEJoMy5JcotepqgG2qi23Nsi9wtaDkWR3kWJ8Imp0SVpSCQLgniYrSbmmqfUqTVngplpids4sH9Wl26SD3HS/gDwjiy9QshB/cTQqc65S9CzlhYDnSTw9X+cDgc+l6Q6vZ4wikhSVnOo3tsrwhXEizvSV1R60TsgFIXmV0k9X6v84RIczN9JPU7P5wqgMyumrqfXhuq9QFNQwrK45mTY5V7bRHZZGuO6XY7rhKctse5yV2puMSjXkcy3zoVYhNiRpFcY0pZrlJe599Lbrai/zihoCAb7dxh/WlK31ugFJWoqtfthixq/5JheoOBWUqbyJ7bqIH4XjBWqndqYuL8z0C08KdPJNeQyfJ59OX/s9z4240cNhGcPk8enMx9nu/G3GjxsI9MebFggggAIQwsIYAGp+aQp9bAS4FA7lOm/bEJxUE+eXbA9VP4RPZm4CgNirb2xB8Tg+eXbJPVT+EZXE3ir3NXhbxd7EkpXNimSd0/2PZGWcWyxlMRzyNbF5S0k9itf4xqmlqUmmygyH9TwPhGduVKSLdSl5wJsHUqbUe9Jv+B90aemjmnPpgzdRLFzX5HDkdqfk1RWypYAQ6h257D0VfiItOnSvMV7EVNT1JtImWweBI1t26kfdFB4GnDKYklReweJaP8Avbe+0aCfdPnmiVJPS8oaLDhOguf5n3RxBJ2Trf3Iktl9Kuxfa8HZLOZpKnTYF1MryKUo7D/8EPiVW6CUZsij0uCePvvw7IZpdlNqhKK1CV50jgL6/wABDoxMXaBIKiUp6CNddv4xT0jfZ/8AYC9Ym8eZz1x0N054EhS1jIAo2Tc6Wv27xCqzTRUaPOSNyOdYKEdyvVP3gRI65Mc7NplUkhtnVQB3J2H3a37440t6C4yjcDiYydfe5ahOP2mlpYYpefMccHVVFWwpITyx9K4ylL906h1PQV/mBh8Wpsh3QdUerELwCtUhPYhoakHKiYTOsDMP1b249ikkRK52oIlkvNuqyu5eiCd9DG87YKtWS7GWq257Uek1NSsuTzq0oKkG2YW/hEMefmJhVn3M6RfKOyPedmn55YVNBKigdEgbR4W6Q04R5vW67nvbHsjd0mmVKy+55WiD8rKnW6FKpQbNrmLL7yEkj+PuiegaDSK85YXMshTWh6zriiPAC34mFwzrqoo610sUSD5O3pzMfZ7nxtxpAbCM3/J29OJj7Pd+NuNIDYR6482LBBBAAQhhYRR0gAaX0TQfcUXW+azaJy676axEsShXnVy++VP4RKEVGXnvKBLuDM0+tlabjMlSF5T+F/bEZxEi9UcN1dVP4Rk8V8H3NPhj+t7Eip+cU+VtawZG48IqXlFpCpyhPLKmkKl3Q5dZtlF7Enjaxi2JZP8AQJRJUrqJvc96YjPm6WnlGTm0c5LvktuIJ0KTuI19E/o4/ZGXqfFz+5nhgSEm6h7yl95xtQUnmUZBcH6ytf8ALGhpSZFRwo3MMkXaUl5pIAVYK14+J+6KLxzheYwpiF6nrJdZI52Xd+u0SbE94sQe8Q/YZ5TXKDRBTF0xMxZvmysvFOlzbS3AG3siNp82E15d/wAEqadUoPz7F6DL5cw9sh9nqg3J4/8ASOyVTlGXKnKhZSLnWxijjyxzYZl0N0aXSphVwsvqObuOn/doF8tVYKlFFKkAFAaKLh247xXhRKNkmu2QlPdGPqW5UAlczmSCglAKgoWI8e+0cq3G2RdShm3NxqN9e4ae77qnd5YavNTGeYkpJpBFiWkKunvF1e7j3bwz4iqWJ60ylbrhXIOGyPJwW0L8QTc+2KU+HSna5N9GWo6pRgku5O5jFdPax9TlUyaQ688w5Ivls3SLnMg5tiQoRLX1OTBS5Muc44OJ4AbfiYoekUNxuYbm5+oykgyy4lRWZhCnAQfVQkk3i3nsWUBEl5auqsFtYskIJKvAJtf7xFbiVE4xhCrLWME+jsWW5YQ8lJufCECTceEVxWuVJkJLdFlFqcNxzszawHckHX2mGuX5Uqw2LPSkm73hKkn3GKMOEaqUc4/uWpa+lPGS20pOnhFU8sb+ao0+W/u2FL/eVb/6x7N8qs4of+UMKUOIdUAPdETxbiBeJJ9E45LoYUhoN5UrKgbEm/vi/wAN4dfRfvsXTr5lXV6uuyvbFkz+Tt6cTH2e78bcaQGwjN/ydvTiY+z3fjbjSA2EegMoWCCCAAhFbHwhYRWx8IAKDZxeMMcoOIW5touyMxPu84EjpNnN1k9um44+yJnP1Kn1V9M1Tn2plhwJAW2dtOPEeBin8d+mtd/b3fiMNEvMvyrgclnnGnBsptRSfdFbU6dXw25LOmv5M92DT7Aa8nlQCNEC+nd/KGKSWjzulopTkSQc1opEYtxGlIArlRskaWmVae+O9D2KOlMt1p4OBCVZvLOlrrbfs1izT9OOCvZ88sll8o+KqDJ0WtUlybbTVFyxShlTSrnOkWsq1uPbGcVb7xO56kVyrzSVVF9M1Mq6IVMTKVKVYgAXO2437Y4JbDi5mTbmm1SmRZULLVYi1x92kJLADFQ6mikz6ZpUlKToCFJ5mbQVt3Ite3dD6vHKzYt4cw02RxFNBv8AeTHqMJvh7mluSKSOsQ5mA+4fh2iPJOHVgOF0yqMjiWj0vWUUe4BYN+4wxHl+nVXQ0puWapcsFcWKayhQ8DlvEfm5yYnXS7NvuPuH13FlR98SxvCUwoErMqgc2pwBRsqwSojo7gm1u68KjB8y4jMgyhtqfpBYDtvbt09o7RcAhd4XNbY2h3Uw0Dbm0GxPCE5hr+7R90Axo9sTnkuwenE9Scdn3HG6dKkc6EGynFHZAPDYkn/rEd5ln+7R+7E45OqPPVJt5FMqKpRTSxnShOuo0V7vdHcEm+pzJ4Rb7eG8HSaG5DzXSElaQENutoUtfhm6UVXyt8ntPpMqqtUBBZZQQJiVBJSkE2zJvqNdCPw2iQz+D8QKqrR512ZRrnc6IS6TsVm/Rtttw0hux3h2q06jvv1GsuzLKUpSULFgsnS0duKwRKTyM3ydvTh/7Pd+NuNHjYRnnkEYDOOnyk6Gnu3HYc7caHG0QkwQQQQAEIrY+EEEAGVsd+mtc/bnfiMMcEEAwg0gggAQaG40h3kp2lNyrTc1S+eeF87ocKb6kjQEdw+/tgggA92KjQkIs5RVqUNB9ObAWPad7n8I+H6hRlImeapK0uOJKW1KdzZb31N9zr7vG5BAAqp+hnnD5mUVqKim7pATe9tAdLXT+7HozVKI3ciju3UMq7PnpDXv3vb7ha0EEADfUJinvMJRJSKmHAu5WXCQU22tc8f+zHBBBAAeESvBOI5HD0vOrmGnTOOEGXdaTqmyFixVcEAqUi4G9oIIAJK/yiUmYmmXphdSc5lbhb7UXcSUnrdbICDa19dibwz4xxXR61RkSUk1MoW24laEqBQgG3SUEhRGuuhBNze+sEEGRYR28hPps79nu/G1GgYIIAYQQQQAf//Z"/>
          <p:cNvSpPr>
            <a:spLocks noChangeAspect="1" noChangeArrowheads="1"/>
          </p:cNvSpPr>
          <p:nvPr/>
        </p:nvSpPr>
        <p:spPr bwMode="auto">
          <a:xfrm>
            <a:off x="155575" y="-5715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8133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FBgcIBAMC/8QAUBAAAQIEBAEHBwgGBggHAAAAAQIDAAQFEQYSITFBBxMiMlFhcRQVNkKBobIIFyNSdZGx0hYzdJLB4SQ0Q1NkoiZicoKElNHwJTVUY5PC8f/EABoBAAIDAQEAAAAAAAAAAAAAAAABAwQFAgb/xAAwEQACAgECBAQFAgcAAAAAAAAAAQIDEQQSBRMhMTNBUYEUIiNCcTJhNFJikaGx8P/aAAwDAQACEQMRAD8AvGEVsfCFhFbHwgAytjv01rn7c78RjopODKlVaezOyzksGnQcoW4oEWNtsp4xz479Na5+3O/EYlWEcX0il0KUlZl51L7Wa4DJUNVEiIL5TjHMDmbkl0Gn5uqxe3PSXtcV+WE+bur/AN9Jf/Ir8sTJPKHRE9V90f8ADKMHzh0T/wBQ9/y6oq83Uen+CPfYQedwJVZKUfmXXZQoZbLiglxV7AX06PdEWOhte8WjXMbUaepU8w286XnpdbafoFJFykgRVxtc2PHaLOnnZNPeiSDb7hBwgHDvgGtu+LBIEEB03hbHsgEJBBtvpBAMILX0ggG4gAlFMwJVqlJy80y5KBD6AtIW4oEA669G20e7vJ3WW0lRdkj0cws6rX/LFiYOH+jNMJvZUu2na+lhf3Q6Ttltu2AGUE2AIAuNQL98Zr1Nilgr8yWSveQn02c+z3fjbjQMZ+5CfTZz7Pd+NuNAxop5WSbuEEEEMAhFbHwhYRWx8IAMrY79Na5+3O/EYY4fMd+mtc/bnfiMMcAwggggGA3h2ledVRyG6c44lTimA+g7uqGYJsBfZKSAOw9sNMSGgYiap7LUk/LDyYKUtbiFHnM5vYjs0sn2k90JrPcTElDz7gCaKlV+cUpT1kg5dVC5TwAIt4adqSYcmakZcUlLrz5CGswGQBAKVWOWxT37R3uYzswwWZQKcKCHkrcOVBzO5bd9nLlXE9mt/n9Nn/KEurkwbaltLuUZgpJBHRv6oBBJBsNoWxCwcBRMzkq+/L0wCWcYCEuFaQlsJVa4JsOtYW3NjvqYSdmGZGbclZyjtpfaWoOIWpClA5r2uBbS9rd0eCKwPMHmh6VC2rEpcS4QoLzFQVax0GYi3G/COSqTpqNSm55TYbMw8t0oBuE5iTa8G1Bg85yYE1MLeCAgKt0QdBYAfwjxg3hBrHQxYIONrG8INdtfCAZNqVyhTFNpkrIJprDgl2g2HOdIJA9nGwjpXynzRZW0KUx0kEZlPKJF+G0QGCIXRW3nBxsjksXkJ9Nndv6g7t/ttRoGM/chPpu79nu/G1GgYmwMIIIIACEVsfCFj5X1T4QAZXx36a1z9ud+Iwxw+48H+mtc/bnfiMMUAwggggGIbWN+yH+SqNJapUqxMyilzTT2dTiWxqMxvre56JHtHhDDBAA+vTlDCGfJZNfONvNLUt1F0qSB0goZtQbDQW46x1S8xhl59CFS7icylEvTFkhOiiL5VC5vbbfTwiMQX1gESFc9h8IeTLU9YUptaGyoFRBLdgTrbrEn7j3R8y03h5DTCXpN1bgQnnF5fXANzYKFxci/aANoj8LAMkBqFFeamfKJZ4KXMuONhLabZVE2J1vcCwCdvGPVyfw248M8i6ENgJQkJ1I7Cc2+9u7fhEaggAkMrUKG3PrWuRUJdcuEKaSjN083SIuTbTjeFE9hnKrNTXySk2sogZhewPS228Ae0ax2O2iSKalVpSRccU2l9wIK0i5SLE6Qm8LLEedTclXpxS5FosskCyCLWP3nu4xzRZ3zWs7mem7Wvo0gwJ5K2VC4n5vT/wBpGsQfFVnHNic3IT6bufZ7vxtRoGKu5OcGM4exGqcbmn3VKlVt5XEJAsVIN9P9mLQG0SwmprKGmn1QsEEEdjCEVtCwhgAorlvw05LVYYglkKMtM2RMkf2bgFgT3FIHtHfFXxrKqMNTUu5LzDbbrTt0rbcF0qTxBHsEUjjnA9PkamtuizC2SbKMu90ki/1Vb+wg+MRysjBfMTVUzte2Cyyu4InMlyV4hnZRqZYckObdTmTmfINv3Y6PmfxP9enf8wfyx0pJrJw04vDK+giwPmhxMSQHKcbf4g/lgPJBiYDVynD/AIg/lh5EV/BFgJ5H8TqAIcp1j/iD+WA8kGJk7u07e2kwfywZAr+CJ+3yRYlcSVJdp1gSNZg7g2+rC/NDiXi7TtDY/wBIP5YMiK/gifnkhxKAr6Wnaf4g/lhTyQ4lGb6WnaC/68/lgyMr+OyjT3myqSs9zfOcw5nyXtm0Ol4mfzRYl4O03a/9YP5YPmhxKSAHabqL/wBYP5YTw1gT69D1HKgsJsKa4NLaTXD92FHKk6m1qe4PCZ2/yxAK9LLoNXmaZPFJmJdQSstHMm9gdDp2w3+XM/633RD8NX6HHLiX1yZ4yOIMSKlFSZaKZRbmcu5tlIFth9aLVG0Z95BVpcxo6pBuPIHRf/fajQYiWEFBYQ0kuwQQQR2MIQ7QsIdoAGmYbeM2pRcTzYzEDLrwH8Yr3HKVHELlyDZCO7gYsaYcb8ocRnTmy7X131/ARXeNgPP7tlX+jRrGfrvDNjg38R7EzwylXmSQ1H6nsh16xIC05hvpDVhoDzNT+l/Y9sOKUpAWvN65v0uF/wCUWK/0Iz9R4svyfaQvMvpAaj1RClKiCFLG3ZHg++xKtuvPu5UJIubnSPKTqcjOuFqWmM6wMxSCRpDc4p4b6kahJrcl0OlrPkSMwva46O4j6WFAC5FrjhCJSjm09LgNSraENrJsdcw0v3x2cni2l5bC+ZcCDmXqU31zR6BLgbUFLCiCLnLvtCSy0IZOdaU9NZ1NvWMKcqkqUF3BUCCFeEAj6WF2d6Q4cBCrC8znSHV7B3x8uBNnekeHrQqwn6Syj1freMAxbLzdYdTsENtZqrdIlpd2YDi1PLDLLbTRWpbihcCw11tDjZOY9L1PrQ21ult1emGU8oUw7ZLjD6TdTTqCFIWBxsQNOIuOMAjLWMfOhxLUF1xotVBx0uPNk3yFViAO4Aj2QzXiX8qFRNSxW8p1DSZmXbTLTJZUVNrdRcKKbgG2wsdrW13iHxIItP5OxP6czH2e78bcaPG0Zv8Ak7enEx9nu/G3GkBsIAFggggAIQ7QsIYAGt5lryiYeyJz6DNbUdsV9jMp8/u2HqI0A7on7qpjyh9JaTzJUelm12HCIFjInz+7p6idz3Rna/wzZ4N4/sS/Dym00SQUvopDNySNhHCMc4Tamlyb1bkG5htagtK1WANzpmtl98QDlaeUMF0CWRPOsOPKI8mQVZZgWA1tpoSDr2xBsL1CXleUGbWqUYm5eYdmGkszDYWk3KijQ94EW60uWmzOuTlc0vUvir1KmztHmvIJyVfuUkFpxKuI7DDVgdKkz7vOJtdtXDhcWj3pOD8LVmlNTfmKTbXNMjnCwktC/GwSQNx2R8s8nVHYKXKXOVmnuHS8rUFpA7tb3EV50KyyNqZPDUuqqVLXcmLZb5tHQ4D1YReRNlAHcX6NoirlBxFKqSmm4ynnDawTOSrLwOupJASffePQpxvL5QJug1AXBVzjDsuR7UlQ933xaRRRI5dpt1g84hK+msaj/WMfRS2lOUIAAUBYJ8IjnnXEsi0hDmGmX1KUq4lKig21uNFhOmp48I78O15qvST7zMu+w4xNKl32XwAttxNswNiRxhjHRfN5XOj2epCrLY5zoer9XxhFlWVzoDhx8I+lqV9J0R1e3xhAJdu56B6n1IRPN3QAn1eKI+ipdz0fU7YQKXmb6PqdvhCAovl6ojErOUyqycs20mZStEwpDeXO4NQVHYkg+OhipDGsMZ4cbxXh80p5ZYKlBxt4AHIpOxtx7N+MZ9xpg39F2QVTvlKy8WtGsg0F77mHzIppN9WONcpJteRI/k7enEx9nu/G3GkBsIzh8nf05mPs9z4240eNhEhwLBBBAAQhhYQwANzmbI7m6xWq3hm09wEV/jEHz49cjqJ2HdE7flEIfdfC3M6ibgr01twiD4uT/wCNvWN+gn8IzOIPFfubHCHi/wBhv5RaWZ3A9FmtCqRmmVkgeopQQfeUxQ7EyqWqSJlN8zToWNew3jVKZRubwshhwBYVKKsm/rAXT7wIy2KVOgZ3meYTe2aYUG/cqxi9R1rRm3vFsmvU01gCbS/SnGkkKDbmZAT1cqhcfxjun33ZfEEmkqVzLqFpyA2Tm7++INyQz6RKss+UoeWWOaJbvlzIO1yNSE22FuwxMa9Msvy5mZZ1lxUm/lUEdLKriL9u0Vusa3/SWrMSvT/mX+x/cOXIoHY9VPEbR83VlTzqchPqBVyO6GhLrorKG85MrMSv0YUrZQ/lrDvnKrqUhKBYdI2N9AT79ImhNTXQotYeBD1TeyU/jEJoMy5JcotepqgG2qi23Nsi9wtaDkWR3kWJ8Imp0SVpSCQLgniYrSbmmqfUqTVngplpids4sH9Wl26SD3HS/gDwjiy9QshB/cTQqc65S9CzlhYDnSTw9X+cDgc+l6Q6vZ4wikhSVnOo3tsrwhXEizvSV1R60TsgFIXmV0k9X6v84RIczN9JPU7P5wqgMyumrqfXhuq9QFNQwrK45mTY5V7bRHZZGuO6XY7rhKctse5yV2puMSjXkcy3zoVYhNiRpFcY0pZrlJe599Lbrai/zihoCAb7dxh/WlK31ugFJWoqtfthixq/5JheoOBWUqbyJ7bqIH4XjBWqndqYuL8z0C08KdPJNeQyfJ59OX/s9z4240cNhGcPk8enMx9nu/G3GjxsI9MebFggggAIQwsIYAGp+aQp9bAS4FA7lOm/bEJxUE+eXbA9VP4RPZm4CgNirb2xB8Tg+eXbJPVT+EZXE3ir3NXhbxd7EkpXNimSd0/2PZGWcWyxlMRzyNbF5S0k9itf4xqmlqUmmygyH9TwPhGduVKSLdSl5wJsHUqbUe9Jv+B90aemjmnPpgzdRLFzX5HDkdqfk1RWypYAQ6h257D0VfiItOnSvMV7EVNT1JtImWweBI1t26kfdFB4GnDKYklReweJaP8Avbe+0aCfdPnmiVJPS8oaLDhOguf5n3RxBJ2Trf3Iktl9Kuxfa8HZLOZpKnTYF1MryKUo7D/8EPiVW6CUZsij0uCePvvw7IZpdlNqhKK1CV50jgL6/wABDoxMXaBIKiUp6CNddv4xT0jfZ/8AYC9Ym8eZz1x0N054EhS1jIAo2Tc6Wv27xCqzTRUaPOSNyOdYKEdyvVP3gRI65Mc7NplUkhtnVQB3J2H3a37440t6C4yjcDiYydfe5ahOP2mlpYYpefMccHVVFWwpITyx9K4ylL906h1PQV/mBh8Wpsh3QdUerELwCtUhPYhoakHKiYTOsDMP1b249ikkRK52oIlkvNuqyu5eiCd9DG87YKtWS7GWq257Uek1NSsuTzq0oKkG2YW/hEMefmJhVn3M6RfKOyPedmn55YVNBKigdEgbR4W6Q04R5vW67nvbHsjd0mmVKy+55WiD8rKnW6FKpQbNrmLL7yEkj+PuiegaDSK85YXMshTWh6zriiPAC34mFwzrqoo610sUSD5O3pzMfZ7nxtxpAbCM3/J29OJj7Pd+NuNIDYR6482LBBBAAQhhYRR0gAaX0TQfcUXW+azaJy676axEsShXnVy++VP4RKEVGXnvKBLuDM0+tlabjMlSF5T+F/bEZxEi9UcN1dVP4Rk8V8H3NPhj+t7Eip+cU+VtawZG48IqXlFpCpyhPLKmkKl3Q5dZtlF7Enjaxi2JZP8AQJRJUrqJvc96YjPm6WnlGTm0c5LvktuIJ0KTuI19E/o4/ZGXqfFz+5nhgSEm6h7yl95xtQUnmUZBcH6ytf8ALGhpSZFRwo3MMkXaUl5pIAVYK14+J+6KLxzheYwpiF6nrJdZI52Xd+u0SbE94sQe8Q/YZ5TXKDRBTF0xMxZvmysvFOlzbS3AG3siNp82E15d/wAEqadUoPz7F6DL5cw9sh9nqg3J4/8ASOyVTlGXKnKhZSLnWxijjyxzYZl0N0aXSphVwsvqObuOn/doF8tVYKlFFKkAFAaKLh247xXhRKNkmu2QlPdGPqW5UAlczmSCglAKgoWI8e+0cq3G2RdShm3NxqN9e4ae77qnd5YavNTGeYkpJpBFiWkKunvF1e7j3bwz4iqWJ60ylbrhXIOGyPJwW0L8QTc+2KU+HSna5N9GWo6pRgku5O5jFdPax9TlUyaQ688w5Ivls3SLnMg5tiQoRLX1OTBS5Muc44OJ4AbfiYoekUNxuYbm5+oykgyy4lRWZhCnAQfVQkk3i3nsWUBEl5auqsFtYskIJKvAJtf7xFbiVE4xhCrLWME+jsWW5YQ8lJufCECTceEVxWuVJkJLdFlFqcNxzszawHckHX2mGuX5Uqw2LPSkm73hKkn3GKMOEaqUc4/uWpa+lPGS20pOnhFU8sb+ao0+W/u2FL/eVb/6x7N8qs4of+UMKUOIdUAPdETxbiBeJJ9E45LoYUhoN5UrKgbEm/vi/wAN4dfRfvsXTr5lXV6uuyvbFkz+Tt6cTH2e78bcaQGwjN/ydvTiY+z3fjbjSA2EegMoWCCCAAhFbHwhYRWx8IAKDZxeMMcoOIW5touyMxPu84EjpNnN1k9um44+yJnP1Kn1V9M1Tn2plhwJAW2dtOPEeBin8d+mtd/b3fiMNEvMvyrgclnnGnBsptRSfdFbU6dXw25LOmv5M92DT7Aa8nlQCNEC+nd/KGKSWjzulopTkSQc1opEYtxGlIArlRskaWmVae+O9D2KOlMt1p4OBCVZvLOlrrbfs1izT9OOCvZ88sll8o+KqDJ0WtUlybbTVFyxShlTSrnOkWsq1uPbGcVb7xO56kVyrzSVVF9M1Mq6IVMTKVKVYgAXO2437Y4JbDi5mTbmm1SmRZULLVYi1x92kJLADFQ6mikz6ZpUlKToCFJ5mbQVt3Ite3dD6vHKzYt4cw02RxFNBv8AeTHqMJvh7mluSKSOsQ5mA+4fh2iPJOHVgOF0yqMjiWj0vWUUe4BYN+4wxHl+nVXQ0puWapcsFcWKayhQ8DlvEfm5yYnXS7NvuPuH13FlR98SxvCUwoErMqgc2pwBRsqwSojo7gm1u68KjB8y4jMgyhtqfpBYDtvbt09o7RcAhd4XNbY2h3Uw0Dbm0GxPCE5hr+7R90Axo9sTnkuwenE9Scdn3HG6dKkc6EGynFHZAPDYkn/rEd5ln+7R+7E45OqPPVJt5FMqKpRTSxnShOuo0V7vdHcEm+pzJ4Rb7eG8HSaG5DzXSElaQENutoUtfhm6UVXyt8ntPpMqqtUBBZZQQJiVBJSkE2zJvqNdCPw2iQz+D8QKqrR512ZRrnc6IS6TsVm/Rtttw0hux3h2q06jvv1GsuzLKUpSULFgsnS0duKwRKTyM3ydvTh/7Pd+NuNHjYRnnkEYDOOnyk6Gnu3HYc7caHG0QkwQQQQAEIrY+EEEAGVsd+mtc/bnfiMMcEEAwg0gggAQaG40h3kp2lNyrTc1S+eeF87ocKb6kjQEdw+/tgggA92KjQkIs5RVqUNB9ObAWPad7n8I+H6hRlImeapK0uOJKW1KdzZb31N9zr7vG5BAAqp+hnnD5mUVqKim7pATe9tAdLXT+7HozVKI3ciju3UMq7PnpDXv3vb7ha0EEADfUJinvMJRJSKmHAu5WXCQU22tc8f+zHBBBAAeESvBOI5HD0vOrmGnTOOEGXdaTqmyFixVcEAqUi4G9oIIAJK/yiUmYmmXphdSc5lbhb7UXcSUnrdbICDa19dibwz4xxXR61RkSUk1MoW24laEqBQgG3SUEhRGuuhBNze+sEEGRYR28hPps79nu/G1GgYIIAYQQQQAf//Z"/>
          <p:cNvSpPr>
            <a:spLocks noChangeAspect="1" noChangeArrowheads="1"/>
          </p:cNvSpPr>
          <p:nvPr/>
        </p:nvSpPr>
        <p:spPr bwMode="auto">
          <a:xfrm>
            <a:off x="155575" y="-5715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48134" name="Picture 6" descr="http://img2.fkcdn.com/img/649/9780521717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454400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ebdesignbognorregis.co.uk/images/page/datab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database is a collection of data that is stored in an organized or logical manner so that data can be processed effectively or retrieved quickly and efficiently.</a:t>
            </a:r>
          </a:p>
          <a:p>
            <a:pPr eaLnBrk="1" hangingPunct="1"/>
            <a:r>
              <a:rPr lang="en-US" smtClean="0"/>
              <a:t>You should recall the following from GCSE:</a:t>
            </a:r>
          </a:p>
          <a:p>
            <a:pPr lvl="1" eaLnBrk="1" hangingPunct="1"/>
            <a:r>
              <a:rPr lang="en-US" smtClean="0"/>
              <a:t>Tables</a:t>
            </a:r>
          </a:p>
          <a:p>
            <a:pPr lvl="1" eaLnBrk="1" hangingPunct="1"/>
            <a:r>
              <a:rPr lang="en-US" smtClean="0"/>
              <a:t>Fields</a:t>
            </a:r>
          </a:p>
          <a:p>
            <a:pPr lvl="1" eaLnBrk="1" hangingPunct="1"/>
            <a:r>
              <a:rPr lang="en-US" smtClean="0"/>
              <a:t>Records </a:t>
            </a:r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http://t0.gstatic.com/images?q=tbn:ANd9GcRXoJ5hZcSkXz6WYCKGx4VObfGUORqH2hPdh3EBE0izJJRdKw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021138"/>
            <a:ext cx="25558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Direct (Random) File Organization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636713"/>
            <a:ext cx="8462962" cy="4764087"/>
          </a:xfrm>
        </p:spPr>
        <p:txBody>
          <a:bodyPr/>
          <a:lstStyle/>
          <a:p>
            <a:pPr eaLnBrk="1" hangingPunct="1"/>
            <a:r>
              <a:rPr lang="en-US" smtClean="0"/>
              <a:t>Records are read directly from or written on to the file.</a:t>
            </a:r>
          </a:p>
          <a:p>
            <a:pPr eaLnBrk="1" hangingPunct="1"/>
            <a:r>
              <a:rPr lang="en-US" smtClean="0"/>
              <a:t>The records are stored at known address.</a:t>
            </a:r>
          </a:p>
          <a:p>
            <a:pPr eaLnBrk="1" hangingPunct="1"/>
            <a:r>
              <a:rPr lang="en-US" smtClean="0"/>
              <a:t>The address is calculated by applying a mathematical function to the key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ttp://www.patstrains.com/images/UL/Resize/7-11020_4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292475"/>
            <a:ext cx="45275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Direct (Random) File Organization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587500"/>
            <a:ext cx="8462962" cy="4813300"/>
          </a:xfrm>
        </p:spPr>
        <p:txBody>
          <a:bodyPr/>
          <a:lstStyle/>
          <a:p>
            <a:pPr eaLnBrk="1" hangingPunct="1"/>
            <a:r>
              <a:rPr lang="en-US" smtClean="0"/>
              <a:t>A random file would have to be stored on a </a:t>
            </a:r>
            <a:r>
              <a:rPr lang="en-US" b="1" smtClean="0"/>
              <a:t>direct access</a:t>
            </a:r>
            <a:r>
              <a:rPr lang="en-US" smtClean="0"/>
              <a:t> backing storage medium e.g. magnetic disc, CD, DVD</a:t>
            </a:r>
            <a:endParaRPr lang="en-US" b="1" smtClean="0"/>
          </a:p>
          <a:p>
            <a:pPr eaLnBrk="1" hangingPunct="1"/>
            <a:r>
              <a:rPr lang="en-US" b="1" smtClean="0"/>
              <a:t>Example : </a:t>
            </a:r>
            <a:r>
              <a:rPr lang="en-US" smtClean="0"/>
              <a:t>Any information retrieval system. Eg Train timetable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39875"/>
            <a:ext cx="8462962" cy="4748213"/>
          </a:xfrm>
        </p:spPr>
        <p:txBody>
          <a:bodyPr/>
          <a:lstStyle/>
          <a:p>
            <a:pPr eaLnBrk="1" hangingPunct="1"/>
            <a:r>
              <a:rPr lang="en-US" smtClean="0"/>
              <a:t>Any record can be directly accessed.</a:t>
            </a:r>
          </a:p>
          <a:p>
            <a:pPr eaLnBrk="1" hangingPunct="1"/>
            <a:r>
              <a:rPr lang="en-US" smtClean="0"/>
              <a:t>Speed of record processing is very fast.</a:t>
            </a:r>
          </a:p>
          <a:p>
            <a:pPr eaLnBrk="1" hangingPunct="1"/>
            <a:r>
              <a:rPr lang="en-US" smtClean="0"/>
              <a:t>Up-to-date file because of online updating.</a:t>
            </a:r>
          </a:p>
          <a:p>
            <a:pPr eaLnBrk="1" hangingPunct="1"/>
            <a:r>
              <a:rPr lang="en-US" smtClean="0"/>
              <a:t>Concurrent processing is possible.</a:t>
            </a:r>
          </a:p>
        </p:txBody>
      </p:sp>
      <p:pic>
        <p:nvPicPr>
          <p:cNvPr id="51204" name="Picture 5" descr="http://t2.gstatic.com/images?q=tbn:LfZ-x_boPseaHM:http://t.dfnres.com/p/cnr/i/200808/BeijingSouthJingjinICE/BeijingSouthTicketMachine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703638"/>
            <a:ext cx="3935413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http://www.mansfieldtradefascias.co.uk/images/Green%20Tick%20Man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778250"/>
            <a:ext cx="35496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1604963"/>
            <a:ext cx="7940675" cy="4795837"/>
          </a:xfrm>
        </p:spPr>
        <p:txBody>
          <a:bodyPr/>
          <a:lstStyle/>
          <a:p>
            <a:pPr eaLnBrk="1" hangingPunct="1"/>
            <a:r>
              <a:rPr lang="en-US" smtClean="0"/>
              <a:t>More complex than sequential</a:t>
            </a:r>
          </a:p>
          <a:p>
            <a:pPr eaLnBrk="1" hangingPunct="1"/>
            <a:r>
              <a:rPr lang="en-US" smtClean="0"/>
              <a:t>Does not fully use memory locations</a:t>
            </a:r>
          </a:p>
          <a:p>
            <a:pPr eaLnBrk="1" hangingPunct="1"/>
            <a:r>
              <a:rPr lang="en-US" smtClean="0"/>
              <a:t>More security and backup problems</a:t>
            </a:r>
          </a:p>
          <a:p>
            <a:pPr eaLnBrk="1" hangingPunct="1"/>
            <a:endParaRPr lang="en-US" smtClean="0"/>
          </a:p>
        </p:txBody>
      </p:sp>
      <p:pic>
        <p:nvPicPr>
          <p:cNvPr id="52228" name="Picture 5" descr="http://www.technotalks.com/wp-content/uploads/2009/03/data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267075"/>
            <a:ext cx="2857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Databases and data storage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6240463" cy="53975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Some databases exist solely to process data automatically – for example databases held by utility companies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Some databases exist to give us information when we need it: for example, the school database.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purpose of the database obviously affects the way that data is stored, organized and retrieved.</a:t>
            </a:r>
            <a:endParaRPr lang="th-TH" dirty="0"/>
          </a:p>
        </p:txBody>
      </p:sp>
      <p:pic>
        <p:nvPicPr>
          <p:cNvPr id="13316" name="Picture 2" descr="http://www.webs.uidaho.edu/info_literacy/modules/module3/images/datab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975100"/>
            <a:ext cx="30051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2.parl.gc.ca/sites/lop/visitors/indoor/followbill/images/bill_eng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620838"/>
            <a:ext cx="20716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0" y="228600"/>
            <a:ext cx="2209800" cy="609600"/>
          </a:xfrm>
          <a:prstGeom prst="rect">
            <a:avLst/>
          </a:prstGeom>
        </p:spPr>
        <p:txBody>
          <a:bodyPr rIns="4572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45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Jargon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10668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8200" y="228600"/>
            <a:ext cx="2057400" cy="2209800"/>
            <a:chOff x="528" y="144"/>
            <a:chExt cx="1296" cy="1392"/>
          </a:xfrm>
        </p:grpSpPr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1152" y="1104"/>
              <a:ext cx="672" cy="43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528" y="144"/>
              <a:ext cx="8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Different Person?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00" y="576"/>
              <a:ext cx="24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228600"/>
            <a:ext cx="1828800" cy="1676400"/>
            <a:chOff x="1728" y="144"/>
            <a:chExt cx="1152" cy="1056"/>
          </a:xfrm>
        </p:grpSpPr>
        <p:sp>
          <p:nvSpPr>
            <p:cNvPr id="14348" name="Oval 18"/>
            <p:cNvSpPr>
              <a:spLocks noChangeArrowheads="1"/>
            </p:cNvSpPr>
            <p:nvPr/>
          </p:nvSpPr>
          <p:spPr bwMode="auto">
            <a:xfrm>
              <a:off x="2352" y="816"/>
              <a:ext cx="528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20"/>
            <p:cNvSpPr txBox="1">
              <a:spLocks noChangeArrowheads="1"/>
            </p:cNvSpPr>
            <p:nvPr/>
          </p:nvSpPr>
          <p:spPr bwMode="auto">
            <a:xfrm>
              <a:off x="1728" y="144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Which phone No is right?</a:t>
              </a:r>
            </a:p>
          </p:txBody>
        </p:sp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2640" y="57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086600" y="609600"/>
            <a:ext cx="2057400" cy="1828800"/>
            <a:chOff x="4464" y="384"/>
            <a:chExt cx="1296" cy="1152"/>
          </a:xfrm>
        </p:grpSpPr>
        <p:sp>
          <p:nvSpPr>
            <p:cNvPr id="14345" name="Oval 22"/>
            <p:cNvSpPr>
              <a:spLocks noChangeArrowheads="1"/>
            </p:cNvSpPr>
            <p:nvPr/>
          </p:nvSpPr>
          <p:spPr bwMode="auto">
            <a:xfrm>
              <a:off x="4704" y="1296"/>
              <a:ext cx="1056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23"/>
            <p:cNvSpPr txBox="1">
              <a:spLocks noChangeArrowheads="1"/>
            </p:cNvSpPr>
            <p:nvPr/>
          </p:nvSpPr>
          <p:spPr bwMode="auto">
            <a:xfrm>
              <a:off x="4464" y="384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Inconsistent?</a:t>
              </a:r>
            </a:p>
          </p:txBody>
        </p:sp>
        <p:sp>
          <p:nvSpPr>
            <p:cNvPr id="14347" name="Line 24"/>
            <p:cNvSpPr>
              <a:spLocks noChangeShapeType="1"/>
            </p:cNvSpPr>
            <p:nvPr/>
          </p:nvSpPr>
          <p:spPr bwMode="auto">
            <a:xfrm>
              <a:off x="5280" y="576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28"/>
          <p:cNvSpPr>
            <a:spLocks noChangeShapeType="1"/>
          </p:cNvSpPr>
          <p:nvPr/>
        </p:nvSpPr>
        <p:spPr bwMode="auto">
          <a:xfrm>
            <a:off x="4876800" y="914400"/>
            <a:ext cx="1676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8600" y="2566988"/>
            <a:ext cx="8458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Flat File</a:t>
            </a:r>
            <a:r>
              <a:rPr lang="en-GB"/>
              <a:t> is </a:t>
            </a:r>
            <a:r>
              <a:rPr lang="en-GB" b="1"/>
              <a:t>one</a:t>
            </a:r>
            <a:r>
              <a:rPr lang="en-GB"/>
              <a:t> data file containing a two dimensional table. It generally contains data duplication as each record is self contained.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Q</a:t>
            </a:r>
            <a:r>
              <a:rPr lang="en-GB"/>
              <a:t>. How many records are in this flat file?</a:t>
            </a:r>
          </a:p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record</a:t>
            </a:r>
            <a:r>
              <a:rPr lang="en-GB"/>
              <a:t> is one row of a table and contains all the data related to a particular person or thing e.g. a loan record for Joe Smith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Q</a:t>
            </a:r>
            <a:r>
              <a:rPr lang="en-GB"/>
              <a:t>. How many fields are there in this flat file?</a:t>
            </a:r>
          </a:p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field</a:t>
            </a:r>
            <a:r>
              <a:rPr lang="en-GB"/>
              <a:t> is one column of a table and contains one piece of data about a person or thing e.g BorrowerName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Why does the above flat file store data inefficiently?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1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>
          <a:xfrm>
            <a:off x="2971800" y="0"/>
            <a:ext cx="2819400" cy="609600"/>
          </a:xfrm>
          <a:prstGeom prst="rect">
            <a:avLst/>
          </a:prstGeom>
          <a:noFill/>
        </p:spPr>
        <p:txBody>
          <a:bodyPr rIns="4572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45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Flat Files</a:t>
            </a:r>
            <a:endParaRPr lang="en-GB" sz="45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A flat file may contain </a:t>
            </a:r>
            <a:r>
              <a:rPr lang="en-GB" u="sng">
                <a:solidFill>
                  <a:schemeClr val="accent2"/>
                </a:solidFill>
              </a:rPr>
              <a:t>data duplication</a:t>
            </a:r>
            <a:r>
              <a:rPr lang="en-GB"/>
              <a:t> where the </a:t>
            </a:r>
            <a:r>
              <a:rPr lang="en-GB" b="1"/>
              <a:t>same data</a:t>
            </a:r>
            <a:r>
              <a:rPr lang="en-GB"/>
              <a:t> item is stored in two or more different locations.</a:t>
            </a:r>
          </a:p>
          <a:p>
            <a:pPr>
              <a:spcBef>
                <a:spcPct val="50000"/>
              </a:spcBef>
            </a:pPr>
            <a:r>
              <a:rPr lang="en-GB" b="1"/>
              <a:t>Unnecessary</a:t>
            </a:r>
            <a:r>
              <a:rPr lang="en-GB"/>
              <a:t> duplication is known as </a:t>
            </a:r>
            <a:r>
              <a:rPr lang="en-GB" u="sng">
                <a:solidFill>
                  <a:schemeClr val="accent2"/>
                </a:solidFill>
              </a:rPr>
              <a:t>data redundancy</a:t>
            </a:r>
            <a:r>
              <a:rPr lang="en-GB"/>
              <a:t>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Redundancy often leads to </a:t>
            </a:r>
            <a:r>
              <a:rPr lang="en-GB" u="sng">
                <a:solidFill>
                  <a:schemeClr val="accent2"/>
                </a:solidFill>
              </a:rPr>
              <a:t>inconsistency </a:t>
            </a:r>
            <a:r>
              <a:rPr lang="en-GB">
                <a:solidFill>
                  <a:schemeClr val="tx2"/>
                </a:solidFill>
              </a:rPr>
              <a:t>where the same data item is stored </a:t>
            </a:r>
            <a:r>
              <a:rPr lang="en-GB" b="1">
                <a:solidFill>
                  <a:schemeClr val="tx2"/>
                </a:solidFill>
              </a:rPr>
              <a:t>differently</a:t>
            </a:r>
            <a:r>
              <a:rPr lang="en-GB">
                <a:solidFill>
                  <a:schemeClr val="tx2"/>
                </a:solidFill>
              </a:rPr>
              <a:t> in different places. Eg BorrPhone 454545,454555 due to typing errors or being updated in one place but not another.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Flat files can be turned into more efficient </a:t>
            </a:r>
            <a:r>
              <a:rPr lang="en-GB" b="1">
                <a:solidFill>
                  <a:schemeClr val="tx2"/>
                </a:solidFill>
              </a:rPr>
              <a:t>related tables</a:t>
            </a:r>
            <a:r>
              <a:rPr lang="en-GB">
                <a:solidFill>
                  <a:schemeClr val="tx2"/>
                </a:solidFill>
              </a:rPr>
              <a:t> through a process of </a:t>
            </a:r>
            <a:r>
              <a:rPr lang="en-GB" u="sng">
                <a:solidFill>
                  <a:schemeClr val="accent2"/>
                </a:solidFill>
              </a:rPr>
              <a:t>normalisation</a:t>
            </a:r>
            <a:r>
              <a:rPr lang="en-GB">
                <a:solidFill>
                  <a:schemeClr val="tx2"/>
                </a:solidFill>
              </a:rPr>
              <a:t>  and put into a </a:t>
            </a:r>
            <a:r>
              <a:rPr lang="en-GB" u="sng">
                <a:solidFill>
                  <a:schemeClr val="accent2"/>
                </a:solidFill>
              </a:rPr>
              <a:t>database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04800" y="0"/>
            <a:ext cx="8458200" cy="609600"/>
          </a:xfrm>
          <a:prstGeom prst="rect">
            <a:avLst/>
          </a:prstGeom>
          <a:noFill/>
        </p:spPr>
        <p:txBody>
          <a:bodyPr rIns="4572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6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Separating data and making relationships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68500" y="855663"/>
            <a:ext cx="3676650" cy="1470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43638" y="849313"/>
            <a:ext cx="2900362" cy="1470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8915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Take out any </a:t>
            </a:r>
            <a:r>
              <a:rPr lang="en-GB">
                <a:solidFill>
                  <a:schemeClr val="accent2"/>
                </a:solidFill>
              </a:rPr>
              <a:t>repeating groups</a:t>
            </a:r>
            <a:r>
              <a:rPr lang="en-GB"/>
              <a:t> of data and put them in a separate table.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Make sure </a:t>
            </a:r>
            <a:r>
              <a:rPr lang="en-GB">
                <a:solidFill>
                  <a:schemeClr val="accent2"/>
                </a:solidFill>
              </a:rPr>
              <a:t>one field is present in both tables to form a link</a:t>
            </a:r>
            <a:r>
              <a:rPr lang="en-GB"/>
              <a:t> or relationship between them.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Generally </a:t>
            </a:r>
            <a:r>
              <a:rPr lang="en-GB">
                <a:solidFill>
                  <a:schemeClr val="accent2"/>
                </a:solidFill>
              </a:rPr>
              <a:t>this field is unique to one of the tables</a:t>
            </a:r>
            <a:r>
              <a:rPr lang="en-GB"/>
              <a:t> (its primary key).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Separate tables only tend to contain data about one kind of thing.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7513" y="4921250"/>
            <a:ext cx="8208962" cy="16986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b="1" u="sng">
                <a:solidFill>
                  <a:srgbClr val="CC3300"/>
                </a:solidFill>
              </a:rPr>
              <a:t>Question:</a:t>
            </a:r>
            <a:r>
              <a:rPr lang="en-GB" b="1">
                <a:solidFill>
                  <a:srgbClr val="CC3300"/>
                </a:solidFill>
              </a:rPr>
              <a:t> Identify the repeating groups in the flat file above.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/>
              <a:t>It contains 2 repeating groups, what are they?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/>
              <a:t>These details can be taken out into separate tables. What fields should be left behind in the original table?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4"/>
          <p:cNvSpPr>
            <a:spLocks noChangeShapeType="1"/>
          </p:cNvSpPr>
          <p:nvPr/>
        </p:nvSpPr>
        <p:spPr bwMode="auto">
          <a:xfrm>
            <a:off x="0" y="24257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0"/>
            <a:ext cx="9144000" cy="398463"/>
          </a:xfrm>
          <a:prstGeom prst="rect">
            <a:avLst/>
          </a:prstGeom>
          <a:noFill/>
        </p:spPr>
        <p:txBody>
          <a:bodyPr rIns="4572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6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A Flat File becomes related tables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12738" y="4333875"/>
            <a:ext cx="4632325" cy="2319338"/>
            <a:chOff x="197" y="2730"/>
            <a:chExt cx="2918" cy="1461"/>
          </a:xfrm>
        </p:grpSpPr>
        <p:sp>
          <p:nvSpPr>
            <p:cNvPr id="17432" name="Rectangle 21"/>
            <p:cNvSpPr>
              <a:spLocks noChangeArrowheads="1"/>
            </p:cNvSpPr>
            <p:nvPr/>
          </p:nvSpPr>
          <p:spPr bwMode="auto">
            <a:xfrm>
              <a:off x="197" y="2730"/>
              <a:ext cx="1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Relational Diagram</a:t>
              </a:r>
            </a:p>
          </p:txBody>
        </p:sp>
        <p:pic>
          <p:nvPicPr>
            <p:cNvPr id="1743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9" t="32001" r="26230" b="44685"/>
            <a:stretch>
              <a:fillRect/>
            </a:stretch>
          </p:blipFill>
          <p:spPr bwMode="auto">
            <a:xfrm>
              <a:off x="208" y="3002"/>
              <a:ext cx="2907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073150" y="2459038"/>
            <a:ext cx="7912100" cy="4294187"/>
            <a:chOff x="676" y="1549"/>
            <a:chExt cx="4984" cy="2705"/>
          </a:xfrm>
        </p:grpSpPr>
        <p:pic>
          <p:nvPicPr>
            <p:cNvPr id="1742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8" t="29349" r="25937" b="55444"/>
            <a:stretch>
              <a:fillRect/>
            </a:stretch>
          </p:blipFill>
          <p:spPr bwMode="auto">
            <a:xfrm>
              <a:off x="3268" y="1782"/>
              <a:ext cx="223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Freeform 15"/>
            <p:cNvSpPr>
              <a:spLocks/>
            </p:cNvSpPr>
            <p:nvPr/>
          </p:nvSpPr>
          <p:spPr bwMode="auto">
            <a:xfrm>
              <a:off x="3755" y="2367"/>
              <a:ext cx="365" cy="500"/>
            </a:xfrm>
            <a:custGeom>
              <a:avLst/>
              <a:gdLst>
                <a:gd name="T0" fmla="*/ 623 w 328"/>
                <a:gd name="T1" fmla="*/ 0 h 338"/>
                <a:gd name="T2" fmla="*/ 99 w 328"/>
                <a:gd name="T3" fmla="*/ 1438 h 338"/>
                <a:gd name="T4" fmla="*/ 29 w 328"/>
                <a:gd name="T5" fmla="*/ 3544 h 338"/>
                <a:gd name="T6" fmla="*/ 0 60000 65536"/>
                <a:gd name="T7" fmla="*/ 0 60000 65536"/>
                <a:gd name="T8" fmla="*/ 0 60000 65536"/>
                <a:gd name="T9" fmla="*/ 0 w 328"/>
                <a:gd name="T10" fmla="*/ 0 h 338"/>
                <a:gd name="T11" fmla="*/ 328 w 328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38">
                  <a:moveTo>
                    <a:pt x="328" y="0"/>
                  </a:moveTo>
                  <a:cubicBezTo>
                    <a:pt x="216" y="40"/>
                    <a:pt x="104" y="81"/>
                    <a:pt x="52" y="137"/>
                  </a:cubicBezTo>
                  <a:cubicBezTo>
                    <a:pt x="0" y="193"/>
                    <a:pt x="7" y="265"/>
                    <a:pt x="15" y="3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6"/>
            <p:cNvSpPr>
              <a:spLocks/>
            </p:cNvSpPr>
            <p:nvPr/>
          </p:nvSpPr>
          <p:spPr bwMode="auto">
            <a:xfrm>
              <a:off x="676" y="2317"/>
              <a:ext cx="2805" cy="346"/>
            </a:xfrm>
            <a:custGeom>
              <a:avLst/>
              <a:gdLst>
                <a:gd name="T0" fmla="*/ 2805 w 2805"/>
                <a:gd name="T1" fmla="*/ 50 h 346"/>
                <a:gd name="T2" fmla="*/ 2217 w 2805"/>
                <a:gd name="T3" fmla="*/ 275 h 346"/>
                <a:gd name="T4" fmla="*/ 401 w 2805"/>
                <a:gd name="T5" fmla="*/ 300 h 346"/>
                <a:gd name="T6" fmla="*/ 0 w 2805"/>
                <a:gd name="T7" fmla="*/ 0 h 3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5"/>
                <a:gd name="T13" fmla="*/ 0 h 346"/>
                <a:gd name="T14" fmla="*/ 2805 w 2805"/>
                <a:gd name="T15" fmla="*/ 346 h 3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5" h="346">
                  <a:moveTo>
                    <a:pt x="2805" y="50"/>
                  </a:moveTo>
                  <a:cubicBezTo>
                    <a:pt x="2711" y="141"/>
                    <a:pt x="2618" y="233"/>
                    <a:pt x="2217" y="275"/>
                  </a:cubicBezTo>
                  <a:cubicBezTo>
                    <a:pt x="1816" y="317"/>
                    <a:pt x="770" y="346"/>
                    <a:pt x="401" y="300"/>
                  </a:cubicBezTo>
                  <a:cubicBezTo>
                    <a:pt x="32" y="254"/>
                    <a:pt x="16" y="12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3251" y="1549"/>
              <a:ext cx="2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LOAN TABLE </a:t>
              </a:r>
              <a:r>
                <a:rPr lang="en-GB">
                  <a:solidFill>
                    <a:srgbClr val="CC3300"/>
                  </a:solidFill>
                </a:rPr>
                <a:t>(Original)</a:t>
              </a:r>
            </a:p>
          </p:txBody>
        </p:sp>
        <p:sp>
          <p:nvSpPr>
            <p:cNvPr id="17431" name="Text Box 26"/>
            <p:cNvSpPr txBox="1">
              <a:spLocks noChangeArrowheads="1"/>
            </p:cNvSpPr>
            <p:nvPr/>
          </p:nvSpPr>
          <p:spPr bwMode="auto">
            <a:xfrm>
              <a:off x="3268" y="3506"/>
              <a:ext cx="239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NB. Need to add borrowerID to give the borrower table a unique key.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28613" y="855663"/>
            <a:ext cx="5316537" cy="2860675"/>
            <a:chOff x="207" y="539"/>
            <a:chExt cx="3349" cy="1802"/>
          </a:xfrm>
        </p:grpSpPr>
        <p:sp>
          <p:nvSpPr>
            <p:cNvPr id="17423" name="Rectangle 7"/>
            <p:cNvSpPr>
              <a:spLocks noChangeArrowheads="1"/>
            </p:cNvSpPr>
            <p:nvPr/>
          </p:nvSpPr>
          <p:spPr bwMode="auto">
            <a:xfrm>
              <a:off x="1240" y="539"/>
              <a:ext cx="2316" cy="9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" t="16632" r="46312" b="71056"/>
            <a:stretch>
              <a:fillRect/>
            </a:stretch>
          </p:blipFill>
          <p:spPr bwMode="auto">
            <a:xfrm>
              <a:off x="207" y="1753"/>
              <a:ext cx="2769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13" y="1528"/>
              <a:ext cx="2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BORROWER TABLE</a:t>
              </a:r>
            </a:p>
          </p:txBody>
        </p:sp>
        <p:sp>
          <p:nvSpPr>
            <p:cNvPr id="17426" name="AutoShape 28"/>
            <p:cNvSpPr>
              <a:spLocks noChangeArrowheads="1"/>
            </p:cNvSpPr>
            <p:nvPr/>
          </p:nvSpPr>
          <p:spPr bwMode="auto">
            <a:xfrm>
              <a:off x="2567" y="1453"/>
              <a:ext cx="213" cy="313"/>
            </a:xfrm>
            <a:prstGeom prst="downArrow">
              <a:avLst>
                <a:gd name="adj1" fmla="val 50000"/>
                <a:gd name="adj2" fmla="val 3673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03850" y="849313"/>
            <a:ext cx="3740150" cy="4524375"/>
            <a:chOff x="3404" y="535"/>
            <a:chExt cx="2356" cy="2850"/>
          </a:xfrm>
        </p:grpSpPr>
        <p:sp>
          <p:nvSpPr>
            <p:cNvPr id="17419" name="Rectangle 8"/>
            <p:cNvSpPr>
              <a:spLocks noChangeArrowheads="1"/>
            </p:cNvSpPr>
            <p:nvPr/>
          </p:nvSpPr>
          <p:spPr bwMode="auto">
            <a:xfrm>
              <a:off x="3933" y="535"/>
              <a:ext cx="1827" cy="9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t="16360" r="57208" b="73668"/>
            <a:stretch>
              <a:fillRect/>
            </a:stretch>
          </p:blipFill>
          <p:spPr bwMode="auto">
            <a:xfrm>
              <a:off x="3404" y="2852"/>
              <a:ext cx="225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3878" y="2602"/>
              <a:ext cx="1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BOOK TABLE</a:t>
              </a:r>
            </a:p>
          </p:txBody>
        </p:sp>
        <p:sp>
          <p:nvSpPr>
            <p:cNvPr id="17422" name="AutoShape 31"/>
            <p:cNvSpPr>
              <a:spLocks noChangeArrowheads="1"/>
            </p:cNvSpPr>
            <p:nvPr/>
          </p:nvSpPr>
          <p:spPr bwMode="auto">
            <a:xfrm>
              <a:off x="5498" y="1465"/>
              <a:ext cx="262" cy="1387"/>
            </a:xfrm>
            <a:prstGeom prst="downArrow">
              <a:avLst>
                <a:gd name="adj1" fmla="val 30537"/>
                <a:gd name="adj2" fmla="val 1133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0" y="398463"/>
            <a:ext cx="375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rgbClr val="CC3300"/>
                </a:solidFill>
              </a:rPr>
              <a:t>Original</a:t>
            </a:r>
            <a:r>
              <a:rPr lang="en-GB">
                <a:solidFill>
                  <a:srgbClr val="CC3300"/>
                </a:solidFill>
              </a:rPr>
              <a:t> Loan Flat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</TotalTime>
  <Words>2187</Words>
  <Application>Microsoft Office PowerPoint</Application>
  <PresentationFormat>On-screen Show (4:3)</PresentationFormat>
  <Paragraphs>225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Corbel</vt:lpstr>
      <vt:lpstr>Wingdings 2</vt:lpstr>
      <vt:lpstr>Wingdings</vt:lpstr>
      <vt:lpstr>Wingdings 3</vt:lpstr>
      <vt:lpstr>Calibri</vt:lpstr>
      <vt:lpstr>DilleniaUPC</vt:lpstr>
      <vt:lpstr>Verdana</vt:lpstr>
      <vt:lpstr>Times New Roman</vt:lpstr>
      <vt:lpstr>Module</vt:lpstr>
      <vt:lpstr>Databases</vt:lpstr>
      <vt:lpstr>Objectives:</vt:lpstr>
      <vt:lpstr>Background</vt:lpstr>
      <vt:lpstr>PowerPoint Presentation</vt:lpstr>
      <vt:lpstr>Databases and data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databases</vt:lpstr>
      <vt:lpstr>PowerPoint Presentation</vt:lpstr>
      <vt:lpstr>PowerPoint Presentation</vt:lpstr>
      <vt:lpstr>Relationship</vt:lpstr>
      <vt:lpstr>PowerPoint Presentation</vt:lpstr>
      <vt:lpstr>PowerPoint Presentation</vt:lpstr>
      <vt:lpstr>PowerPoint Presentation</vt:lpstr>
      <vt:lpstr>Types of file organization</vt:lpstr>
      <vt:lpstr>Serial File Organization</vt:lpstr>
      <vt:lpstr>Serial files</vt:lpstr>
      <vt:lpstr>Sequential File Organization</vt:lpstr>
      <vt:lpstr>Sequential File Organization</vt:lpstr>
      <vt:lpstr>Sequential File Organization</vt:lpstr>
      <vt:lpstr>Sequential file</vt:lpstr>
      <vt:lpstr>Sequential File Organization</vt:lpstr>
      <vt:lpstr>Master files &amp; transaction files</vt:lpstr>
      <vt:lpstr>PowerPoint Presentation</vt:lpstr>
      <vt:lpstr>PowerPoint Presentation</vt:lpstr>
      <vt:lpstr>Advantages</vt:lpstr>
      <vt:lpstr>Disadvantages</vt:lpstr>
      <vt:lpstr>Indexed sequential file</vt:lpstr>
      <vt:lpstr>Indexed sequential file</vt:lpstr>
      <vt:lpstr>Indexed sequential file</vt:lpstr>
      <vt:lpstr>Indexed sequential file</vt:lpstr>
      <vt:lpstr>An example of an Indexed Sequential file</vt:lpstr>
      <vt:lpstr>An example of an Indexed Sequential file</vt:lpstr>
      <vt:lpstr>Indexed sequential file</vt:lpstr>
      <vt:lpstr>Advantages</vt:lpstr>
      <vt:lpstr>Disadvantages</vt:lpstr>
      <vt:lpstr>Direct (Random) File Organization</vt:lpstr>
      <vt:lpstr>Direct (Random) File Organization</vt:lpstr>
      <vt:lpstr>Advantages</vt:lpstr>
      <vt:lpstr>Disadvantages</vt:lpstr>
    </vt:vector>
  </TitlesOfParts>
  <Company>The Cambridge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ORGANIZATION</dc:title>
  <dc:creator>Melanie Morison</dc:creator>
  <cp:lastModifiedBy>Teacher E-Solutions</cp:lastModifiedBy>
  <cp:revision>45</cp:revision>
  <dcterms:created xsi:type="dcterms:W3CDTF">2006-11-12T04:58:40Z</dcterms:created>
  <dcterms:modified xsi:type="dcterms:W3CDTF">2019-01-18T19:14:37Z</dcterms:modified>
</cp:coreProperties>
</file>