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Lst>
  <p:notesMasterIdLst>
    <p:notesMasterId r:id="rId50"/>
  </p:notesMasterIdLst>
  <p:sldIdLst>
    <p:sldId id="256" r:id="rId3"/>
    <p:sldId id="304" r:id="rId4"/>
    <p:sldId id="301" r:id="rId5"/>
    <p:sldId id="297" r:id="rId6"/>
    <p:sldId id="298" r:id="rId7"/>
    <p:sldId id="299" r:id="rId8"/>
    <p:sldId id="259" r:id="rId9"/>
    <p:sldId id="278" r:id="rId10"/>
    <p:sldId id="257" r:id="rId11"/>
    <p:sldId id="258" r:id="rId12"/>
    <p:sldId id="305" r:id="rId13"/>
    <p:sldId id="280" r:id="rId14"/>
    <p:sldId id="279" r:id="rId15"/>
    <p:sldId id="281" r:id="rId16"/>
    <p:sldId id="282" r:id="rId17"/>
    <p:sldId id="267" r:id="rId18"/>
    <p:sldId id="260" r:id="rId19"/>
    <p:sldId id="277" r:id="rId20"/>
    <p:sldId id="283" r:id="rId21"/>
    <p:sldId id="284" r:id="rId22"/>
    <p:sldId id="286" r:id="rId23"/>
    <p:sldId id="261" r:id="rId24"/>
    <p:sldId id="262" r:id="rId25"/>
    <p:sldId id="270" r:id="rId26"/>
    <p:sldId id="263" r:id="rId27"/>
    <p:sldId id="289" r:id="rId28"/>
    <p:sldId id="264" r:id="rId29"/>
    <p:sldId id="290" r:id="rId30"/>
    <p:sldId id="265" r:id="rId31"/>
    <p:sldId id="268" r:id="rId32"/>
    <p:sldId id="292" r:id="rId33"/>
    <p:sldId id="269" r:id="rId34"/>
    <p:sldId id="266" r:id="rId35"/>
    <p:sldId id="271" r:id="rId36"/>
    <p:sldId id="272" r:id="rId37"/>
    <p:sldId id="288" r:id="rId38"/>
    <p:sldId id="273" r:id="rId39"/>
    <p:sldId id="293" r:id="rId40"/>
    <p:sldId id="274" r:id="rId41"/>
    <p:sldId id="294" r:id="rId42"/>
    <p:sldId id="296" r:id="rId43"/>
    <p:sldId id="275" r:id="rId44"/>
    <p:sldId id="291" r:id="rId45"/>
    <p:sldId id="302" r:id="rId46"/>
    <p:sldId id="303" r:id="rId47"/>
    <p:sldId id="276" r:id="rId48"/>
    <p:sldId id="306" r:id="rId4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67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522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241C3166-A0E8-44A3-9CEC-175E71228E6B}" type="slidenum">
              <a:rPr lang="en-US"/>
              <a:pPr>
                <a:defRPr/>
              </a:pPr>
              <a:t>‹#›</a:t>
            </a:fld>
            <a:endParaRPr lang="en-US"/>
          </a:p>
        </p:txBody>
      </p:sp>
    </p:spTree>
    <p:extLst>
      <p:ext uri="{BB962C8B-B14F-4D97-AF65-F5344CB8AC3E}">
        <p14:creationId xmlns:p14="http://schemas.microsoft.com/office/powerpoint/2010/main" val="37732089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72B780C-1641-41D9-8E29-5C4E841375E3}" type="slidenum">
              <a:rPr lang="en-US">
                <a:latin typeface="Arial" pitchFamily="34" charset="0"/>
              </a:rPr>
              <a:pPr/>
              <a:t>1</a:t>
            </a:fld>
            <a:endParaRPr lang="en-US">
              <a:latin typeface="Arial" pitchFamily="34" charset="0"/>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4896E03-AA55-4D52-81FB-14F06E155E4F}" type="slidenum">
              <a:rPr lang="en-US">
                <a:latin typeface="Arial" pitchFamily="34" charset="0"/>
              </a:rPr>
              <a:pPr/>
              <a:t>10</a:t>
            </a:fld>
            <a:endParaRPr lang="en-US">
              <a:latin typeface="Arial" pitchFamily="34" charset="0"/>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572BD9D-FB2D-468B-A76C-855FAADCA376}" type="slidenum">
              <a:rPr lang="en-US">
                <a:latin typeface="Arial" pitchFamily="34" charset="0"/>
              </a:rPr>
              <a:pPr/>
              <a:t>12</a:t>
            </a:fld>
            <a:endParaRPr lang="en-US">
              <a:latin typeface="Arial" pitchFamily="34"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4D9A8340-83E2-4CF7-B7F7-30C252A02734}" type="slidenum">
              <a:rPr lang="en-US">
                <a:latin typeface="Arial" pitchFamily="34" charset="0"/>
              </a:rPr>
              <a:pPr/>
              <a:t>13</a:t>
            </a:fld>
            <a:endParaRPr lang="en-US">
              <a:latin typeface="Arial" pitchFamily="34"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1D4CF3B-1690-44A4-A664-D067706EA8C7}" type="slidenum">
              <a:rPr lang="en-US">
                <a:latin typeface="Arial" pitchFamily="34" charset="0"/>
              </a:rPr>
              <a:pPr/>
              <a:t>14</a:t>
            </a:fld>
            <a:endParaRPr lang="en-US">
              <a:latin typeface="Arial" pitchFamily="34" charset="0"/>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26CE3C9-B4F0-462D-B789-216C470A146E}" type="slidenum">
              <a:rPr lang="en-US">
                <a:latin typeface="Arial" pitchFamily="34" charset="0"/>
              </a:rPr>
              <a:pPr/>
              <a:t>15</a:t>
            </a:fld>
            <a:endParaRPr lang="en-US">
              <a:latin typeface="Arial" pitchFamily="34" charset="0"/>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774BE0DF-F3EC-46B2-8CD0-FE005682F775}" type="slidenum">
              <a:rPr lang="en-US">
                <a:latin typeface="Arial" pitchFamily="34" charset="0"/>
              </a:rPr>
              <a:pPr/>
              <a:t>16</a:t>
            </a:fld>
            <a:endParaRPr lang="en-US">
              <a:latin typeface="Arial" pitchFamily="34" charset="0"/>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BF24BD2-F02A-41A3-B432-67DE0A3FF449}" type="slidenum">
              <a:rPr lang="en-US">
                <a:latin typeface="Arial" pitchFamily="34" charset="0"/>
              </a:rPr>
              <a:pPr/>
              <a:t>17</a:t>
            </a:fld>
            <a:endParaRPr lang="en-US">
              <a:latin typeface="Arial" pitchFamily="34" charset="0"/>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8D1A50F7-E2E4-4996-82B3-AED871B945BD}" type="slidenum">
              <a:rPr lang="en-US">
                <a:latin typeface="Arial" pitchFamily="34" charset="0"/>
              </a:rPr>
              <a:pPr/>
              <a:t>18</a:t>
            </a:fld>
            <a:endParaRPr lang="en-US">
              <a:latin typeface="Arial" pitchFamily="34" charset="0"/>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663F4062-14D9-4ED5-9371-2F41C664804F}" type="slidenum">
              <a:rPr lang="en-US">
                <a:latin typeface="Arial" pitchFamily="34" charset="0"/>
              </a:rPr>
              <a:pPr/>
              <a:t>19</a:t>
            </a:fld>
            <a:endParaRPr lang="en-US">
              <a:latin typeface="Arial" pitchFamily="34" charset="0"/>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C03E33E-6D0F-4997-91E7-CA8E060783F2}" type="slidenum">
              <a:rPr lang="en-US">
                <a:latin typeface="Arial" pitchFamily="34" charset="0"/>
              </a:rPr>
              <a:pPr/>
              <a:t>20</a:t>
            </a:fld>
            <a:endParaRPr lang="en-US">
              <a:latin typeface="Arial" pitchFamily="34"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9E347763-3A91-497E-A41C-0D633D14E827}" type="slidenum">
              <a:rPr lang="en-US">
                <a:latin typeface="Arial" pitchFamily="34" charset="0"/>
              </a:rPr>
              <a:pPr/>
              <a:t>2</a:t>
            </a:fld>
            <a:endParaRPr lang="en-US">
              <a:latin typeface="Arial" pitchFamily="34" charset="0"/>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833BFE2E-451F-4F4D-9B2F-285399FC7661}" type="slidenum">
              <a:rPr lang="en-US">
                <a:latin typeface="Arial" pitchFamily="34" charset="0"/>
              </a:rPr>
              <a:pPr/>
              <a:t>21</a:t>
            </a:fld>
            <a:endParaRPr lang="en-US">
              <a:latin typeface="Arial" pitchFamily="34" charset="0"/>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86782C9-E948-4B83-828F-7881E3B0FB89}" type="slidenum">
              <a:rPr lang="en-US">
                <a:latin typeface="Arial" pitchFamily="34" charset="0"/>
              </a:rPr>
              <a:pPr/>
              <a:t>22</a:t>
            </a:fld>
            <a:endParaRPr lang="en-US">
              <a:latin typeface="Arial" pitchFamily="34" charset="0"/>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0A25082-942F-4293-B9B8-C984B65D5B48}" type="slidenum">
              <a:rPr lang="en-US">
                <a:latin typeface="Arial" pitchFamily="34" charset="0"/>
              </a:rPr>
              <a:pPr/>
              <a:t>23</a:t>
            </a:fld>
            <a:endParaRPr lang="en-US">
              <a:latin typeface="Arial" pitchFamily="34" charset="0"/>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ED0BF22-4959-4889-A762-67D48B126F76}" type="slidenum">
              <a:rPr lang="en-US">
                <a:latin typeface="Arial" pitchFamily="34" charset="0"/>
              </a:rPr>
              <a:pPr/>
              <a:t>24</a:t>
            </a:fld>
            <a:endParaRPr lang="en-US">
              <a:latin typeface="Arial" pitchFamily="34" charset="0"/>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4C3AB821-B507-47A8-A913-99BC9E0F081F}" type="slidenum">
              <a:rPr lang="en-US">
                <a:latin typeface="Arial" pitchFamily="34" charset="0"/>
              </a:rPr>
              <a:pPr/>
              <a:t>25</a:t>
            </a:fld>
            <a:endParaRPr lang="en-US">
              <a:latin typeface="Arial" pitchFamily="34" charset="0"/>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7D5AEF0-1DEC-4149-A673-B101336A800D}" type="slidenum">
              <a:rPr lang="en-US">
                <a:latin typeface="Arial" pitchFamily="34" charset="0"/>
              </a:rPr>
              <a:pPr/>
              <a:t>26</a:t>
            </a:fld>
            <a:endParaRPr lang="en-US">
              <a:latin typeface="Arial" pitchFamily="34" charset="0"/>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FCAD177-6F26-456C-8ECE-5A6740CC3573}" type="slidenum">
              <a:rPr lang="en-US">
                <a:latin typeface="Arial" pitchFamily="34" charset="0"/>
              </a:rPr>
              <a:pPr/>
              <a:t>27</a:t>
            </a:fld>
            <a:endParaRPr lang="en-US">
              <a:latin typeface="Arial" pitchFamily="34" charset="0"/>
            </a:endParaRPr>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9EA2C10-4A3E-4C3F-9883-F875A70CB17B}" type="slidenum">
              <a:rPr lang="en-US">
                <a:latin typeface="Arial" pitchFamily="34" charset="0"/>
              </a:rPr>
              <a:pPr/>
              <a:t>28</a:t>
            </a:fld>
            <a:endParaRPr lang="en-US">
              <a:latin typeface="Arial" pitchFamily="34" charset="0"/>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99AD5430-FDC2-46E7-8557-8041424F9A42}" type="slidenum">
              <a:rPr lang="en-US">
                <a:latin typeface="Arial" pitchFamily="34" charset="0"/>
              </a:rPr>
              <a:pPr/>
              <a:t>29</a:t>
            </a:fld>
            <a:endParaRPr lang="en-US">
              <a:latin typeface="Arial" pitchFamily="34" charset="0"/>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BD0C12F-69D7-40D9-9C77-31B50F416E4E}" type="slidenum">
              <a:rPr lang="en-US">
                <a:latin typeface="Arial" pitchFamily="34" charset="0"/>
              </a:rPr>
              <a:pPr/>
              <a:t>30</a:t>
            </a:fld>
            <a:endParaRPr lang="en-US">
              <a:latin typeface="Arial" pitchFamily="34" charset="0"/>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887B5FFD-D6B3-4EA7-83F9-F110A1D0DB7B}" type="slidenum">
              <a:rPr lang="en-US">
                <a:latin typeface="Arial" pitchFamily="34" charset="0"/>
              </a:rPr>
              <a:pPr/>
              <a:t>3</a:t>
            </a:fld>
            <a:endParaRPr lang="en-US">
              <a:latin typeface="Arial" pitchFamily="34" charset="0"/>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8FE83AE8-B661-4319-BA55-8A6478C60702}" type="slidenum">
              <a:rPr lang="en-US">
                <a:latin typeface="Arial" pitchFamily="34" charset="0"/>
              </a:rPr>
              <a:pPr/>
              <a:t>31</a:t>
            </a:fld>
            <a:endParaRPr lang="en-US">
              <a:latin typeface="Arial" pitchFamily="34" charset="0"/>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E5195BE-AB65-4FCF-9F07-EEE606B92CBA}" type="slidenum">
              <a:rPr lang="en-US">
                <a:latin typeface="Arial" pitchFamily="34" charset="0"/>
              </a:rPr>
              <a:pPr/>
              <a:t>32</a:t>
            </a:fld>
            <a:endParaRPr lang="en-US">
              <a:latin typeface="Arial" pitchFamily="34"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6A6490B9-2446-430D-BB7B-0EE5B6630E6A}" type="slidenum">
              <a:rPr lang="en-US">
                <a:latin typeface="Arial" pitchFamily="34" charset="0"/>
              </a:rPr>
              <a:pPr/>
              <a:t>33</a:t>
            </a:fld>
            <a:endParaRPr lang="en-US">
              <a:latin typeface="Arial" pitchFamily="34"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835E341-74B2-4E33-A903-D252A06A7FA7}" type="slidenum">
              <a:rPr lang="en-US">
                <a:latin typeface="Arial" pitchFamily="34" charset="0"/>
              </a:rPr>
              <a:pPr/>
              <a:t>34</a:t>
            </a:fld>
            <a:endParaRPr lang="en-US">
              <a:latin typeface="Arial" pitchFamily="34" charset="0"/>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93C8258-E6C6-4BD5-9730-2720E00B416E}" type="slidenum">
              <a:rPr lang="en-US">
                <a:latin typeface="Arial" pitchFamily="34" charset="0"/>
              </a:rPr>
              <a:pPr/>
              <a:t>35</a:t>
            </a:fld>
            <a:endParaRPr lang="en-US">
              <a:latin typeface="Arial" pitchFamily="34" charset="0"/>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C5700CE-6B17-4E66-8FC5-C70FBF4C5B3D}" type="slidenum">
              <a:rPr lang="en-US">
                <a:latin typeface="Arial" pitchFamily="34" charset="0"/>
              </a:rPr>
              <a:pPr/>
              <a:t>36</a:t>
            </a:fld>
            <a:endParaRPr lang="en-US">
              <a:latin typeface="Arial" pitchFamily="34"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35E0BB3-5B1A-4026-A373-663AC6EC5910}" type="slidenum">
              <a:rPr lang="en-US">
                <a:latin typeface="Arial" pitchFamily="34" charset="0"/>
              </a:rPr>
              <a:pPr/>
              <a:t>37</a:t>
            </a:fld>
            <a:endParaRPr lang="en-US">
              <a:latin typeface="Arial" pitchFamily="34" charset="0"/>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DEF2179-9090-40AD-939D-D86DDA833C3C}" type="slidenum">
              <a:rPr lang="en-US">
                <a:latin typeface="Arial" pitchFamily="34" charset="0"/>
              </a:rPr>
              <a:pPr/>
              <a:t>38</a:t>
            </a:fld>
            <a:endParaRPr lang="en-US">
              <a:latin typeface="Arial" pitchFamily="34"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6675C0F-68AE-4740-BC8F-3332B1C07280}" type="slidenum">
              <a:rPr lang="en-US">
                <a:latin typeface="Arial" pitchFamily="34" charset="0"/>
              </a:rPr>
              <a:pPr/>
              <a:t>39</a:t>
            </a:fld>
            <a:endParaRPr lang="en-US">
              <a:latin typeface="Arial" pitchFamily="34"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599FAFD-ED7C-4FDC-8980-0D151E466CF0}" type="slidenum">
              <a:rPr lang="en-US">
                <a:latin typeface="Arial" pitchFamily="34" charset="0"/>
              </a:rPr>
              <a:pPr/>
              <a:t>40</a:t>
            </a:fld>
            <a:endParaRPr lang="en-US">
              <a:latin typeface="Arial" pitchFamily="34" charset="0"/>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65554E6-9E4E-43FE-8541-2F69B1A48A18}" type="slidenum">
              <a:rPr lang="en-US">
                <a:latin typeface="Arial" pitchFamily="34" charset="0"/>
              </a:rPr>
              <a:pPr/>
              <a:t>4</a:t>
            </a:fld>
            <a:endParaRPr lang="en-US">
              <a:latin typeface="Arial" pitchFamily="34" charset="0"/>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8054FD2-F4AF-4E41-BA35-1F1E4CAD9377}" type="slidenum">
              <a:rPr lang="en-US">
                <a:latin typeface="Arial" pitchFamily="34" charset="0"/>
              </a:rPr>
              <a:pPr/>
              <a:t>41</a:t>
            </a:fld>
            <a:endParaRPr lang="en-US">
              <a:latin typeface="Arial" pitchFamily="34"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4FF64CD-7444-47A6-B379-6D70FBD30D4A}" type="slidenum">
              <a:rPr lang="en-US">
                <a:latin typeface="Arial" pitchFamily="34" charset="0"/>
              </a:rPr>
              <a:pPr/>
              <a:t>42</a:t>
            </a:fld>
            <a:endParaRPr lang="en-US">
              <a:latin typeface="Arial" pitchFamily="34"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ED440C1-DD6B-4E0B-B895-437782656BA6}" type="slidenum">
              <a:rPr lang="en-US">
                <a:latin typeface="Arial" pitchFamily="34" charset="0"/>
              </a:rPr>
              <a:pPr/>
              <a:t>43</a:t>
            </a:fld>
            <a:endParaRPr lang="en-US">
              <a:latin typeface="Arial" pitchFamily="34"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3E2E158-A37F-488D-A0F2-570E6329F6C5}" type="slidenum">
              <a:rPr lang="en-US">
                <a:latin typeface="Arial" pitchFamily="34" charset="0"/>
              </a:rPr>
              <a:pPr/>
              <a:t>44</a:t>
            </a:fld>
            <a:endParaRPr lang="en-US">
              <a:latin typeface="Arial" pitchFamily="34"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75A49B1-53F3-473C-A498-EC9D14534484}" type="slidenum">
              <a:rPr lang="en-US">
                <a:latin typeface="Arial" pitchFamily="34" charset="0"/>
              </a:rPr>
              <a:pPr/>
              <a:t>45</a:t>
            </a:fld>
            <a:endParaRPr lang="en-US">
              <a:latin typeface="Arial" pitchFamily="34"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82482BA1-BE24-491F-83FA-6471704379CE}" type="slidenum">
              <a:rPr lang="en-US">
                <a:latin typeface="Arial" pitchFamily="34" charset="0"/>
              </a:rPr>
              <a:pPr/>
              <a:t>46</a:t>
            </a:fld>
            <a:endParaRPr lang="en-US">
              <a:latin typeface="Arial" pitchFamily="34"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44446F34-5692-43D7-90D7-5F77054C779D}" type="slidenum">
              <a:rPr lang="en-US">
                <a:latin typeface="Arial" pitchFamily="34" charset="0"/>
              </a:rPr>
              <a:pPr/>
              <a:t>5</a:t>
            </a:fld>
            <a:endParaRPr lang="en-US">
              <a:latin typeface="Arial" pitchFamily="34" charset="0"/>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27DE7B11-502F-41BD-8615-06B97659B01B}" type="slidenum">
              <a:rPr lang="en-US">
                <a:latin typeface="Arial" pitchFamily="34" charset="0"/>
              </a:rPr>
              <a:pPr/>
              <a:t>6</a:t>
            </a:fld>
            <a:endParaRPr lang="en-US">
              <a:latin typeface="Arial" pitchFamily="34" charset="0"/>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95C35765-C0AD-457F-972C-B192CA78B119}" type="slidenum">
              <a:rPr lang="en-US">
                <a:latin typeface="Arial" pitchFamily="34" charset="0"/>
              </a:rPr>
              <a:pPr/>
              <a:t>7</a:t>
            </a:fld>
            <a:endParaRPr lang="en-US">
              <a:latin typeface="Arial" pitchFamily="34" charset="0"/>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C8DA61A-B2E5-43A1-97DB-2662D7C7D714}" type="slidenum">
              <a:rPr lang="en-US">
                <a:latin typeface="Arial" pitchFamily="34" charset="0"/>
              </a:rPr>
              <a:pPr/>
              <a:t>8</a:t>
            </a:fld>
            <a:endParaRPr lang="en-US">
              <a:latin typeface="Arial" pitchFamily="34" charset="0"/>
            </a:endParaRP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F4B91C0-0DF7-4EBF-83FF-9BD0F4666C4E}" type="slidenum">
              <a:rPr lang="en-US">
                <a:latin typeface="Arial" pitchFamily="34" charset="0"/>
              </a:rPr>
              <a:pPr/>
              <a:t>9</a:t>
            </a:fld>
            <a:endParaRPr lang="en-US">
              <a:latin typeface="Arial" pitchFamily="34" charset="0"/>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2663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663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E8D5ECC3-3725-49DC-8558-CA121A96F71C}" type="slidenum">
              <a:rPr lang="en-US"/>
              <a:pPr>
                <a:defRPr/>
              </a:pPr>
              <a:t>‹#›</a:t>
            </a:fld>
            <a:endParaRPr lang="en-US"/>
          </a:p>
        </p:txBody>
      </p:sp>
    </p:spTree>
    <p:extLst>
      <p:ext uri="{BB962C8B-B14F-4D97-AF65-F5344CB8AC3E}">
        <p14:creationId xmlns:p14="http://schemas.microsoft.com/office/powerpoint/2010/main" val="186973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71FD4E6-A714-469C-B325-5BFD220DF8A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27378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B279672-EADC-419A-A4F3-88FA3E47D9A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63931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1B1527-9D74-4966-BBDD-DC03A69735A6}" type="slidenum">
              <a:rPr lang="en-US"/>
              <a:pPr>
                <a:defRPr/>
              </a:pPr>
              <a:t>‹#›</a:t>
            </a:fld>
            <a:endParaRPr lang="en-US"/>
          </a:p>
        </p:txBody>
      </p:sp>
    </p:spTree>
    <p:extLst>
      <p:ext uri="{BB962C8B-B14F-4D97-AF65-F5344CB8AC3E}">
        <p14:creationId xmlns:p14="http://schemas.microsoft.com/office/powerpoint/2010/main" val="2208357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945002-43B2-429D-9C97-62AA87A9F859}" type="slidenum">
              <a:rPr lang="en-US"/>
              <a:pPr>
                <a:defRPr/>
              </a:pPr>
              <a:t>‹#›</a:t>
            </a:fld>
            <a:endParaRPr lang="en-US"/>
          </a:p>
        </p:txBody>
      </p:sp>
    </p:spTree>
    <p:extLst>
      <p:ext uri="{BB962C8B-B14F-4D97-AF65-F5344CB8AC3E}">
        <p14:creationId xmlns:p14="http://schemas.microsoft.com/office/powerpoint/2010/main" val="2436225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CB6085-8BF4-4A19-B1B3-55E02F630856}" type="slidenum">
              <a:rPr lang="en-US"/>
              <a:pPr>
                <a:defRPr/>
              </a:pPr>
              <a:t>‹#›</a:t>
            </a:fld>
            <a:endParaRPr lang="en-US"/>
          </a:p>
        </p:txBody>
      </p:sp>
    </p:spTree>
    <p:extLst>
      <p:ext uri="{BB962C8B-B14F-4D97-AF65-F5344CB8AC3E}">
        <p14:creationId xmlns:p14="http://schemas.microsoft.com/office/powerpoint/2010/main" val="1353836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EFE997-B59A-4208-B66E-534A0FCBC1A1}" type="slidenum">
              <a:rPr lang="en-US"/>
              <a:pPr>
                <a:defRPr/>
              </a:pPr>
              <a:t>‹#›</a:t>
            </a:fld>
            <a:endParaRPr lang="en-US"/>
          </a:p>
        </p:txBody>
      </p:sp>
    </p:spTree>
    <p:extLst>
      <p:ext uri="{BB962C8B-B14F-4D97-AF65-F5344CB8AC3E}">
        <p14:creationId xmlns:p14="http://schemas.microsoft.com/office/powerpoint/2010/main" val="2443093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56B3E9-92CB-4FBF-A3EC-CF4C8E0E4E54}" type="slidenum">
              <a:rPr lang="en-US"/>
              <a:pPr>
                <a:defRPr/>
              </a:pPr>
              <a:t>‹#›</a:t>
            </a:fld>
            <a:endParaRPr lang="en-US"/>
          </a:p>
        </p:txBody>
      </p:sp>
    </p:spTree>
    <p:extLst>
      <p:ext uri="{BB962C8B-B14F-4D97-AF65-F5344CB8AC3E}">
        <p14:creationId xmlns:p14="http://schemas.microsoft.com/office/powerpoint/2010/main" val="3229566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F743EB-CB15-4222-8934-71A443C09463}" type="slidenum">
              <a:rPr lang="en-US"/>
              <a:pPr>
                <a:defRPr/>
              </a:pPr>
              <a:t>‹#›</a:t>
            </a:fld>
            <a:endParaRPr lang="en-US"/>
          </a:p>
        </p:txBody>
      </p:sp>
    </p:spTree>
    <p:extLst>
      <p:ext uri="{BB962C8B-B14F-4D97-AF65-F5344CB8AC3E}">
        <p14:creationId xmlns:p14="http://schemas.microsoft.com/office/powerpoint/2010/main" val="3566673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DB9AF7-B86B-41F7-B09D-6E98D2F4380F}" type="slidenum">
              <a:rPr lang="en-US"/>
              <a:pPr>
                <a:defRPr/>
              </a:pPr>
              <a:t>‹#›</a:t>
            </a:fld>
            <a:endParaRPr lang="en-US"/>
          </a:p>
        </p:txBody>
      </p:sp>
    </p:spTree>
    <p:extLst>
      <p:ext uri="{BB962C8B-B14F-4D97-AF65-F5344CB8AC3E}">
        <p14:creationId xmlns:p14="http://schemas.microsoft.com/office/powerpoint/2010/main" val="664263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7C934-3F58-47CF-B86F-7A7C9A7EEA98}" type="slidenum">
              <a:rPr lang="en-US"/>
              <a:pPr>
                <a:defRPr/>
              </a:pPr>
              <a:t>‹#›</a:t>
            </a:fld>
            <a:endParaRPr lang="en-US"/>
          </a:p>
        </p:txBody>
      </p:sp>
    </p:spTree>
    <p:extLst>
      <p:ext uri="{BB962C8B-B14F-4D97-AF65-F5344CB8AC3E}">
        <p14:creationId xmlns:p14="http://schemas.microsoft.com/office/powerpoint/2010/main" val="364920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6936803-0F7F-4FE7-A749-90DE90A85C8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9216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70ED4F-F9CF-449B-B26E-D0AE8CDE8C64}" type="slidenum">
              <a:rPr lang="en-US"/>
              <a:pPr>
                <a:defRPr/>
              </a:pPr>
              <a:t>‹#›</a:t>
            </a:fld>
            <a:endParaRPr lang="en-US"/>
          </a:p>
        </p:txBody>
      </p:sp>
    </p:spTree>
    <p:extLst>
      <p:ext uri="{BB962C8B-B14F-4D97-AF65-F5344CB8AC3E}">
        <p14:creationId xmlns:p14="http://schemas.microsoft.com/office/powerpoint/2010/main" val="237918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0979F2-4AA3-4AC5-8510-61F4FCA48FF8}" type="slidenum">
              <a:rPr lang="en-US"/>
              <a:pPr>
                <a:defRPr/>
              </a:pPr>
              <a:t>‹#›</a:t>
            </a:fld>
            <a:endParaRPr lang="en-US"/>
          </a:p>
        </p:txBody>
      </p:sp>
    </p:spTree>
    <p:extLst>
      <p:ext uri="{BB962C8B-B14F-4D97-AF65-F5344CB8AC3E}">
        <p14:creationId xmlns:p14="http://schemas.microsoft.com/office/powerpoint/2010/main" val="2603198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836CF1-37AD-426B-9093-2C15D2E9990E}" type="slidenum">
              <a:rPr lang="en-US"/>
              <a:pPr>
                <a:defRPr/>
              </a:pPr>
              <a:t>‹#›</a:t>
            </a:fld>
            <a:endParaRPr lang="en-US"/>
          </a:p>
        </p:txBody>
      </p:sp>
    </p:spTree>
    <p:extLst>
      <p:ext uri="{BB962C8B-B14F-4D97-AF65-F5344CB8AC3E}">
        <p14:creationId xmlns:p14="http://schemas.microsoft.com/office/powerpoint/2010/main" val="119079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39C09E2-AE1C-4F96-8CE0-495EABCE60AA}"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8506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B7C31B5-30AC-4034-BC42-19A73CF03EC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4529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4BF4101C-6C01-4FEA-9C4F-14AE4AAA66B3}"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7944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B2714203-3D50-4032-823B-B436B8787BFF}"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0093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71EEACD-7362-425C-84DB-2A597FFDB90B}"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0504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ECA3F65-F7B0-4400-AEE0-A82BB9712E8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358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30FBB29-D2A7-415B-A882-48A97E189B7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87376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2560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804963E7-0457-4E98-8101-2117348651DF}"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560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2560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2560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2560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2561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2561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2561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2561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1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atin typeface="Arial" charset="0"/>
              </a:defRPr>
            </a:lvl1pPr>
          </a:lstStyle>
          <a:p>
            <a:pPr>
              <a:defRPr/>
            </a:pPr>
            <a:endParaRPr lang="en-US"/>
          </a:p>
        </p:txBody>
      </p:sp>
      <p:sp>
        <p:nvSpPr>
          <p:cNvPr id="2561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08"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9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mn-lt"/>
              </a:defRPr>
            </a:lvl1pPr>
          </a:lstStyle>
          <a:p>
            <a:pPr>
              <a:defRPr/>
            </a:pPr>
            <a:endParaRPr lang="en-US"/>
          </a:p>
        </p:txBody>
      </p:sp>
      <p:sp>
        <p:nvSpPr>
          <p:cNvPr id="849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atin typeface="+mn-lt"/>
              </a:defRPr>
            </a:lvl1pPr>
          </a:lstStyle>
          <a:p>
            <a:pPr>
              <a:defRPr/>
            </a:pPr>
            <a:endParaRPr lang="en-US"/>
          </a:p>
        </p:txBody>
      </p:sp>
      <p:sp>
        <p:nvSpPr>
          <p:cNvPr id="849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mn-lt"/>
              </a:defRPr>
            </a:lvl1pPr>
          </a:lstStyle>
          <a:p>
            <a:pPr>
              <a:defRPr/>
            </a:pPr>
            <a:fld id="{7FB0779D-20A2-4BAB-B61E-CC25147A14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ityguides.salsaweb.com/belgium/reports/2001/20010120venezuelatravel/venezimages/caracas03.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prb.org/Content/NavigationMenu/PRB/Educators/Human_Population/Urbanization2/Patterns_of_World_Urbanization1.htm#mdc#md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prb.org/Content/NavigationMenu/PRB/Educators/Human_Population/Urbanization2/Patterns_of_World_Urbanization1.htm#ldc#ldc"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news.bbc.co.uk/2/shared/spl/hi/world/06/urbanisation/html/urbanisation.stm" TargetMode="External"/><Relationship Id="rId2" Type="http://schemas.openxmlformats.org/officeDocument/2006/relationships/hyperlink" Target="http://news.bbc.co.uk/2/hi/in_depth/world/2006/urbanis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www.prb.org/Content/NavigationMenu/PRB/Educators/Human_Population/Urbanization2/Patterns_of_World_Urbanization1.htm#increase#increas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www.conservationtech.com/x-MILLTOWNS/RL-Photographs-4x5/England/Lancs-9.jpg" TargetMode="External"/><Relationship Id="rId7" Type="http://schemas.openxmlformats.org/officeDocument/2006/relationships/hyperlink" Target="http://images.google.com/imgres?imgurl=http://www.schoolshistory.org.uk/IndustrialRevolution/images/Street1a.jpg&amp;imgrefurl=http://www.schoolshistory.org.uk/IndustrialRevolution/lifeduringindustrialrevolution.htm&amp;h=533&amp;w=399&amp;sz=79&amp;tbnid=z1gTqBokDQsJ:&amp;tbnh=128&amp;tbnw=96&amp;hl=en&amp;start=350&amp;prev=/images%3Fq%3Dindustrial%2Brevolution%2B%26start%3D340%26hl%3Den%26lr%3D%26rls%3DGGLB,GGLB:1969-53,GGLB:en%26sa%3DN"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www.conservationtech.com/x-MILLTOWNS/RL-Photographs-4x5/England/Yorkshire-4.jpg" TargetMode="Externa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america.scientium.com/bush2004/mission.ht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usgennet.org/usa/nj/state/EssexNewarkSewer.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rb.org/Content/NavigationMenu/PRB/Educators/Human_Population/Urbanization2/Patterns_of_World_Urbanization1.htm#death#death"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prb.org/Content/NavigationMenu/PRB/Educators/Human_Population/Urbanization2/Patterns_of_World_Urbanization1.htm#mega#meg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magma.nationalgeographic.com/ngm/0211/feature3/zoom1.ht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nwhiker.com/SAnight.htm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http://realnigeria.org/photos3.asp"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hyperlink" Target="http://www2.chinadaily.com.cn/english/doc/2004-09/27/content_377978.htm"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caf.dlr.de/caf/aktuelles/news-archiv/bilderarchiv/sonstiges/night-europe_600b_600h_web.gif;internal&amp;action=printview.action"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http://science.nasa.gov/headlines/y2000/essd16mar_1m.ht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eande.lbl.gov/HeatIsland/"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hyperlink" Target="http://magma.nationalgeographic.com/ngm/0211/feature3/zoom2.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hyperlink" Target="http://newswire.indymedia.org/en/newswire/2004/03/800756.s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http://www.askadavid.org/photos/photos17/favelamorrodosprazeres.jp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hyperlink" Target="http://www.zapworld.com/about/news/watch_francepollution.asp" TargetMode="External"/><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hyperlink" Target="http://www40.statcan.gc.ca/l01/cst01/demo62a-eng.htm" TargetMode="External"/><Relationship Id="rId2" Type="http://schemas.openxmlformats.org/officeDocument/2006/relationships/hyperlink" Target="http://globalis.gvu.unu.edu/indicator_detail.cfm?IndicatorID=30&amp;Country=C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chengdu.usconsulate.gov/img/night_lites_asia.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oilcrisis.com/africa/"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ww.nationalaglawcenter.org/readingrooms/urbaniza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prb.org/Content/NavigationMenu/PRB/Educators/Human_Population/Urbanization2/Patterns_of_World_Urbanization1.htm#urban#urba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idx="4294967295"/>
          </p:nvPr>
        </p:nvSpPr>
        <p:spPr>
          <a:xfrm>
            <a:off x="468313" y="836613"/>
            <a:ext cx="7772400" cy="1470025"/>
          </a:xfrm>
        </p:spPr>
        <p:txBody>
          <a:bodyPr/>
          <a:lstStyle/>
          <a:p>
            <a:pPr eaLnBrk="1" hangingPunct="1">
              <a:defRPr/>
            </a:pPr>
            <a:r>
              <a:rPr lang="en-US" sz="6000" smtClean="0"/>
              <a:t>URBANIZATION</a:t>
            </a:r>
          </a:p>
        </p:txBody>
      </p:sp>
      <p:sp>
        <p:nvSpPr>
          <p:cNvPr id="4099" name="Text Box 8"/>
          <p:cNvSpPr txBox="1">
            <a:spLocks noChangeArrowheads="1"/>
          </p:cNvSpPr>
          <p:nvPr/>
        </p:nvSpPr>
        <p:spPr bwMode="auto">
          <a:xfrm>
            <a:off x="900113" y="5876925"/>
            <a:ext cx="6985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hlinkClick r:id="rId3"/>
              </a:rPr>
              <a:t>http://cityguides.salsaweb.com/belgium/reports/2001/20010120venezuelatravel/venezimages/caracas03.jpg</a:t>
            </a:r>
            <a:endParaRPr lang="en-US"/>
          </a:p>
          <a:p>
            <a:endParaRPr lang="en-US"/>
          </a:p>
          <a:p>
            <a:endParaRPr lang="en-US"/>
          </a:p>
        </p:txBody>
      </p:sp>
      <p:pic>
        <p:nvPicPr>
          <p:cNvPr id="4100" name="Picture 9" descr="caracas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205038"/>
            <a:ext cx="6281738"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endParaRPr lang="en-US" smtClean="0"/>
          </a:p>
        </p:txBody>
      </p:sp>
      <p:sp>
        <p:nvSpPr>
          <p:cNvPr id="13315" name="Rectangle 3"/>
          <p:cNvSpPr>
            <a:spLocks noGrp="1" noChangeArrowheads="1"/>
          </p:cNvSpPr>
          <p:nvPr>
            <p:ph type="body" idx="1"/>
          </p:nvPr>
        </p:nvSpPr>
        <p:spPr/>
        <p:txBody>
          <a:bodyPr/>
          <a:lstStyle/>
          <a:p>
            <a:pPr eaLnBrk="1" hangingPunct="1">
              <a:lnSpc>
                <a:spcPct val="80000"/>
              </a:lnSpc>
              <a:defRPr/>
            </a:pPr>
            <a:r>
              <a:rPr lang="en-US" sz="2800" smtClean="0"/>
              <a:t>The world has experienced unprecedented urban growth in recent decades. </a:t>
            </a:r>
          </a:p>
          <a:p>
            <a:pPr eaLnBrk="1" hangingPunct="1">
              <a:lnSpc>
                <a:spcPct val="80000"/>
              </a:lnSpc>
              <a:defRPr/>
            </a:pPr>
            <a:r>
              <a:rPr lang="en-US" sz="2800" smtClean="0"/>
              <a:t>In May 2007 for the first time in history over 50% of the world's population lived in urban areas.</a:t>
            </a:r>
          </a:p>
          <a:p>
            <a:pPr eaLnBrk="1" hangingPunct="1">
              <a:lnSpc>
                <a:spcPct val="80000"/>
              </a:lnSpc>
              <a:defRPr/>
            </a:pPr>
            <a:r>
              <a:rPr lang="en-US" sz="2800" smtClean="0"/>
              <a:t>There are 411 cities over 1 million. </a:t>
            </a:r>
          </a:p>
          <a:p>
            <a:pPr eaLnBrk="1" hangingPunct="1">
              <a:lnSpc>
                <a:spcPct val="80000"/>
              </a:lnSpc>
              <a:defRPr/>
            </a:pPr>
            <a:r>
              <a:rPr lang="en-US" sz="2800" smtClean="0">
                <a:hlinkClick r:id="rId3"/>
              </a:rPr>
              <a:t>More developed nations</a:t>
            </a:r>
            <a:r>
              <a:rPr lang="en-US" sz="2800" smtClean="0"/>
              <a:t> are about 76 percent urban, while 40 percent of residents of </a:t>
            </a:r>
            <a:r>
              <a:rPr lang="en-US" sz="2800" smtClean="0">
                <a:hlinkClick r:id="rId4"/>
              </a:rPr>
              <a:t>less developed countries</a:t>
            </a:r>
            <a:r>
              <a:rPr lang="en-US" sz="2800" smtClean="0"/>
              <a:t> live in urban areas.</a:t>
            </a:r>
          </a:p>
          <a:p>
            <a:pPr eaLnBrk="1" hangingPunct="1">
              <a:lnSpc>
                <a:spcPct val="80000"/>
              </a:lnSpc>
              <a:defRPr/>
            </a:pPr>
            <a:r>
              <a:rPr lang="en-US" sz="2800" smtClean="0"/>
              <a:t>It is expected that 60 percent of the world population will be urban by 2030, and that most urban growth will occur in less developed countries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1000" fill="hold"/>
                                        <p:tgtEl>
                                          <p:spTgt spid="133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3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31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 calcmode="lin" valueType="num">
                                      <p:cBhvr>
                                        <p:cTn id="14" dur="1000" fill="hold"/>
                                        <p:tgtEl>
                                          <p:spTgt spid="1331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331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331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 calcmode="lin" valueType="num">
                                      <p:cBhvr>
                                        <p:cTn id="21" dur="1000" fill="hold"/>
                                        <p:tgtEl>
                                          <p:spTgt spid="1331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331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331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 calcmode="lin" valueType="num">
                                      <p:cBhvr>
                                        <p:cTn id="28" dur="1000" fill="hold"/>
                                        <p:tgtEl>
                                          <p:spTgt spid="1331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331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331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3315">
                                            <p:txEl>
                                              <p:pRg st="4" end="4"/>
                                            </p:txEl>
                                          </p:spTgt>
                                        </p:tgtEl>
                                        <p:attrNameLst>
                                          <p:attrName>style.visibility</p:attrName>
                                        </p:attrNameLst>
                                      </p:cBhvr>
                                      <p:to>
                                        <p:strVal val="visible"/>
                                      </p:to>
                                    </p:set>
                                    <p:anim calcmode="lin" valueType="num">
                                      <p:cBhvr>
                                        <p:cTn id="35" dur="1000" fill="hold"/>
                                        <p:tgtEl>
                                          <p:spTgt spid="1331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331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p:txBody>
          <a:bodyPr/>
          <a:lstStyle/>
          <a:p>
            <a:pPr eaLnBrk="1" hangingPunct="1">
              <a:defRPr/>
            </a:pPr>
            <a:endParaRPr lang="en-US" smtClean="0"/>
          </a:p>
        </p:txBody>
      </p:sp>
      <p:sp>
        <p:nvSpPr>
          <p:cNvPr id="130051" name="Rectangle 3"/>
          <p:cNvSpPr>
            <a:spLocks noGrp="1" noChangeArrowheads="1"/>
          </p:cNvSpPr>
          <p:nvPr>
            <p:ph type="body" idx="1"/>
          </p:nvPr>
        </p:nvSpPr>
        <p:spPr/>
        <p:txBody>
          <a:bodyPr/>
          <a:lstStyle/>
          <a:p>
            <a:pPr eaLnBrk="1" hangingPunct="1">
              <a:defRPr/>
            </a:pPr>
            <a:r>
              <a:rPr lang="en-US" b="1" smtClean="0">
                <a:hlinkClick r:id="rId2"/>
              </a:rPr>
              <a:t>http://news.bbc.co.uk/2/hi/in_depth/world/2006/urbanisation/</a:t>
            </a:r>
            <a:endParaRPr lang="en-US" b="1" smtClean="0"/>
          </a:p>
          <a:p>
            <a:pPr eaLnBrk="1" hangingPunct="1">
              <a:buFont typeface="Wingdings" pitchFamily="2" charset="2"/>
              <a:buNone/>
              <a:defRPr/>
            </a:pPr>
            <a:endParaRPr lang="en-US" b="1" smtClean="0"/>
          </a:p>
          <a:p>
            <a:pPr eaLnBrk="1" hangingPunct="1">
              <a:defRPr/>
            </a:pPr>
            <a:r>
              <a:rPr lang="en-US" b="1" smtClean="0">
                <a:hlinkClick r:id="rId3"/>
              </a:rPr>
              <a:t>http://news.bbc.co.uk/2/shared/spl/hi/world/06/urbanisation/html/urbanisation.stm</a:t>
            </a:r>
            <a:endParaRPr lang="en-US" b="1" smtClean="0"/>
          </a:p>
          <a:p>
            <a:pPr eaLnBrk="1" hangingPunct="1">
              <a:defRPr/>
            </a:pPr>
            <a:endParaRPr lang="en-US" b="1"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hicago18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73200"/>
            <a:ext cx="60960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chicago18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66900"/>
            <a:ext cx="6096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hicago18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46200"/>
            <a:ext cx="60960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chica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393825"/>
            <a:ext cx="5903912"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endParaRPr lang="en-US" smtClean="0"/>
          </a:p>
        </p:txBody>
      </p:sp>
      <p:sp>
        <p:nvSpPr>
          <p:cNvPr id="19459" name="Rectangle 3"/>
          <p:cNvSpPr>
            <a:spLocks noGrp="1" noChangeArrowheads="1"/>
          </p:cNvSpPr>
          <p:nvPr>
            <p:ph type="body" idx="4294967295"/>
          </p:nvPr>
        </p:nvSpPr>
        <p:spPr>
          <a:xfrm>
            <a:off x="611188" y="1700213"/>
            <a:ext cx="8229600" cy="4525962"/>
          </a:xfrm>
        </p:spPr>
        <p:txBody>
          <a:bodyPr/>
          <a:lstStyle/>
          <a:p>
            <a:pPr eaLnBrk="1" hangingPunct="1"/>
            <a:endParaRPr lang="en-US" smtClean="0"/>
          </a:p>
          <a:p>
            <a:pPr eaLnBrk="1" hangingPunct="1">
              <a:buFontTx/>
              <a:buNone/>
            </a:pPr>
            <a:r>
              <a:rPr lang="en-US" smtClean="0"/>
              <a:t> </a:t>
            </a:r>
          </a:p>
        </p:txBody>
      </p:sp>
      <p:sp>
        <p:nvSpPr>
          <p:cNvPr id="19460" name="Rectangle 5"/>
          <p:cNvSpPr>
            <a:spLocks noChangeArrowheads="1"/>
          </p:cNvSpPr>
          <p:nvPr/>
        </p:nvSpPr>
        <p:spPr bwMode="auto">
          <a:xfrm>
            <a:off x="3089275" y="1936750"/>
            <a:ext cx="296545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atin typeface="Arial" pitchFamily="34" charset="0"/>
              </a:rPr>
              <a:t>  </a:t>
            </a:r>
            <a:r>
              <a:rPr lang="en-US" sz="100">
                <a:latin typeface="Arial" pitchFamily="34" charset="0"/>
              </a:rPr>
              <a:t> </a:t>
            </a:r>
            <a:r>
              <a:rPr lang="en-US">
                <a:latin typeface="Arial" pitchFamily="34" charset="0"/>
              </a:rPr>
              <a:t>                                 </a:t>
            </a:r>
            <a:endParaRPr lang="en-US" sz="900">
              <a:latin typeface="Arial" pitchFamily="34" charset="0"/>
            </a:endParaRPr>
          </a:p>
          <a:p>
            <a:r>
              <a:rPr lang="en-US" sz="900" i="1">
                <a:latin typeface="Arial" pitchFamily="34" charset="0"/>
              </a:rPr>
              <a:t>Figure 1</a:t>
            </a:r>
            <a:r>
              <a:rPr lang="en-US" sz="900">
                <a:latin typeface="Arial" pitchFamily="34" charset="0"/>
              </a:rPr>
              <a:t/>
            </a:r>
            <a:br>
              <a:rPr lang="en-US" sz="900">
                <a:latin typeface="Arial" pitchFamily="34" charset="0"/>
              </a:rPr>
            </a:br>
            <a:r>
              <a:rPr lang="en-US" sz="900" b="1">
                <a:latin typeface="Arial" pitchFamily="34" charset="0"/>
              </a:rPr>
              <a:t>Urban and Rural Populations, 1950-2030</a:t>
            </a:r>
            <a:endParaRPr lang="en-US" sz="1100">
              <a:latin typeface="Arial" pitchFamily="34" charset="0"/>
            </a:endParaRPr>
          </a:p>
          <a:p>
            <a:r>
              <a:rPr lang="en-US" sz="900">
                <a:latin typeface="Arial" pitchFamily="34" charset="0"/>
              </a:rPr>
              <a:t>  </a:t>
            </a:r>
            <a:r>
              <a:rPr lang="en-US" sz="13800">
                <a:latin typeface="Arial" pitchFamily="34" charset="0"/>
              </a:rPr>
              <a:t> </a:t>
            </a:r>
            <a:r>
              <a:rPr lang="en-US" sz="900">
                <a:latin typeface="Arial" pitchFamily="34" charset="0"/>
              </a:rPr>
              <a:t>                                                                 </a:t>
            </a:r>
          </a:p>
          <a:p>
            <a:r>
              <a:rPr lang="en-US" sz="700">
                <a:latin typeface="Arial" pitchFamily="34" charset="0"/>
              </a:rPr>
              <a:t>Source: UN, </a:t>
            </a:r>
            <a:r>
              <a:rPr lang="en-US" sz="700" i="1">
                <a:latin typeface="Arial" pitchFamily="34" charset="0"/>
              </a:rPr>
              <a:t>World Urbanization Prospects: The 2003 Revision</a:t>
            </a:r>
            <a:r>
              <a:rPr lang="en-US" sz="700">
                <a:latin typeface="Arial" pitchFamily="34" charset="0"/>
              </a:rPr>
              <a:t> (2004).</a:t>
            </a:r>
            <a:endParaRPr lang="en-US" sz="900">
              <a:latin typeface="Arial" pitchFamily="34" charset="0"/>
            </a:endParaRPr>
          </a:p>
          <a:p>
            <a:r>
              <a:rPr lang="en-US" sz="900">
                <a:latin typeface="Arial" pitchFamily="34" charset="0"/>
              </a:rPr>
              <a:t>  </a:t>
            </a:r>
            <a:r>
              <a:rPr lang="en-US" sz="100">
                <a:latin typeface="Arial" pitchFamily="34" charset="0"/>
              </a:rPr>
              <a:t> </a:t>
            </a:r>
            <a:r>
              <a:rPr lang="en-US" sz="900">
                <a:latin typeface="Arial" pitchFamily="34" charset="0"/>
              </a:rPr>
              <a:t>                                                                 </a:t>
            </a:r>
          </a:p>
        </p:txBody>
      </p:sp>
      <p:pic>
        <p:nvPicPr>
          <p:cNvPr id="19461" name="Picture 6" descr="2px_996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850" y="1982788"/>
            <a:ext cx="209550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p-urban&amp;ruralpo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557338"/>
            <a:ext cx="4618038"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8" descr="2px_996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100" y="4740275"/>
            <a:ext cx="209550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en-US" smtClean="0"/>
              <a:t>Causes of urbanization</a:t>
            </a:r>
          </a:p>
        </p:txBody>
      </p:sp>
      <p:sp>
        <p:nvSpPr>
          <p:cNvPr id="15363" name="Rectangle 3"/>
          <p:cNvSpPr>
            <a:spLocks noGrp="1" noChangeArrowheads="1"/>
          </p:cNvSpPr>
          <p:nvPr>
            <p:ph type="body" idx="1"/>
          </p:nvPr>
        </p:nvSpPr>
        <p:spPr/>
        <p:txBody>
          <a:bodyPr/>
          <a:lstStyle/>
          <a:p>
            <a:pPr eaLnBrk="1" hangingPunct="1">
              <a:defRPr/>
            </a:pPr>
            <a:r>
              <a:rPr lang="en-US" smtClean="0"/>
              <a:t>A city grows through </a:t>
            </a:r>
            <a:r>
              <a:rPr lang="en-US" smtClean="0">
                <a:hlinkClick r:id="rId3"/>
              </a:rPr>
              <a:t>natural increase</a:t>
            </a:r>
            <a:r>
              <a:rPr lang="en-US" smtClean="0"/>
              <a:t> — the excess of births over deaths and the in-migration of people from rural areas.</a:t>
            </a:r>
          </a:p>
          <a:p>
            <a:pPr eaLnBrk="1" hangingPunct="1">
              <a:defRPr/>
            </a:pPr>
            <a:r>
              <a:rPr lang="en-US" smtClean="0"/>
              <a:t>MDCS and LDCs differ in the way in which urbanization is occurring. </a:t>
            </a:r>
          </a:p>
          <a:p>
            <a:pPr eaLnBrk="1" hangingPunct="1">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heel(4)">
                                      <p:cBhvr>
                                        <p:cTn id="7" dur="20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heel(4)">
                                      <p:cBhvr>
                                        <p:cTn id="12" dur="20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pPr eaLnBrk="1" hangingPunct="1">
              <a:defRPr/>
            </a:pPr>
            <a:endParaRPr lang="en-US" smtClean="0"/>
          </a:p>
        </p:txBody>
      </p:sp>
      <p:sp>
        <p:nvSpPr>
          <p:cNvPr id="65539" name="Rectangle 3"/>
          <p:cNvSpPr>
            <a:spLocks noGrp="1" noChangeArrowheads="1"/>
          </p:cNvSpPr>
          <p:nvPr>
            <p:ph type="body" idx="1"/>
          </p:nvPr>
        </p:nvSpPr>
        <p:spPr/>
        <p:txBody>
          <a:bodyPr/>
          <a:lstStyle/>
          <a:p>
            <a:pPr eaLnBrk="1" hangingPunct="1">
              <a:lnSpc>
                <a:spcPct val="80000"/>
              </a:lnSpc>
              <a:defRPr/>
            </a:pPr>
            <a:r>
              <a:rPr lang="en-US" sz="2800" b="1" u="sng" smtClean="0"/>
              <a:t>MDCs</a:t>
            </a:r>
            <a:r>
              <a:rPr lang="en-US" sz="2800" b="1" smtClean="0"/>
              <a:t> : </a:t>
            </a:r>
            <a:r>
              <a:rPr lang="en-US" sz="2800" smtClean="0"/>
              <a:t>During the 19th and early 20th centuries, urbanization resulted due to  industrialization. </a:t>
            </a:r>
          </a:p>
          <a:p>
            <a:pPr lvl="1" eaLnBrk="1" hangingPunct="1">
              <a:lnSpc>
                <a:spcPct val="80000"/>
              </a:lnSpc>
              <a:defRPr/>
            </a:pPr>
            <a:r>
              <a:rPr lang="en-US" sz="2400" smtClean="0"/>
              <a:t>New job opportunities in the cities encouraged the mass movement of population away from the countryside.</a:t>
            </a:r>
          </a:p>
          <a:p>
            <a:pPr lvl="1" eaLnBrk="1" hangingPunct="1">
              <a:lnSpc>
                <a:spcPct val="80000"/>
              </a:lnSpc>
              <a:defRPr/>
            </a:pPr>
            <a:r>
              <a:rPr lang="en-US" sz="2400" smtClean="0"/>
              <a:t> At the same time, migrants provided cheap, plentiful labor for the emerging factories. </a:t>
            </a:r>
          </a:p>
          <a:p>
            <a:pPr lvl="1" eaLnBrk="1" hangingPunct="1">
              <a:lnSpc>
                <a:spcPct val="80000"/>
              </a:lnSpc>
              <a:defRPr/>
            </a:pPr>
            <a:r>
              <a:rPr lang="en-US" sz="2400" smtClean="0"/>
              <a:t>High death rates in the cities slowed urban growth. Cities were unhealthy places because of crowded living conditions, the prevalence of contagious diseases, and the lack of sanitation. Until the mid-1800s, the number of deaths exceeded births in many large European cities.</a:t>
            </a:r>
          </a:p>
          <a:p>
            <a:pPr lvl="1" eaLnBrk="1" hangingPunct="1">
              <a:lnSpc>
                <a:spcPct val="80000"/>
              </a:lnSpc>
              <a:defRPr/>
            </a:pPr>
            <a:r>
              <a:rPr lang="en-US" sz="2400" smtClean="0"/>
              <a:t> Migration accounted for as much as 90 percent of city growth during this period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randombar(horizontal)">
                                      <p:cBhvr>
                                        <p:cTn id="7" dur="5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randombar(horizontal)">
                                      <p:cBhvr>
                                        <p:cTn id="12" dur="500"/>
                                        <p:tgtEl>
                                          <p:spTgt spid="65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randombar(horizontal)">
                                      <p:cBhvr>
                                        <p:cTn id="17" dur="500"/>
                                        <p:tgtEl>
                                          <p:spTgt spid="655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5539">
                                            <p:txEl>
                                              <p:pRg st="3" end="3"/>
                                            </p:txEl>
                                          </p:spTgt>
                                        </p:tgtEl>
                                        <p:attrNameLst>
                                          <p:attrName>style.visibility</p:attrName>
                                        </p:attrNameLst>
                                      </p:cBhvr>
                                      <p:to>
                                        <p:strVal val="visible"/>
                                      </p:to>
                                    </p:set>
                                    <p:animEffect transition="in" filter="randombar(horizontal)">
                                      <p:cBhvr>
                                        <p:cTn id="22" dur="500"/>
                                        <p:tgtEl>
                                          <p:spTgt spid="655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Effect transition="in" filter="randombar(horizontal)">
                                      <p:cBhvr>
                                        <p:cTn id="27" dur="500"/>
                                        <p:tgtEl>
                                          <p:spTgt spid="655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7" name="Picture 5" descr="Lancs-9.jpg (28893 byt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981075"/>
            <a:ext cx="23653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7" descr="Yorkshire-4.jpg (25411 byte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0" y="908050"/>
            <a:ext cx="261143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8" descr="Street1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038" y="3573463"/>
            <a:ext cx="2132012"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74757"/>
                                        </p:tgtEl>
                                        <p:attrNameLst>
                                          <p:attrName>style.visibility</p:attrName>
                                        </p:attrNameLst>
                                      </p:cBhvr>
                                      <p:to>
                                        <p:strVal val="visible"/>
                                      </p:to>
                                    </p:set>
                                    <p:animEffect transition="in" filter="fade">
                                      <p:cBhvr>
                                        <p:cTn id="7" dur="800" decel="100000"/>
                                        <p:tgtEl>
                                          <p:spTgt spid="74757"/>
                                        </p:tgtEl>
                                      </p:cBhvr>
                                    </p:animEffect>
                                    <p:anim calcmode="lin" valueType="num">
                                      <p:cBhvr>
                                        <p:cTn id="8" dur="800" decel="100000" fill="hold"/>
                                        <p:tgtEl>
                                          <p:spTgt spid="74757"/>
                                        </p:tgtEl>
                                        <p:attrNameLst>
                                          <p:attrName>style.rotation</p:attrName>
                                        </p:attrNameLst>
                                      </p:cBhvr>
                                      <p:tavLst>
                                        <p:tav tm="0">
                                          <p:val>
                                            <p:fltVal val="-90"/>
                                          </p:val>
                                        </p:tav>
                                        <p:tav tm="100000">
                                          <p:val>
                                            <p:fltVal val="0"/>
                                          </p:val>
                                        </p:tav>
                                      </p:tavLst>
                                    </p:anim>
                                    <p:anim calcmode="lin" valueType="num">
                                      <p:cBhvr>
                                        <p:cTn id="9" dur="800" decel="100000" fill="hold"/>
                                        <p:tgtEl>
                                          <p:spTgt spid="74757"/>
                                        </p:tgtEl>
                                        <p:attrNameLst>
                                          <p:attrName>ppt_x</p:attrName>
                                        </p:attrNameLst>
                                      </p:cBhvr>
                                      <p:tavLst>
                                        <p:tav tm="0">
                                          <p:val>
                                            <p:strVal val="#ppt_x+0.4"/>
                                          </p:val>
                                        </p:tav>
                                        <p:tav tm="100000">
                                          <p:val>
                                            <p:strVal val="#ppt_x-0.05"/>
                                          </p:val>
                                        </p:tav>
                                      </p:tavLst>
                                    </p:anim>
                                    <p:anim calcmode="lin" valueType="num">
                                      <p:cBhvr>
                                        <p:cTn id="10" dur="800" decel="100000" fill="hold"/>
                                        <p:tgtEl>
                                          <p:spTgt spid="7475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475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475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8" presetClass="entr" presetSubtype="0" accel="100000" fill="hold" nodeType="clickEffect">
                                  <p:stCondLst>
                                    <p:cond delay="0"/>
                                  </p:stCondLst>
                                  <p:childTnLst>
                                    <p:set>
                                      <p:cBhvr>
                                        <p:cTn id="16" dur="1" fill="hold">
                                          <p:stCondLst>
                                            <p:cond delay="0"/>
                                          </p:stCondLst>
                                        </p:cTn>
                                        <p:tgtEl>
                                          <p:spTgt spid="74759"/>
                                        </p:tgtEl>
                                        <p:attrNameLst>
                                          <p:attrName>style.visibility</p:attrName>
                                        </p:attrNameLst>
                                      </p:cBhvr>
                                      <p:to>
                                        <p:strVal val="visible"/>
                                      </p:to>
                                    </p:set>
                                    <p:anim calcmode="lin" valueType="num">
                                      <p:cBhvr>
                                        <p:cTn id="17" dur="500" fill="hold"/>
                                        <p:tgtEl>
                                          <p:spTgt spid="74759"/>
                                        </p:tgtEl>
                                        <p:attrNameLst>
                                          <p:attrName>ppt_w</p:attrName>
                                        </p:attrNameLst>
                                      </p:cBhvr>
                                      <p:tavLst>
                                        <p:tav tm="0">
                                          <p:val>
                                            <p:strVal val="#ppt_w*2.5"/>
                                          </p:val>
                                        </p:tav>
                                        <p:tav tm="100000">
                                          <p:val>
                                            <p:strVal val="#ppt_w"/>
                                          </p:val>
                                        </p:tav>
                                      </p:tavLst>
                                    </p:anim>
                                    <p:anim calcmode="lin" valueType="num">
                                      <p:cBhvr>
                                        <p:cTn id="18" dur="500" fill="hold"/>
                                        <p:tgtEl>
                                          <p:spTgt spid="74759"/>
                                        </p:tgtEl>
                                        <p:attrNameLst>
                                          <p:attrName>ppt_h</p:attrName>
                                        </p:attrNameLst>
                                      </p:cBhvr>
                                      <p:tavLst>
                                        <p:tav tm="0">
                                          <p:val>
                                            <p:strVal val="#ppt_h*0.01"/>
                                          </p:val>
                                        </p:tav>
                                        <p:tav tm="100000">
                                          <p:val>
                                            <p:strVal val="#ppt_h"/>
                                          </p:val>
                                        </p:tav>
                                      </p:tavLst>
                                    </p:anim>
                                    <p:anim calcmode="lin" valueType="num">
                                      <p:cBhvr>
                                        <p:cTn id="19" dur="500" fill="hold"/>
                                        <p:tgtEl>
                                          <p:spTgt spid="74759"/>
                                        </p:tgtEl>
                                        <p:attrNameLst>
                                          <p:attrName>ppt_x</p:attrName>
                                        </p:attrNameLst>
                                      </p:cBhvr>
                                      <p:tavLst>
                                        <p:tav tm="0">
                                          <p:val>
                                            <p:strVal val="#ppt_x"/>
                                          </p:val>
                                        </p:tav>
                                        <p:tav tm="100000">
                                          <p:val>
                                            <p:strVal val="#ppt_x"/>
                                          </p:val>
                                        </p:tav>
                                      </p:tavLst>
                                    </p:anim>
                                    <p:anim calcmode="lin" valueType="num">
                                      <p:cBhvr>
                                        <p:cTn id="20" dur="500" fill="hold"/>
                                        <p:tgtEl>
                                          <p:spTgt spid="74759"/>
                                        </p:tgtEl>
                                        <p:attrNameLst>
                                          <p:attrName>ppt_y</p:attrName>
                                        </p:attrNameLst>
                                      </p:cBhvr>
                                      <p:tavLst>
                                        <p:tav tm="0">
                                          <p:val>
                                            <p:strVal val="#ppt_h+1"/>
                                          </p:val>
                                        </p:tav>
                                        <p:tav tm="100000">
                                          <p:val>
                                            <p:strVal val="#ppt_y"/>
                                          </p:val>
                                        </p:tav>
                                      </p:tavLst>
                                    </p:anim>
                                    <p:animEffect transition="in" filter="fade">
                                      <p:cBhvr>
                                        <p:cTn id="21" dur="500"/>
                                        <p:tgtEl>
                                          <p:spTgt spid="7475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0" presetClass="entr" presetSubtype="0" fill="hold" nodeType="clickEffect">
                                  <p:stCondLst>
                                    <p:cond delay="0"/>
                                  </p:stCondLst>
                                  <p:childTnLst>
                                    <p:set>
                                      <p:cBhvr>
                                        <p:cTn id="25" dur="1" fill="hold">
                                          <p:stCondLst>
                                            <p:cond delay="0"/>
                                          </p:stCondLst>
                                        </p:cTn>
                                        <p:tgtEl>
                                          <p:spTgt spid="74759"/>
                                        </p:tgtEl>
                                        <p:attrNameLst>
                                          <p:attrName>style.visibility</p:attrName>
                                        </p:attrNameLst>
                                      </p:cBhvr>
                                      <p:to>
                                        <p:strVal val="visible"/>
                                      </p:to>
                                    </p:set>
                                    <p:animEffect transition="in" filter="fade">
                                      <p:cBhvr>
                                        <p:cTn id="26" dur="800" decel="100000"/>
                                        <p:tgtEl>
                                          <p:spTgt spid="74759"/>
                                        </p:tgtEl>
                                      </p:cBhvr>
                                    </p:animEffect>
                                    <p:anim calcmode="lin" valueType="num">
                                      <p:cBhvr>
                                        <p:cTn id="27" dur="800" decel="100000" fill="hold"/>
                                        <p:tgtEl>
                                          <p:spTgt spid="74759"/>
                                        </p:tgtEl>
                                        <p:attrNameLst>
                                          <p:attrName>style.rotation</p:attrName>
                                        </p:attrNameLst>
                                      </p:cBhvr>
                                      <p:tavLst>
                                        <p:tav tm="0">
                                          <p:val>
                                            <p:fltVal val="-90"/>
                                          </p:val>
                                        </p:tav>
                                        <p:tav tm="100000">
                                          <p:val>
                                            <p:fltVal val="0"/>
                                          </p:val>
                                        </p:tav>
                                      </p:tavLst>
                                    </p:anim>
                                    <p:anim calcmode="lin" valueType="num">
                                      <p:cBhvr>
                                        <p:cTn id="28" dur="800" decel="100000" fill="hold"/>
                                        <p:tgtEl>
                                          <p:spTgt spid="74759"/>
                                        </p:tgtEl>
                                        <p:attrNameLst>
                                          <p:attrName>ppt_x</p:attrName>
                                        </p:attrNameLst>
                                      </p:cBhvr>
                                      <p:tavLst>
                                        <p:tav tm="0">
                                          <p:val>
                                            <p:strVal val="#ppt_x+0.4"/>
                                          </p:val>
                                        </p:tav>
                                        <p:tav tm="100000">
                                          <p:val>
                                            <p:strVal val="#ppt_x-0.05"/>
                                          </p:val>
                                        </p:tav>
                                      </p:tavLst>
                                    </p:anim>
                                    <p:anim calcmode="lin" valueType="num">
                                      <p:cBhvr>
                                        <p:cTn id="29" dur="800" decel="100000" fill="hold"/>
                                        <p:tgtEl>
                                          <p:spTgt spid="74759"/>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74759"/>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74759"/>
                                        </p:tgtEl>
                                        <p:attrNameLst>
                                          <p:attrName>ppt_y</p:attrName>
                                        </p:attrNameLst>
                                      </p:cBhvr>
                                      <p:tavLst>
                                        <p:tav tm="0">
                                          <p:val>
                                            <p:strVal val="#ppt_y+0.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0" presetClass="entr" presetSubtype="0" fill="hold" nodeType="clickEffect">
                                  <p:stCondLst>
                                    <p:cond delay="0"/>
                                  </p:stCondLst>
                                  <p:childTnLst>
                                    <p:set>
                                      <p:cBhvr>
                                        <p:cTn id="35" dur="1" fill="hold">
                                          <p:stCondLst>
                                            <p:cond delay="0"/>
                                          </p:stCondLst>
                                        </p:cTn>
                                        <p:tgtEl>
                                          <p:spTgt spid="74760"/>
                                        </p:tgtEl>
                                        <p:attrNameLst>
                                          <p:attrName>style.visibility</p:attrName>
                                        </p:attrNameLst>
                                      </p:cBhvr>
                                      <p:to>
                                        <p:strVal val="visible"/>
                                      </p:to>
                                    </p:set>
                                    <p:animEffect transition="in" filter="fade">
                                      <p:cBhvr>
                                        <p:cTn id="36" dur="800" decel="100000"/>
                                        <p:tgtEl>
                                          <p:spTgt spid="74760"/>
                                        </p:tgtEl>
                                      </p:cBhvr>
                                    </p:animEffect>
                                    <p:anim calcmode="lin" valueType="num">
                                      <p:cBhvr>
                                        <p:cTn id="37" dur="800" decel="100000" fill="hold"/>
                                        <p:tgtEl>
                                          <p:spTgt spid="74760"/>
                                        </p:tgtEl>
                                        <p:attrNameLst>
                                          <p:attrName>style.rotation</p:attrName>
                                        </p:attrNameLst>
                                      </p:cBhvr>
                                      <p:tavLst>
                                        <p:tav tm="0">
                                          <p:val>
                                            <p:fltVal val="-90"/>
                                          </p:val>
                                        </p:tav>
                                        <p:tav tm="100000">
                                          <p:val>
                                            <p:fltVal val="0"/>
                                          </p:val>
                                        </p:tav>
                                      </p:tavLst>
                                    </p:anim>
                                    <p:anim calcmode="lin" valueType="num">
                                      <p:cBhvr>
                                        <p:cTn id="38" dur="800" decel="100000" fill="hold"/>
                                        <p:tgtEl>
                                          <p:spTgt spid="74760"/>
                                        </p:tgtEl>
                                        <p:attrNameLst>
                                          <p:attrName>ppt_x</p:attrName>
                                        </p:attrNameLst>
                                      </p:cBhvr>
                                      <p:tavLst>
                                        <p:tav tm="0">
                                          <p:val>
                                            <p:strVal val="#ppt_x+0.4"/>
                                          </p:val>
                                        </p:tav>
                                        <p:tav tm="100000">
                                          <p:val>
                                            <p:strVal val="#ppt_x-0.05"/>
                                          </p:val>
                                        </p:tav>
                                      </p:tavLst>
                                    </p:anim>
                                    <p:anim calcmode="lin" valueType="num">
                                      <p:cBhvr>
                                        <p:cTn id="39" dur="800" decel="100000" fill="hold"/>
                                        <p:tgtEl>
                                          <p:spTgt spid="74760"/>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74760"/>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7476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descr="north_america_l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908050"/>
            <a:ext cx="5545138"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p:cNvSpPr txBox="1">
            <a:spLocks noChangeArrowheads="1"/>
          </p:cNvSpPr>
          <p:nvPr/>
        </p:nvSpPr>
        <p:spPr bwMode="auto">
          <a:xfrm>
            <a:off x="1743075" y="5824538"/>
            <a:ext cx="544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atin typeface="Arial" pitchFamily="34" charset="0"/>
                <a:hlinkClick r:id="rId4"/>
              </a:rPr>
              <a:t>http://america.scientium.com/bush2004/mission.htm</a:t>
            </a:r>
            <a:endParaRPr lang="en-US">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circle(in)">
                                      <p:cBhvr>
                                        <p:cTn id="7" dur="20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pPr eaLnBrk="1" hangingPunct="1">
              <a:defRPr/>
            </a:pPr>
            <a:r>
              <a:rPr lang="en-US" smtClean="0"/>
              <a:t>City life 1800s</a:t>
            </a:r>
          </a:p>
        </p:txBody>
      </p:sp>
      <p:sp>
        <p:nvSpPr>
          <p:cNvPr id="75779" name="Rectangle 3"/>
          <p:cNvSpPr>
            <a:spLocks noGrp="1" noChangeArrowheads="1"/>
          </p:cNvSpPr>
          <p:nvPr>
            <p:ph type="body" idx="1"/>
          </p:nvPr>
        </p:nvSpPr>
        <p:spPr/>
        <p:txBody>
          <a:bodyPr/>
          <a:lstStyle/>
          <a:p>
            <a:pPr eaLnBrk="1" hangingPunct="1">
              <a:lnSpc>
                <a:spcPct val="90000"/>
              </a:lnSpc>
              <a:defRPr/>
            </a:pPr>
            <a:r>
              <a:rPr lang="en-US" sz="2400" smtClean="0">
                <a:solidFill>
                  <a:schemeClr val="hlink"/>
                </a:solidFill>
              </a:rPr>
              <a:t>To remove household waste and garbage, privies, also known as outhouses, were small wooden sheds that served as a receptacle for human waste. However, privies tended to leak their contents into the rear yards, where the household well was also located, thereby contaminating the water supply. To remedy the problem, Newark employed scavengers who drove their wagons through the city during the middle of the night and removed the contents of the privies. The “night soil” from the privies was carted to farms on the outskirts of the city, but this only worsened the problem as waste spilled onto streets from their uncovered wagons, garbage was dumped in vacant lots and the outlying districts were neglected.</a:t>
            </a:r>
            <a:r>
              <a:rPr lang="en-US" sz="2400" smtClean="0"/>
              <a:t/>
            </a:r>
            <a:br>
              <a:rPr lang="en-US" sz="2400" smtClean="0"/>
            </a:br>
            <a:endParaRPr lang="en-US" sz="2400" smtClean="0"/>
          </a:p>
          <a:p>
            <a:pPr eaLnBrk="1" hangingPunct="1">
              <a:lnSpc>
                <a:spcPct val="90000"/>
              </a:lnSpc>
              <a:defRPr/>
            </a:pPr>
            <a:endParaRPr lang="en-US" sz="24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pPr eaLnBrk="1" hangingPunct="1">
              <a:defRPr/>
            </a:pPr>
            <a:endParaRPr lang="en-US" smtClean="0"/>
          </a:p>
        </p:txBody>
      </p:sp>
      <p:sp>
        <p:nvSpPr>
          <p:cNvPr id="77827" name="Rectangle 3"/>
          <p:cNvSpPr>
            <a:spLocks noGrp="1" noChangeArrowheads="1"/>
          </p:cNvSpPr>
          <p:nvPr>
            <p:ph type="body" idx="1"/>
          </p:nvPr>
        </p:nvSpPr>
        <p:spPr/>
        <p:txBody>
          <a:bodyPr/>
          <a:lstStyle/>
          <a:p>
            <a:pPr eaLnBrk="1" hangingPunct="1">
              <a:lnSpc>
                <a:spcPct val="80000"/>
              </a:lnSpc>
              <a:defRPr/>
            </a:pPr>
            <a:r>
              <a:rPr lang="en-US" sz="2400" smtClean="0">
                <a:solidFill>
                  <a:schemeClr val="hlink"/>
                </a:solidFill>
              </a:rPr>
              <a:t>Meanwhile, living conditions deteriorated. Pigs roamed the streets in search of garbage, animal carcasses littered the streets, and the waterways that traversed the city carried away household wastes in full view for all to see. The poor and immigrant classes lived in dark, wretched tenements without running water or basic sanitary amenities. Consequently, Newark, like most northeastern cities, was periodically plagued by outbreaks of epidemics. Infectious diseases such as cholera, typhoid, yellow fever, dysentery and small pox claimed thousands of lives, mostly the poor. For years, the medical profession believed that these infectious diseases were caused by the inhalation of poisonous gases known as “miasmas-” noxious fumes emanating from rotting animal and vegetable matter.</a:t>
            </a:r>
          </a:p>
          <a:p>
            <a:pPr eaLnBrk="1" hangingPunct="1">
              <a:lnSpc>
                <a:spcPct val="80000"/>
              </a:lnSpc>
              <a:defRPr/>
            </a:pPr>
            <a:r>
              <a:rPr lang="en-US" sz="2400" smtClean="0">
                <a:hlinkClick r:id="rId3"/>
              </a:rPr>
              <a:t>http://www.usgennet.org/usa/nj/state/EssexNewarkSewer.htm</a:t>
            </a:r>
            <a:endParaRPr lang="en-US" sz="2400" smtClean="0"/>
          </a:p>
          <a:p>
            <a:pPr eaLnBrk="1" hangingPunct="1">
              <a:lnSpc>
                <a:spcPct val="80000"/>
              </a:lnSpc>
              <a:defRPr/>
            </a:pPr>
            <a:endParaRPr lang="en-US" sz="2400" smtClean="0"/>
          </a:p>
          <a:p>
            <a:pPr eaLnBrk="1" hangingPunct="1">
              <a:lnSpc>
                <a:spcPct val="80000"/>
              </a:lnSpc>
              <a:defRPr/>
            </a:pPr>
            <a:endParaRPr lang="en-US" sz="24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smtClean="0"/>
              <a:t>LDCs</a:t>
            </a:r>
          </a:p>
        </p:txBody>
      </p:sp>
      <p:sp>
        <p:nvSpPr>
          <p:cNvPr id="16387" name="Rectangle 3"/>
          <p:cNvSpPr>
            <a:spLocks noGrp="1" noChangeArrowheads="1"/>
          </p:cNvSpPr>
          <p:nvPr>
            <p:ph type="body" idx="1"/>
          </p:nvPr>
        </p:nvSpPr>
        <p:spPr/>
        <p:txBody>
          <a:bodyPr/>
          <a:lstStyle/>
          <a:p>
            <a:pPr eaLnBrk="1" hangingPunct="1">
              <a:defRPr/>
            </a:pPr>
            <a:r>
              <a:rPr lang="en-US" sz="2800" smtClean="0"/>
              <a:t>Urbanization in LDCs</a:t>
            </a:r>
          </a:p>
          <a:p>
            <a:pPr lvl="1" eaLnBrk="1" hangingPunct="1">
              <a:defRPr/>
            </a:pPr>
            <a:r>
              <a:rPr lang="en-US" sz="2400" smtClean="0"/>
              <a:t>Urbanization in most less developed countries in the past 50 years contrasts sharply with the experience of the more developed countries. </a:t>
            </a:r>
          </a:p>
          <a:p>
            <a:pPr lvl="1" eaLnBrk="1" hangingPunct="1">
              <a:defRPr/>
            </a:pPr>
            <a:r>
              <a:rPr lang="en-US" sz="2400" smtClean="0">
                <a:hlinkClick r:id="rId3"/>
              </a:rPr>
              <a:t>Death rates</a:t>
            </a:r>
            <a:r>
              <a:rPr lang="en-US" sz="2400" smtClean="0"/>
              <a:t> have fallen faster in urban areas because of greater access to health services. </a:t>
            </a:r>
          </a:p>
          <a:p>
            <a:pPr lvl="1" eaLnBrk="1" hangingPunct="1">
              <a:defRPr/>
            </a:pPr>
            <a:r>
              <a:rPr lang="en-US" sz="2400" smtClean="0"/>
              <a:t>Because birth rates are relatively high in most less developed countries, the rates of natural increase are also quite high in cities. </a:t>
            </a:r>
          </a:p>
          <a:p>
            <a:pPr lvl="1" eaLnBrk="1" hangingPunct="1">
              <a:defRPr/>
            </a:pPr>
            <a:r>
              <a:rPr lang="en-US" sz="2400" smtClean="0"/>
              <a:t>Migration also fuels urban growth in less developed countries as people leave the countryside in search of better jobs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38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38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animEffect transition="in" filter="fade">
                                      <p:cBhvr>
                                        <p:cTn id="15" dur="1000"/>
                                        <p:tgtEl>
                                          <p:spTgt spid="16387">
                                            <p:txEl>
                                              <p:pRg st="1" end="1"/>
                                            </p:txEl>
                                          </p:spTgt>
                                        </p:tgtEl>
                                      </p:cBhvr>
                                    </p:animEffect>
                                    <p:anim calcmode="lin" valueType="num">
                                      <p:cBhvr>
                                        <p:cTn id="16"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638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38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6387">
                                            <p:txEl>
                                              <p:pRg st="2" end="2"/>
                                            </p:txEl>
                                          </p:spTgt>
                                        </p:tgtEl>
                                        <p:attrNameLst>
                                          <p:attrName>style.visibility</p:attrName>
                                        </p:attrNameLst>
                                      </p:cBhvr>
                                      <p:to>
                                        <p:strVal val="visible"/>
                                      </p:to>
                                    </p:set>
                                    <p:animEffect transition="in" filter="fade">
                                      <p:cBhvr>
                                        <p:cTn id="23" dur="1000"/>
                                        <p:tgtEl>
                                          <p:spTgt spid="16387">
                                            <p:txEl>
                                              <p:pRg st="2" end="2"/>
                                            </p:txEl>
                                          </p:spTgt>
                                        </p:tgtEl>
                                      </p:cBhvr>
                                    </p:animEffect>
                                    <p:anim calcmode="lin" valueType="num">
                                      <p:cBhvr>
                                        <p:cTn id="24"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638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638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6387">
                                            <p:txEl>
                                              <p:pRg st="3" end="3"/>
                                            </p:txEl>
                                          </p:spTgt>
                                        </p:tgtEl>
                                        <p:attrNameLst>
                                          <p:attrName>style.visibility</p:attrName>
                                        </p:attrNameLst>
                                      </p:cBhvr>
                                      <p:to>
                                        <p:strVal val="visible"/>
                                      </p:to>
                                    </p:set>
                                    <p:animEffect transition="in" filter="fade">
                                      <p:cBhvr>
                                        <p:cTn id="31" dur="1000"/>
                                        <p:tgtEl>
                                          <p:spTgt spid="16387">
                                            <p:txEl>
                                              <p:pRg st="3" end="3"/>
                                            </p:txEl>
                                          </p:spTgt>
                                        </p:tgtEl>
                                      </p:cBhvr>
                                    </p:animEffect>
                                    <p:anim calcmode="lin" valueType="num">
                                      <p:cBhvr>
                                        <p:cTn id="32"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638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38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6387">
                                            <p:txEl>
                                              <p:pRg st="4" end="4"/>
                                            </p:txEl>
                                          </p:spTgt>
                                        </p:tgtEl>
                                        <p:attrNameLst>
                                          <p:attrName>style.visibility</p:attrName>
                                        </p:attrNameLst>
                                      </p:cBhvr>
                                      <p:to>
                                        <p:strVal val="visible"/>
                                      </p:to>
                                    </p:set>
                                    <p:animEffect transition="in" filter="fade">
                                      <p:cBhvr>
                                        <p:cTn id="39" dur="1000"/>
                                        <p:tgtEl>
                                          <p:spTgt spid="16387">
                                            <p:txEl>
                                              <p:pRg st="4" end="4"/>
                                            </p:txEl>
                                          </p:spTgt>
                                        </p:tgtEl>
                                      </p:cBhvr>
                                    </p:animEffect>
                                    <p:anim calcmode="lin" valueType="num">
                                      <p:cBhvr>
                                        <p:cTn id="40"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638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638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en-US" smtClean="0"/>
              <a:t>Global differences in urbanization</a:t>
            </a:r>
          </a:p>
        </p:txBody>
      </p:sp>
      <p:sp>
        <p:nvSpPr>
          <p:cNvPr id="17411" name="Rectangle 3"/>
          <p:cNvSpPr>
            <a:spLocks noGrp="1" noChangeArrowheads="1"/>
          </p:cNvSpPr>
          <p:nvPr>
            <p:ph type="body" idx="1"/>
          </p:nvPr>
        </p:nvSpPr>
        <p:spPr/>
        <p:txBody>
          <a:bodyPr/>
          <a:lstStyle/>
          <a:p>
            <a:pPr eaLnBrk="1" hangingPunct="1">
              <a:lnSpc>
                <a:spcPct val="90000"/>
              </a:lnSpc>
              <a:defRPr/>
            </a:pPr>
            <a:r>
              <a:rPr lang="en-US" sz="2800" smtClean="0"/>
              <a:t>New York and London are typical of large cities in more developed countries that arose in the 1800s and early 1900s, reached their current size mid-century, and have since experienced slow growth or decline.</a:t>
            </a:r>
          </a:p>
          <a:p>
            <a:pPr eaLnBrk="1" hangingPunct="1">
              <a:lnSpc>
                <a:spcPct val="90000"/>
              </a:lnSpc>
              <a:defRPr/>
            </a:pPr>
            <a:r>
              <a:rPr lang="en-US" sz="2800" smtClean="0"/>
              <a:t>Cities in some less developed countries, such as Mexico City, grew very rapidly between 1950 and 1980, and are growing more slowly now. </a:t>
            </a:r>
          </a:p>
          <a:p>
            <a:pPr eaLnBrk="1" hangingPunct="1">
              <a:lnSpc>
                <a:spcPct val="90000"/>
              </a:lnSpc>
              <a:defRPr/>
            </a:pPr>
            <a:r>
              <a:rPr lang="en-US" sz="2800" smtClean="0"/>
              <a:t>Many Asian and African cities, such as Lagos and Bombay, are experiencing very rapid growth now and are projected to continue at this pace.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74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74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 calcmode="lin" valueType="num">
                                      <p:cBhvr>
                                        <p:cTn id="15" dur="500" fill="hold"/>
                                        <p:tgtEl>
                                          <p:spTgt spid="1741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741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741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17411">
                                            <p:txEl>
                                              <p:pRg st="2" end="2"/>
                                            </p:txEl>
                                          </p:spTgt>
                                        </p:tgtEl>
                                        <p:attrNameLst>
                                          <p:attrName>style.visibility</p:attrName>
                                        </p:attrNameLst>
                                      </p:cBhvr>
                                      <p:to>
                                        <p:strVal val="visible"/>
                                      </p:to>
                                    </p:set>
                                    <p:anim calcmode="lin" valueType="num">
                                      <p:cBhvr>
                                        <p:cTn id="23" dur="500" fill="hold"/>
                                        <p:tgtEl>
                                          <p:spTgt spid="1741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741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741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eaLnBrk="1" hangingPunct="1">
              <a:defRPr/>
            </a:pPr>
            <a:endParaRPr lang="en-US" smtClean="0"/>
          </a:p>
        </p:txBody>
      </p:sp>
      <p:sp>
        <p:nvSpPr>
          <p:cNvPr id="48131" name="Rectangle 3"/>
          <p:cNvSpPr>
            <a:spLocks noGrp="1" noChangeArrowheads="1"/>
          </p:cNvSpPr>
          <p:nvPr>
            <p:ph type="body" idx="1"/>
          </p:nvPr>
        </p:nvSpPr>
        <p:spPr/>
        <p:txBody>
          <a:bodyPr/>
          <a:lstStyle/>
          <a:p>
            <a:pPr eaLnBrk="1" hangingPunct="1">
              <a:defRPr/>
            </a:pPr>
            <a:r>
              <a:rPr lang="en-US" smtClean="0"/>
              <a:t>Much of urban migration is driven by rural populations' desire for the advantages that urban areas offer. </a:t>
            </a:r>
          </a:p>
          <a:p>
            <a:pPr lvl="1" eaLnBrk="1" hangingPunct="1">
              <a:defRPr/>
            </a:pPr>
            <a:r>
              <a:rPr lang="en-US" smtClean="0"/>
              <a:t>Urban advantages include greater opportunities to receive education, health care, and services such as entertainment. The urban poor have less opportunity for education than the urban nonpoor, but still they have more chance than rural populations.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down)">
                                      <p:cBhvr>
                                        <p:cTn id="7" dur="580">
                                          <p:stCondLst>
                                            <p:cond delay="0"/>
                                          </p:stCondLst>
                                        </p:cTn>
                                        <p:tgtEl>
                                          <p:spTgt spid="48131">
                                            <p:txEl>
                                              <p:pRg st="0" end="0"/>
                                            </p:txEl>
                                          </p:spTgt>
                                        </p:tgtEl>
                                      </p:cBhvr>
                                    </p:animEffect>
                                    <p:anim calcmode="lin" valueType="num">
                                      <p:cBhvr>
                                        <p:cTn id="8" dur="1822" tmFilter="0,0; 0.14,0.36; 0.43,0.73; 0.71,0.91; 1.0,1.0">
                                          <p:stCondLst>
                                            <p:cond delay="0"/>
                                          </p:stCondLst>
                                        </p:cTn>
                                        <p:tgtEl>
                                          <p:spTgt spid="4813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813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813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813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813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8131">
                                            <p:txEl>
                                              <p:pRg st="0" end="0"/>
                                            </p:txEl>
                                          </p:spTgt>
                                        </p:tgtEl>
                                      </p:cBhvr>
                                      <p:to x="100000" y="60000"/>
                                    </p:animScale>
                                    <p:animScale>
                                      <p:cBhvr>
                                        <p:cTn id="14" dur="166" decel="50000">
                                          <p:stCondLst>
                                            <p:cond delay="676"/>
                                          </p:stCondLst>
                                        </p:cTn>
                                        <p:tgtEl>
                                          <p:spTgt spid="48131">
                                            <p:txEl>
                                              <p:pRg st="0" end="0"/>
                                            </p:txEl>
                                          </p:spTgt>
                                        </p:tgtEl>
                                      </p:cBhvr>
                                      <p:to x="100000" y="100000"/>
                                    </p:animScale>
                                    <p:animScale>
                                      <p:cBhvr>
                                        <p:cTn id="15" dur="26">
                                          <p:stCondLst>
                                            <p:cond delay="1312"/>
                                          </p:stCondLst>
                                        </p:cTn>
                                        <p:tgtEl>
                                          <p:spTgt spid="48131">
                                            <p:txEl>
                                              <p:pRg st="0" end="0"/>
                                            </p:txEl>
                                          </p:spTgt>
                                        </p:tgtEl>
                                      </p:cBhvr>
                                      <p:to x="100000" y="80000"/>
                                    </p:animScale>
                                    <p:animScale>
                                      <p:cBhvr>
                                        <p:cTn id="16" dur="166" decel="50000">
                                          <p:stCondLst>
                                            <p:cond delay="1338"/>
                                          </p:stCondLst>
                                        </p:cTn>
                                        <p:tgtEl>
                                          <p:spTgt spid="48131">
                                            <p:txEl>
                                              <p:pRg st="0" end="0"/>
                                            </p:txEl>
                                          </p:spTgt>
                                        </p:tgtEl>
                                      </p:cBhvr>
                                      <p:to x="100000" y="100000"/>
                                    </p:animScale>
                                    <p:animScale>
                                      <p:cBhvr>
                                        <p:cTn id="17" dur="26">
                                          <p:stCondLst>
                                            <p:cond delay="1642"/>
                                          </p:stCondLst>
                                        </p:cTn>
                                        <p:tgtEl>
                                          <p:spTgt spid="48131">
                                            <p:txEl>
                                              <p:pRg st="0" end="0"/>
                                            </p:txEl>
                                          </p:spTgt>
                                        </p:tgtEl>
                                      </p:cBhvr>
                                      <p:to x="100000" y="90000"/>
                                    </p:animScale>
                                    <p:animScale>
                                      <p:cBhvr>
                                        <p:cTn id="18" dur="166" decel="50000">
                                          <p:stCondLst>
                                            <p:cond delay="1668"/>
                                          </p:stCondLst>
                                        </p:cTn>
                                        <p:tgtEl>
                                          <p:spTgt spid="48131">
                                            <p:txEl>
                                              <p:pRg st="0" end="0"/>
                                            </p:txEl>
                                          </p:spTgt>
                                        </p:tgtEl>
                                      </p:cBhvr>
                                      <p:to x="100000" y="100000"/>
                                    </p:animScale>
                                    <p:animScale>
                                      <p:cBhvr>
                                        <p:cTn id="19" dur="26">
                                          <p:stCondLst>
                                            <p:cond delay="1808"/>
                                          </p:stCondLst>
                                        </p:cTn>
                                        <p:tgtEl>
                                          <p:spTgt spid="48131">
                                            <p:txEl>
                                              <p:pRg st="0" end="0"/>
                                            </p:txEl>
                                          </p:spTgt>
                                        </p:tgtEl>
                                      </p:cBhvr>
                                      <p:to x="100000" y="95000"/>
                                    </p:animScale>
                                    <p:animScale>
                                      <p:cBhvr>
                                        <p:cTn id="20" dur="166" decel="50000">
                                          <p:stCondLst>
                                            <p:cond delay="1834"/>
                                          </p:stCondLst>
                                        </p:cTn>
                                        <p:tgtEl>
                                          <p:spTgt spid="48131">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48131">
                                            <p:txEl>
                                              <p:pRg st="1" end="1"/>
                                            </p:txEl>
                                          </p:spTgt>
                                        </p:tgtEl>
                                        <p:attrNameLst>
                                          <p:attrName>style.visibility</p:attrName>
                                        </p:attrNameLst>
                                      </p:cBhvr>
                                      <p:to>
                                        <p:strVal val="visible"/>
                                      </p:to>
                                    </p:set>
                                    <p:animEffect transition="in" filter="wipe(down)">
                                      <p:cBhvr>
                                        <p:cTn id="25" dur="580">
                                          <p:stCondLst>
                                            <p:cond delay="0"/>
                                          </p:stCondLst>
                                        </p:cTn>
                                        <p:tgtEl>
                                          <p:spTgt spid="48131">
                                            <p:txEl>
                                              <p:pRg st="1" end="1"/>
                                            </p:txEl>
                                          </p:spTgt>
                                        </p:tgtEl>
                                      </p:cBhvr>
                                    </p:animEffect>
                                    <p:anim calcmode="lin" valueType="num">
                                      <p:cBhvr>
                                        <p:cTn id="26" dur="1822" tmFilter="0,0; 0.14,0.36; 0.43,0.73; 0.71,0.91; 1.0,1.0">
                                          <p:stCondLst>
                                            <p:cond delay="0"/>
                                          </p:stCondLst>
                                        </p:cTn>
                                        <p:tgtEl>
                                          <p:spTgt spid="48131">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8131">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8131">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8131">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8131">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8131">
                                            <p:txEl>
                                              <p:pRg st="1" end="1"/>
                                            </p:txEl>
                                          </p:spTgt>
                                        </p:tgtEl>
                                      </p:cBhvr>
                                      <p:to x="100000" y="60000"/>
                                    </p:animScale>
                                    <p:animScale>
                                      <p:cBhvr>
                                        <p:cTn id="32" dur="166" decel="50000">
                                          <p:stCondLst>
                                            <p:cond delay="676"/>
                                          </p:stCondLst>
                                        </p:cTn>
                                        <p:tgtEl>
                                          <p:spTgt spid="48131">
                                            <p:txEl>
                                              <p:pRg st="1" end="1"/>
                                            </p:txEl>
                                          </p:spTgt>
                                        </p:tgtEl>
                                      </p:cBhvr>
                                      <p:to x="100000" y="100000"/>
                                    </p:animScale>
                                    <p:animScale>
                                      <p:cBhvr>
                                        <p:cTn id="33" dur="26">
                                          <p:stCondLst>
                                            <p:cond delay="1312"/>
                                          </p:stCondLst>
                                        </p:cTn>
                                        <p:tgtEl>
                                          <p:spTgt spid="48131">
                                            <p:txEl>
                                              <p:pRg st="1" end="1"/>
                                            </p:txEl>
                                          </p:spTgt>
                                        </p:tgtEl>
                                      </p:cBhvr>
                                      <p:to x="100000" y="80000"/>
                                    </p:animScale>
                                    <p:animScale>
                                      <p:cBhvr>
                                        <p:cTn id="34" dur="166" decel="50000">
                                          <p:stCondLst>
                                            <p:cond delay="1338"/>
                                          </p:stCondLst>
                                        </p:cTn>
                                        <p:tgtEl>
                                          <p:spTgt spid="48131">
                                            <p:txEl>
                                              <p:pRg st="1" end="1"/>
                                            </p:txEl>
                                          </p:spTgt>
                                        </p:tgtEl>
                                      </p:cBhvr>
                                      <p:to x="100000" y="100000"/>
                                    </p:animScale>
                                    <p:animScale>
                                      <p:cBhvr>
                                        <p:cTn id="35" dur="26">
                                          <p:stCondLst>
                                            <p:cond delay="1642"/>
                                          </p:stCondLst>
                                        </p:cTn>
                                        <p:tgtEl>
                                          <p:spTgt spid="48131">
                                            <p:txEl>
                                              <p:pRg st="1" end="1"/>
                                            </p:txEl>
                                          </p:spTgt>
                                        </p:tgtEl>
                                      </p:cBhvr>
                                      <p:to x="100000" y="90000"/>
                                    </p:animScale>
                                    <p:animScale>
                                      <p:cBhvr>
                                        <p:cTn id="36" dur="166" decel="50000">
                                          <p:stCondLst>
                                            <p:cond delay="1668"/>
                                          </p:stCondLst>
                                        </p:cTn>
                                        <p:tgtEl>
                                          <p:spTgt spid="48131">
                                            <p:txEl>
                                              <p:pRg st="1" end="1"/>
                                            </p:txEl>
                                          </p:spTgt>
                                        </p:tgtEl>
                                      </p:cBhvr>
                                      <p:to x="100000" y="100000"/>
                                    </p:animScale>
                                    <p:animScale>
                                      <p:cBhvr>
                                        <p:cTn id="37" dur="26">
                                          <p:stCondLst>
                                            <p:cond delay="1808"/>
                                          </p:stCondLst>
                                        </p:cTn>
                                        <p:tgtEl>
                                          <p:spTgt spid="48131">
                                            <p:txEl>
                                              <p:pRg st="1" end="1"/>
                                            </p:txEl>
                                          </p:spTgt>
                                        </p:tgtEl>
                                      </p:cBhvr>
                                      <p:to x="100000" y="95000"/>
                                    </p:animScale>
                                    <p:animScale>
                                      <p:cBhvr>
                                        <p:cTn id="38" dur="166" decel="50000">
                                          <p:stCondLst>
                                            <p:cond delay="1834"/>
                                          </p:stCondLst>
                                        </p:cTn>
                                        <p:tgtEl>
                                          <p:spTgt spid="48131">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endParaRPr lang="en-US" smtClean="0"/>
          </a:p>
        </p:txBody>
      </p:sp>
      <p:pic>
        <p:nvPicPr>
          <p:cNvPr id="28675" name="Picture 5" descr="e-11(growth_of_urb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916113"/>
            <a:ext cx="7777162"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1" name="Picture 5" descr="MC-2015-PG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7763"/>
            <a:ext cx="76200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p:cTn id="7" dur="500" decel="50000" fill="hold">
                                          <p:stCondLst>
                                            <p:cond delay="0"/>
                                          </p:stCondLst>
                                        </p:cTn>
                                        <p:tgtEl>
                                          <p:spTgt spid="8090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090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0901"/>
                                        </p:tgtEl>
                                        <p:attrNameLst>
                                          <p:attrName>ppt_w</p:attrName>
                                        </p:attrNameLst>
                                      </p:cBhvr>
                                      <p:tavLst>
                                        <p:tav tm="0">
                                          <p:val>
                                            <p:strVal val="#ppt_w*.05"/>
                                          </p:val>
                                        </p:tav>
                                        <p:tav tm="100000">
                                          <p:val>
                                            <p:strVal val="#ppt_w"/>
                                          </p:val>
                                        </p:tav>
                                      </p:tavLst>
                                    </p:anim>
                                    <p:anim calcmode="lin" valueType="num">
                                      <p:cBhvr>
                                        <p:cTn id="10" dur="1000" fill="hold"/>
                                        <p:tgtEl>
                                          <p:spTgt spid="8090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090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090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090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en-US" smtClean="0"/>
              <a:t>MEGACITIES</a:t>
            </a:r>
          </a:p>
        </p:txBody>
      </p:sp>
      <p:sp>
        <p:nvSpPr>
          <p:cNvPr id="28675" name="Rectangle 3"/>
          <p:cNvSpPr>
            <a:spLocks noGrp="1" noChangeArrowheads="1"/>
          </p:cNvSpPr>
          <p:nvPr>
            <p:ph type="body" idx="1"/>
          </p:nvPr>
        </p:nvSpPr>
        <p:spPr/>
        <p:txBody>
          <a:bodyPr/>
          <a:lstStyle/>
          <a:p>
            <a:pPr eaLnBrk="1" hangingPunct="1">
              <a:defRPr/>
            </a:pPr>
            <a:r>
              <a:rPr lang="en-US" sz="2800" smtClean="0"/>
              <a:t>As the population increases, more people will live in large cities. Many people will live in the growing number of cities with over 10 million habitants known as </a:t>
            </a:r>
            <a:r>
              <a:rPr lang="en-US" sz="2800" smtClean="0">
                <a:hlinkClick r:id="rId3"/>
              </a:rPr>
              <a:t>megacities</a:t>
            </a:r>
            <a:r>
              <a:rPr lang="en-US" sz="2800" smtClean="0"/>
              <a:t>. shows,</a:t>
            </a:r>
          </a:p>
          <a:p>
            <a:pPr eaLnBrk="1" hangingPunct="1">
              <a:defRPr/>
            </a:pPr>
            <a:r>
              <a:rPr lang="en-US" sz="2800" smtClean="0"/>
              <a:t> In 1950 just eight cities had populations of 5 million or more, two of them in less developed countries. </a:t>
            </a:r>
          </a:p>
          <a:p>
            <a:pPr eaLnBrk="1" hangingPunct="1">
              <a:defRPr/>
            </a:pPr>
            <a:r>
              <a:rPr lang="en-US" sz="2800" smtClean="0"/>
              <a:t>There were 41 megacities in 2000. </a:t>
            </a:r>
          </a:p>
          <a:p>
            <a:pPr eaLnBrk="1" hangingPunct="1">
              <a:defRPr/>
            </a:pPr>
            <a:r>
              <a:rPr lang="en-US" sz="2800" smtClean="0"/>
              <a:t>By 2015, 59 megacities will exist, 48 in less developed countries. </a:t>
            </a:r>
          </a:p>
          <a:p>
            <a:pPr eaLnBrk="1" hangingPunct="1">
              <a:defRPr/>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Scale>
                                      <p:cBhvr>
                                        <p:cTn id="7" dur="1000" decel="50000" fill="hold">
                                          <p:stCondLst>
                                            <p:cond delay="0"/>
                                          </p:stCondLst>
                                        </p:cTn>
                                        <p:tgtEl>
                                          <p:spTgt spid="2867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8675">
                                            <p:txEl>
                                              <p:pRg st="0" end="0"/>
                                            </p:txEl>
                                          </p:spTgt>
                                        </p:tgtEl>
                                        <p:attrNameLst>
                                          <p:attrName>ppt_x</p:attrName>
                                          <p:attrName>ppt_y</p:attrName>
                                        </p:attrNameLst>
                                      </p:cBhvr>
                                    </p:animMotion>
                                    <p:animEffect transition="in" filter="fade">
                                      <p:cBhvr>
                                        <p:cTn id="9" dur="1000"/>
                                        <p:tgtEl>
                                          <p:spTgt spid="286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Scale>
                                      <p:cBhvr>
                                        <p:cTn id="14" dur="1000" decel="50000" fill="hold">
                                          <p:stCondLst>
                                            <p:cond delay="0"/>
                                          </p:stCondLst>
                                        </p:cTn>
                                        <p:tgtEl>
                                          <p:spTgt spid="2867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8675">
                                            <p:txEl>
                                              <p:pRg st="1" end="1"/>
                                            </p:txEl>
                                          </p:spTgt>
                                        </p:tgtEl>
                                        <p:attrNameLst>
                                          <p:attrName>ppt_x</p:attrName>
                                          <p:attrName>ppt_y</p:attrName>
                                        </p:attrNameLst>
                                      </p:cBhvr>
                                    </p:animMotion>
                                    <p:animEffect transition="in" filter="fade">
                                      <p:cBhvr>
                                        <p:cTn id="16" dur="1000"/>
                                        <p:tgtEl>
                                          <p:spTgt spid="286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Scale>
                                      <p:cBhvr>
                                        <p:cTn id="21" dur="1000" decel="50000" fill="hold">
                                          <p:stCondLst>
                                            <p:cond delay="0"/>
                                          </p:stCondLst>
                                        </p:cTn>
                                        <p:tgtEl>
                                          <p:spTgt spid="2867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8675">
                                            <p:txEl>
                                              <p:pRg st="2" end="2"/>
                                            </p:txEl>
                                          </p:spTgt>
                                        </p:tgtEl>
                                        <p:attrNameLst>
                                          <p:attrName>ppt_x</p:attrName>
                                          <p:attrName>ppt_y</p:attrName>
                                        </p:attrNameLst>
                                      </p:cBhvr>
                                    </p:animMotion>
                                    <p:animEffect transition="in" filter="fade">
                                      <p:cBhvr>
                                        <p:cTn id="23" dur="1000"/>
                                        <p:tgtEl>
                                          <p:spTgt spid="286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28675">
                                            <p:txEl>
                                              <p:pRg st="3" end="3"/>
                                            </p:txEl>
                                          </p:spTgt>
                                        </p:tgtEl>
                                        <p:attrNameLst>
                                          <p:attrName>style.visibility</p:attrName>
                                        </p:attrNameLst>
                                      </p:cBhvr>
                                      <p:to>
                                        <p:strVal val="visible"/>
                                      </p:to>
                                    </p:set>
                                    <p:animScale>
                                      <p:cBhvr>
                                        <p:cTn id="28" dur="1000" decel="50000" fill="hold">
                                          <p:stCondLst>
                                            <p:cond delay="0"/>
                                          </p:stCondLst>
                                        </p:cTn>
                                        <p:tgtEl>
                                          <p:spTgt spid="2867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8675">
                                            <p:txEl>
                                              <p:pRg st="3" end="3"/>
                                            </p:txEl>
                                          </p:spTgt>
                                        </p:tgtEl>
                                        <p:attrNameLst>
                                          <p:attrName>ppt_x</p:attrName>
                                          <p:attrName>ppt_y</p:attrName>
                                        </p:attrNameLst>
                                      </p:cBhvr>
                                    </p:animMotion>
                                    <p:animEffect transition="in" filter="fade">
                                      <p:cBhvr>
                                        <p:cTn id="30" dur="10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5" name="Picture 5" descr="zm_zoom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60350"/>
            <a:ext cx="6769100"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6"/>
          <p:cNvSpPr txBox="1">
            <a:spLocks noChangeArrowheads="1"/>
          </p:cNvSpPr>
          <p:nvPr/>
        </p:nvSpPr>
        <p:spPr bwMode="auto">
          <a:xfrm>
            <a:off x="1743075" y="5478463"/>
            <a:ext cx="67087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t>Sao Paolo</a:t>
            </a:r>
          </a:p>
          <a:p>
            <a:r>
              <a:rPr lang="en-US"/>
              <a:t>Photograph by Stuart Franklin</a:t>
            </a:r>
            <a:br>
              <a:rPr lang="en-US"/>
            </a:br>
            <a:r>
              <a:rPr lang="en-US">
                <a:hlinkClick r:id="rId4"/>
              </a:rPr>
              <a:t>http://magma.nationalgeographic.com/ngm/0211/feature3/zoom1.html</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1925"/>
                                        </p:tgtEl>
                                        <p:attrNameLst>
                                          <p:attrName>style.visibility</p:attrName>
                                        </p:attrNameLst>
                                      </p:cBhvr>
                                      <p:to>
                                        <p:strVal val="visible"/>
                                      </p:to>
                                    </p:set>
                                    <p:animEffect transition="in" filter="diamond(in)">
                                      <p:cBhvr>
                                        <p:cTn id="7" dur="1000"/>
                                        <p:tgtEl>
                                          <p:spTgt spid="81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sz="4000" smtClean="0"/>
              <a:t>Urbanization and the Environment</a:t>
            </a:r>
          </a:p>
        </p:txBody>
      </p:sp>
      <p:sp>
        <p:nvSpPr>
          <p:cNvPr id="39939" name="Rectangle 3"/>
          <p:cNvSpPr>
            <a:spLocks noGrp="1" noChangeArrowheads="1"/>
          </p:cNvSpPr>
          <p:nvPr>
            <p:ph type="body" idx="1"/>
          </p:nvPr>
        </p:nvSpPr>
        <p:spPr/>
        <p:txBody>
          <a:bodyPr/>
          <a:lstStyle/>
          <a:p>
            <a:pPr eaLnBrk="1" hangingPunct="1">
              <a:defRPr/>
            </a:pPr>
            <a:r>
              <a:rPr lang="en-US" smtClean="0"/>
              <a:t>The growth in world population has an important human-environmental interaction: While the world's population is doubling, the world's urban population is tripling. </a:t>
            </a:r>
          </a:p>
          <a:p>
            <a:pPr eaLnBrk="1" hangingPunct="1">
              <a:defRPr/>
            </a:pPr>
            <a:r>
              <a:rPr lang="en-US" smtClean="0"/>
              <a:t>Within the next few years, more than half the world's population will be living in urban areas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500" fill="hold"/>
                                        <p:tgtEl>
                                          <p:spTgt spid="3993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993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993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9939">
                                            <p:txEl>
                                              <p:pRg st="1" end="1"/>
                                            </p:txEl>
                                          </p:spTgt>
                                        </p:tgtEl>
                                        <p:attrNameLst>
                                          <p:attrName>style.visibility</p:attrName>
                                        </p:attrNameLst>
                                      </p:cBhvr>
                                      <p:to>
                                        <p:strVal val="visible"/>
                                      </p:to>
                                    </p:set>
                                    <p:anim calcmode="lin" valueType="num">
                                      <p:cBhvr>
                                        <p:cTn id="15" dur="500" fill="hold"/>
                                        <p:tgtEl>
                                          <p:spTgt spid="3993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993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993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9" name="Picture 5" descr="SAn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404813"/>
            <a:ext cx="4913312"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6"/>
          <p:cNvSpPr txBox="1">
            <a:spLocks noChangeArrowheads="1"/>
          </p:cNvSpPr>
          <p:nvPr/>
        </p:nvSpPr>
        <p:spPr bwMode="auto">
          <a:xfrm>
            <a:off x="2411413" y="6216650"/>
            <a:ext cx="378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hlinkClick r:id="rId4"/>
              </a:rPr>
              <a:t>http://www.nwhiker.com/SAnight.html</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13669"/>
                                        </p:tgtEl>
                                        <p:attrNameLst>
                                          <p:attrName>style.visibility</p:attrName>
                                        </p:attrNameLst>
                                      </p:cBhvr>
                                      <p:to>
                                        <p:strVal val="visible"/>
                                      </p:to>
                                    </p:set>
                                    <p:anim calcmode="lin" valueType="num">
                                      <p:cBhvr>
                                        <p:cTn id="7" dur="500" fill="hold"/>
                                        <p:tgtEl>
                                          <p:spTgt spid="113669"/>
                                        </p:tgtEl>
                                        <p:attrNameLst>
                                          <p:attrName>ppt_w</p:attrName>
                                        </p:attrNameLst>
                                      </p:cBhvr>
                                      <p:tavLst>
                                        <p:tav tm="0">
                                          <p:val>
                                            <p:fltVal val="0"/>
                                          </p:val>
                                        </p:tav>
                                        <p:tav tm="100000">
                                          <p:val>
                                            <p:strVal val="#ppt_w"/>
                                          </p:val>
                                        </p:tav>
                                      </p:tavLst>
                                    </p:anim>
                                    <p:anim calcmode="lin" valueType="num">
                                      <p:cBhvr>
                                        <p:cTn id="8" dur="500" fill="hold"/>
                                        <p:tgtEl>
                                          <p:spTgt spid="113669"/>
                                        </p:tgtEl>
                                        <p:attrNameLst>
                                          <p:attrName>ppt_h</p:attrName>
                                        </p:attrNameLst>
                                      </p:cBhvr>
                                      <p:tavLst>
                                        <p:tav tm="0">
                                          <p:val>
                                            <p:fltVal val="0"/>
                                          </p:val>
                                        </p:tav>
                                        <p:tav tm="100000">
                                          <p:val>
                                            <p:strVal val="#ppt_h"/>
                                          </p:val>
                                        </p:tav>
                                      </p:tavLst>
                                    </p:anim>
                                    <p:anim calcmode="lin" valueType="num">
                                      <p:cBhvr>
                                        <p:cTn id="9" dur="500" fill="hold"/>
                                        <p:tgtEl>
                                          <p:spTgt spid="113669"/>
                                        </p:tgtEl>
                                        <p:attrNameLst>
                                          <p:attrName>style.rotation</p:attrName>
                                        </p:attrNameLst>
                                      </p:cBhvr>
                                      <p:tavLst>
                                        <p:tav tm="0">
                                          <p:val>
                                            <p:fltVal val="360"/>
                                          </p:val>
                                        </p:tav>
                                        <p:tav tm="100000">
                                          <p:val>
                                            <p:fltVal val="0"/>
                                          </p:val>
                                        </p:tav>
                                      </p:tavLst>
                                    </p:anim>
                                    <p:animEffect transition="in" filter="fade">
                                      <p:cBhvr>
                                        <p:cTn id="10" dur="500"/>
                                        <p:tgtEl>
                                          <p:spTgt spid="11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4294967295"/>
          </p:nvPr>
        </p:nvSpPr>
        <p:spPr>
          <a:xfrm>
            <a:off x="0" y="1600200"/>
            <a:ext cx="8229600" cy="4525963"/>
          </a:xfrm>
        </p:spPr>
        <p:txBody>
          <a:bodyPr/>
          <a:lstStyle/>
          <a:p>
            <a:pPr eaLnBrk="1" hangingPunct="1">
              <a:defRPr/>
            </a:pPr>
            <a:r>
              <a:rPr lang="en-US" smtClean="0"/>
              <a:t>Both the increase in and the redistribution of the earth's population are likely to affect the natural systems of the earth and the interactions between the urban environments and populations.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770" decel="100000"/>
                                        <p:tgtEl>
                                          <p:spTgt spid="46083">
                                            <p:txEl>
                                              <p:pRg st="0" end="0"/>
                                            </p:txEl>
                                          </p:spTgt>
                                        </p:tgtEl>
                                      </p:cBhvr>
                                    </p:animEffect>
                                    <p:animScale>
                                      <p:cBhvr>
                                        <p:cTn id="8" dur="770" decel="100000"/>
                                        <p:tgtEl>
                                          <p:spTgt spid="46083">
                                            <p:txEl>
                                              <p:pRg st="0" end="0"/>
                                            </p:txEl>
                                          </p:spTgt>
                                        </p:tgtEl>
                                      </p:cBhvr>
                                      <p:from x="10000" y="10000"/>
                                      <p:to x="200000" y="450000"/>
                                    </p:animScale>
                                    <p:animScale>
                                      <p:cBhvr>
                                        <p:cTn id="9" dur="1230" accel="100000" fill="hold">
                                          <p:stCondLst>
                                            <p:cond delay="770"/>
                                          </p:stCondLst>
                                        </p:cTn>
                                        <p:tgtEl>
                                          <p:spTgt spid="46083">
                                            <p:txEl>
                                              <p:pRg st="0" end="0"/>
                                            </p:txEl>
                                          </p:spTgt>
                                        </p:tgtEl>
                                      </p:cBhvr>
                                      <p:from x="200000" y="450000"/>
                                      <p:to x="100000" y="100000"/>
                                    </p:animScale>
                                    <p:set>
                                      <p:cBhvr>
                                        <p:cTn id="10" dur="770" fill="hold"/>
                                        <p:tgtEl>
                                          <p:spTgt spid="46083">
                                            <p:txEl>
                                              <p:pRg st="0" end="0"/>
                                            </p:txEl>
                                          </p:spTgt>
                                        </p:tgtEl>
                                        <p:attrNameLst>
                                          <p:attrName>ppt_x</p:attrName>
                                        </p:attrNameLst>
                                      </p:cBhvr>
                                      <p:to>
                                        <p:strVal val="(0.5)"/>
                                      </p:to>
                                    </p:set>
                                    <p:anim from="(0.5)" to="(#ppt_x)" calcmode="lin" valueType="num">
                                      <p:cBhvr>
                                        <p:cTn id="11" dur="1230" accel="100000" fill="hold">
                                          <p:stCondLst>
                                            <p:cond delay="770"/>
                                          </p:stCondLst>
                                        </p:cTn>
                                        <p:tgtEl>
                                          <p:spTgt spid="46083">
                                            <p:txEl>
                                              <p:pRg st="0" end="0"/>
                                            </p:txEl>
                                          </p:spTgt>
                                        </p:tgtEl>
                                        <p:attrNameLst>
                                          <p:attrName>ppt_x</p:attrName>
                                        </p:attrNameLst>
                                      </p:cBhvr>
                                    </p:anim>
                                    <p:set>
                                      <p:cBhvr>
                                        <p:cTn id="12" dur="770" fill="hold"/>
                                        <p:tgtEl>
                                          <p:spTgt spid="4608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4608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Lagos%20Bus%20Par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04813"/>
            <a:ext cx="51847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6"/>
          <p:cNvSpPr txBox="1">
            <a:spLocks noChangeArrowheads="1"/>
          </p:cNvSpPr>
          <p:nvPr/>
        </p:nvSpPr>
        <p:spPr bwMode="auto">
          <a:xfrm>
            <a:off x="539750" y="5661025"/>
            <a:ext cx="32591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hlinkClick r:id="rId4"/>
              </a:rPr>
              <a:t>http://realnigeria.org/photos3.asp</a:t>
            </a:r>
            <a:endParaRPr lang="en-US"/>
          </a:p>
          <a:p>
            <a:endParaRPr lang="en-US"/>
          </a:p>
          <a:p>
            <a:endParaRPr lang="en-US"/>
          </a:p>
        </p:txBody>
      </p:sp>
      <p:pic>
        <p:nvPicPr>
          <p:cNvPr id="34820" name="Picture 8" descr="lag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549275"/>
            <a:ext cx="28575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hangingPunct="1">
              <a:defRPr/>
            </a:pPr>
            <a:endParaRPr lang="en-US" smtClean="0"/>
          </a:p>
        </p:txBody>
      </p:sp>
      <p:sp>
        <p:nvSpPr>
          <p:cNvPr id="47107" name="Rectangle 3"/>
          <p:cNvSpPr>
            <a:spLocks noGrp="1" noChangeArrowheads="1"/>
          </p:cNvSpPr>
          <p:nvPr>
            <p:ph type="body" idx="1"/>
          </p:nvPr>
        </p:nvSpPr>
        <p:spPr/>
        <p:txBody>
          <a:bodyPr/>
          <a:lstStyle/>
          <a:p>
            <a:pPr eaLnBrk="1" hangingPunct="1">
              <a:defRPr/>
            </a:pPr>
            <a:r>
              <a:rPr lang="en-US" smtClean="0"/>
              <a:t>Urban populations interact with their environment. Urban people change their environment through their consumption of food, energy, water, and land. And in turn, the polluted urban environment affects the health and quality of life of the urban population.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10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710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710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710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RioFave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549275"/>
            <a:ext cx="6048375" cy="578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pPr eaLnBrk="1" hangingPunct="1">
              <a:defRPr/>
            </a:pPr>
            <a:endParaRPr lang="en-US" smtClean="0"/>
          </a:p>
        </p:txBody>
      </p:sp>
      <p:sp>
        <p:nvSpPr>
          <p:cNvPr id="49155" name="Rectangle 3"/>
          <p:cNvSpPr>
            <a:spLocks noGrp="1" noChangeArrowheads="1"/>
          </p:cNvSpPr>
          <p:nvPr>
            <p:ph type="body" idx="1"/>
          </p:nvPr>
        </p:nvSpPr>
        <p:spPr/>
        <p:txBody>
          <a:bodyPr/>
          <a:lstStyle/>
          <a:p>
            <a:pPr eaLnBrk="1" hangingPunct="1">
              <a:lnSpc>
                <a:spcPct val="90000"/>
              </a:lnSpc>
              <a:defRPr/>
            </a:pPr>
            <a:r>
              <a:rPr lang="en-US" sz="2800" smtClean="0"/>
              <a:t>People who live in urban areas have very different consumption patterns than residents in rural areas. </a:t>
            </a:r>
          </a:p>
          <a:p>
            <a:pPr eaLnBrk="1" hangingPunct="1">
              <a:lnSpc>
                <a:spcPct val="90000"/>
              </a:lnSpc>
              <a:defRPr/>
            </a:pPr>
            <a:r>
              <a:rPr lang="en-US" sz="2800" smtClean="0"/>
              <a:t>For example, urban populations consume much more food, energy, and durable goods than rural populations. In China during the 1970s, the urban populations consumed more than twice as much pork as the rural populations who were raising the pigs. </a:t>
            </a:r>
          </a:p>
          <a:p>
            <a:pPr eaLnBrk="1" hangingPunct="1">
              <a:lnSpc>
                <a:spcPct val="90000"/>
              </a:lnSpc>
              <a:defRPr/>
            </a:pPr>
            <a:r>
              <a:rPr lang="en-US" sz="2800" smtClean="0"/>
              <a:t>In India where many urban residents are vegetarians, greater prosperity is seen in higher consumption of milk.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p:cTn id="7" dur="500" fill="hold"/>
                                        <p:tgtEl>
                                          <p:spTgt spid="49155">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49155">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49155">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4915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49155">
                                            <p:txEl>
                                              <p:pRg st="1" end="1"/>
                                            </p:txEl>
                                          </p:spTgt>
                                        </p:tgtEl>
                                        <p:attrNameLst>
                                          <p:attrName>style.visibility</p:attrName>
                                        </p:attrNameLst>
                                      </p:cBhvr>
                                      <p:to>
                                        <p:strVal val="visible"/>
                                      </p:to>
                                    </p:set>
                                    <p:anim calcmode="lin" valueType="num">
                                      <p:cBhvr>
                                        <p:cTn id="16" dur="500" fill="hold"/>
                                        <p:tgtEl>
                                          <p:spTgt spid="49155">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49155">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49155">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4915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49155">
                                            <p:txEl>
                                              <p:pRg st="2" end="2"/>
                                            </p:txEl>
                                          </p:spTgt>
                                        </p:tgtEl>
                                        <p:attrNameLst>
                                          <p:attrName>style.visibility</p:attrName>
                                        </p:attrNameLst>
                                      </p:cBhvr>
                                      <p:to>
                                        <p:strVal val="visible"/>
                                      </p:to>
                                    </p:set>
                                    <p:anim calcmode="lin" valueType="num">
                                      <p:cBhvr>
                                        <p:cTn id="25" dur="500" fill="hold"/>
                                        <p:tgtEl>
                                          <p:spTgt spid="49155">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49155">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49155">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49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eaLnBrk="1" hangingPunct="1">
              <a:defRPr/>
            </a:pPr>
            <a:endParaRPr lang="en-US" smtClean="0"/>
          </a:p>
        </p:txBody>
      </p:sp>
      <p:sp>
        <p:nvSpPr>
          <p:cNvPr id="50179" name="Rectangle 3"/>
          <p:cNvSpPr>
            <a:spLocks noGrp="1" noChangeArrowheads="1"/>
          </p:cNvSpPr>
          <p:nvPr>
            <p:ph type="body" idx="1"/>
          </p:nvPr>
        </p:nvSpPr>
        <p:spPr/>
        <p:txBody>
          <a:bodyPr/>
          <a:lstStyle/>
          <a:p>
            <a:pPr eaLnBrk="1" hangingPunct="1">
              <a:defRPr/>
            </a:pPr>
            <a:r>
              <a:rPr lang="en-US" smtClean="0"/>
              <a:t>Urban populations not only consume more food, but they also consume more durable goods. In the early 1990s, Chinese households in urban areas were two times more likely to have a TV, eight times more likely to have a washing machine, and 25 times more likely to have a refrigerator than rural.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p:cTn id="7" dur="500" fill="hold"/>
                                        <p:tgtEl>
                                          <p:spTgt spid="501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017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0179">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50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83" name="Picture 11" descr="xin_1709012709293352992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138238"/>
            <a:ext cx="5689600"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12"/>
          <p:cNvSpPr txBox="1">
            <a:spLocks noChangeArrowheads="1"/>
          </p:cNvSpPr>
          <p:nvPr/>
        </p:nvSpPr>
        <p:spPr bwMode="auto">
          <a:xfrm>
            <a:off x="1095375" y="5837238"/>
            <a:ext cx="7318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hlinkClick r:id="rId4"/>
              </a:rPr>
              <a:t>http://www2.chinadaily.com.cn/english/doc/2004-09/27/content_377978.htm</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79883"/>
                                        </p:tgtEl>
                                        <p:attrNameLst>
                                          <p:attrName>style.visibility</p:attrName>
                                        </p:attrNameLst>
                                      </p:cBhvr>
                                      <p:to>
                                        <p:strVal val="visible"/>
                                      </p:to>
                                    </p:set>
                                    <p:animEffect transition="in" filter="diamond(out)">
                                      <p:cBhvr>
                                        <p:cTn id="7" dur="2000"/>
                                        <p:tgtEl>
                                          <p:spTgt spid="79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pPr eaLnBrk="1" hangingPunct="1">
              <a:defRPr/>
            </a:pPr>
            <a:endParaRPr lang="en-US" smtClean="0"/>
          </a:p>
        </p:txBody>
      </p:sp>
      <p:sp>
        <p:nvSpPr>
          <p:cNvPr id="51203" name="Rectangle 3"/>
          <p:cNvSpPr>
            <a:spLocks noGrp="1" noChangeArrowheads="1"/>
          </p:cNvSpPr>
          <p:nvPr>
            <p:ph type="body" idx="1"/>
          </p:nvPr>
        </p:nvSpPr>
        <p:spPr/>
        <p:txBody>
          <a:bodyPr/>
          <a:lstStyle/>
          <a:p>
            <a:pPr eaLnBrk="1" hangingPunct="1">
              <a:defRPr/>
            </a:pPr>
            <a:r>
              <a:rPr lang="en-US" smtClean="0"/>
              <a:t>Energy consumption for electricity, transportation, cooking, and heating is much higher in urban areas than in rural villages. For example, urban populations have many more cars than rural populations per capita. </a:t>
            </a:r>
          </a:p>
          <a:p>
            <a:pPr eaLnBrk="1" hangingPunct="1">
              <a:defRPr/>
            </a:pPr>
            <a:r>
              <a:rPr lang="en-US" smtClean="0"/>
              <a:t>In China the per capita consumption of coal in towns and cities is over three times the consumption in rural areas.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800" decel="100000"/>
                                        <p:tgtEl>
                                          <p:spTgt spid="51203">
                                            <p:txEl>
                                              <p:pRg st="0" end="0"/>
                                            </p:txEl>
                                          </p:spTgt>
                                        </p:tgtEl>
                                      </p:cBhvr>
                                    </p:animEffect>
                                    <p:anim calcmode="lin" valueType="num">
                                      <p:cBhvr>
                                        <p:cTn id="8" dur="800" decel="100000" fill="hold"/>
                                        <p:tgtEl>
                                          <p:spTgt spid="5120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120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120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20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20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Effect transition="in" filter="fade">
                                      <p:cBhvr>
                                        <p:cTn id="17" dur="800" decel="100000"/>
                                        <p:tgtEl>
                                          <p:spTgt spid="51203">
                                            <p:txEl>
                                              <p:pRg st="1" end="1"/>
                                            </p:txEl>
                                          </p:spTgt>
                                        </p:tgtEl>
                                      </p:cBhvr>
                                    </p:animEffect>
                                    <p:anim calcmode="lin" valueType="num">
                                      <p:cBhvr>
                                        <p:cTn id="18" dur="800" decel="100000" fill="hold"/>
                                        <p:tgtEl>
                                          <p:spTgt spid="5120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5120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5120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120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120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Image of Mexico City's air pollution.  Having problems contact our National Energy Information Center on 202-586-8800 for hel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04813"/>
            <a:ext cx="4103687"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defRPr/>
            </a:pPr>
            <a:r>
              <a:rPr lang="en-US" smtClean="0"/>
              <a:t>Effects on Weather</a:t>
            </a:r>
          </a:p>
        </p:txBody>
      </p:sp>
      <p:sp>
        <p:nvSpPr>
          <p:cNvPr id="52227" name="Rectangle 3"/>
          <p:cNvSpPr>
            <a:spLocks noGrp="1" noChangeArrowheads="1"/>
          </p:cNvSpPr>
          <p:nvPr>
            <p:ph type="body" idx="1"/>
          </p:nvPr>
        </p:nvSpPr>
        <p:spPr/>
        <p:txBody>
          <a:bodyPr/>
          <a:lstStyle/>
          <a:p>
            <a:pPr eaLnBrk="1" hangingPunct="1">
              <a:lnSpc>
                <a:spcPct val="80000"/>
              </a:lnSpc>
              <a:defRPr/>
            </a:pPr>
            <a:r>
              <a:rPr lang="en-US" sz="2400" smtClean="0"/>
              <a:t>Urban consumption of energy helps create heat islands that can change local weather patterns and weather downwind from the heat islands. </a:t>
            </a:r>
          </a:p>
          <a:p>
            <a:pPr eaLnBrk="1" hangingPunct="1">
              <a:lnSpc>
                <a:spcPct val="80000"/>
              </a:lnSpc>
              <a:defRPr/>
            </a:pPr>
            <a:r>
              <a:rPr lang="en-US" sz="2400" smtClean="0"/>
              <a:t>The heat island phenomenon is created because cities radiate heat back into the atmosphere at a rate 15 percent to 30 percent less than rural areas. </a:t>
            </a:r>
          </a:p>
          <a:p>
            <a:pPr eaLnBrk="1" hangingPunct="1">
              <a:lnSpc>
                <a:spcPct val="80000"/>
              </a:lnSpc>
              <a:defRPr/>
            </a:pPr>
            <a:r>
              <a:rPr lang="en-US" sz="2400" smtClean="0"/>
              <a:t>The combination of the increased energy consumption and difference in albedo (radiation) means that cities are warmer than rural areas (0.6 to 1.3 C).16 </a:t>
            </a:r>
          </a:p>
          <a:p>
            <a:pPr eaLnBrk="1" hangingPunct="1">
              <a:lnSpc>
                <a:spcPct val="80000"/>
              </a:lnSpc>
              <a:defRPr/>
            </a:pPr>
            <a:r>
              <a:rPr lang="en-US" sz="2400" smtClean="0"/>
              <a:t>And these </a:t>
            </a:r>
            <a:r>
              <a:rPr lang="en-US" sz="2400" smtClean="0">
                <a:solidFill>
                  <a:schemeClr val="hlink"/>
                </a:solidFill>
              </a:rPr>
              <a:t>heat islands</a:t>
            </a:r>
            <a:r>
              <a:rPr lang="en-US" sz="2400" smtClean="0"/>
              <a:t> become traps for atmospheric pollutants. Cloudiness and fog occur with greater frequency. </a:t>
            </a:r>
          </a:p>
          <a:p>
            <a:pPr eaLnBrk="1" hangingPunct="1">
              <a:lnSpc>
                <a:spcPct val="80000"/>
              </a:lnSpc>
              <a:defRPr/>
            </a:pPr>
            <a:r>
              <a:rPr lang="en-US" sz="2400" smtClean="0"/>
              <a:t>Precipitation is 5 percent to 10 percent higher in cities; thunderstorms and hailstorms are much more frequent, but snow days in cities are less common.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diamond(in)">
                                      <p:cBhvr>
                                        <p:cTn id="7" dur="10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diamond(in)">
                                      <p:cBhvr>
                                        <p:cTn id="12" dur="1000"/>
                                        <p:tgtEl>
                                          <p:spTgt spid="52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diamond(in)">
                                      <p:cBhvr>
                                        <p:cTn id="17" dur="1000"/>
                                        <p:tgtEl>
                                          <p:spTgt spid="522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2227">
                                            <p:txEl>
                                              <p:pRg st="3" end="3"/>
                                            </p:txEl>
                                          </p:spTgt>
                                        </p:tgtEl>
                                        <p:attrNameLst>
                                          <p:attrName>style.visibility</p:attrName>
                                        </p:attrNameLst>
                                      </p:cBhvr>
                                      <p:to>
                                        <p:strVal val="visible"/>
                                      </p:to>
                                    </p:set>
                                    <p:animEffect transition="in" filter="diamond(in)">
                                      <p:cBhvr>
                                        <p:cTn id="22" dur="1000"/>
                                        <p:tgtEl>
                                          <p:spTgt spid="522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2227">
                                            <p:txEl>
                                              <p:pRg st="4" end="4"/>
                                            </p:txEl>
                                          </p:spTgt>
                                        </p:tgtEl>
                                        <p:attrNameLst>
                                          <p:attrName>style.visibility</p:attrName>
                                        </p:attrNameLst>
                                      </p:cBhvr>
                                      <p:to>
                                        <p:strVal val="visible"/>
                                      </p:to>
                                    </p:set>
                                    <p:animEffect transition="in" filter="diamond(in)">
                                      <p:cBhvr>
                                        <p:cTn id="27" dur="1000"/>
                                        <p:tgtEl>
                                          <p:spTgt spid="52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2" name="Picture 4" descr="night-europe_600b_600h_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6035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p:cNvSpPr txBox="1">
            <a:spLocks noChangeArrowheads="1"/>
          </p:cNvSpPr>
          <p:nvPr/>
        </p:nvSpPr>
        <p:spPr bwMode="auto">
          <a:xfrm>
            <a:off x="250825" y="5942013"/>
            <a:ext cx="85725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hlinkClick r:id="rId4"/>
              </a:rPr>
              <a:t>http://www.caf.dlr.de/caf/aktuelles/news-archiv/bilderarchiv/sonstiges/night-europe_600b_</a:t>
            </a:r>
          </a:p>
          <a:p>
            <a:r>
              <a:rPr lang="en-US">
                <a:hlinkClick r:id="rId4"/>
              </a:rPr>
              <a:t>600h_web.gif;internal&amp;action=printview.action</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p:cTn id="7" dur="1000" fill="hold"/>
                                        <p:tgtEl>
                                          <p:spTgt spid="109572"/>
                                        </p:tgtEl>
                                        <p:attrNameLst>
                                          <p:attrName>ppt_w</p:attrName>
                                        </p:attrNameLst>
                                      </p:cBhvr>
                                      <p:tavLst>
                                        <p:tav tm="0">
                                          <p:val>
                                            <p:strVal val="#ppt_w*0.70"/>
                                          </p:val>
                                        </p:tav>
                                        <p:tav tm="100000">
                                          <p:val>
                                            <p:strVal val="#ppt_w"/>
                                          </p:val>
                                        </p:tav>
                                      </p:tavLst>
                                    </p:anim>
                                    <p:anim calcmode="lin" valueType="num">
                                      <p:cBhvr>
                                        <p:cTn id="8" dur="1000" fill="hold"/>
                                        <p:tgtEl>
                                          <p:spTgt spid="109572"/>
                                        </p:tgtEl>
                                        <p:attrNameLst>
                                          <p:attrName>ppt_h</p:attrName>
                                        </p:attrNameLst>
                                      </p:cBhvr>
                                      <p:tavLst>
                                        <p:tav tm="0">
                                          <p:val>
                                            <p:strVal val="#ppt_h"/>
                                          </p:val>
                                        </p:tav>
                                        <p:tav tm="100000">
                                          <p:val>
                                            <p:strVal val="#ppt_h"/>
                                          </p:val>
                                        </p:tav>
                                      </p:tavLst>
                                    </p:anim>
                                    <p:animEffect transition="in" filter="fade">
                                      <p:cBhvr>
                                        <p:cTn id="9" dur="1000"/>
                                        <p:tgtEl>
                                          <p:spTgt spid="109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1" name="Picture 5" descr="s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692150"/>
            <a:ext cx="46767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6"/>
          <p:cNvSpPr txBox="1">
            <a:spLocks noChangeArrowheads="1"/>
          </p:cNvSpPr>
          <p:nvPr/>
        </p:nvSpPr>
        <p:spPr bwMode="auto">
          <a:xfrm>
            <a:off x="323850" y="4221163"/>
            <a:ext cx="163385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t>White and red are hot, and blue and green are cool. From surface temperature estimates, </a:t>
            </a:r>
          </a:p>
          <a:p>
            <a:r>
              <a:rPr lang="en-US"/>
              <a:t>the white areas are about 60 degrees C (140 degrees F),Dark areas (vegetation) </a:t>
            </a:r>
          </a:p>
          <a:p>
            <a:r>
              <a:rPr lang="en-US"/>
              <a:t>are approximately 29 to 36 degrees C (85-96 degrees F). </a:t>
            </a:r>
          </a:p>
        </p:txBody>
      </p:sp>
      <p:sp>
        <p:nvSpPr>
          <p:cNvPr id="44036" name="Text Box 7"/>
          <p:cNvSpPr txBox="1">
            <a:spLocks noChangeArrowheads="1"/>
          </p:cNvSpPr>
          <p:nvPr/>
        </p:nvSpPr>
        <p:spPr bwMode="auto">
          <a:xfrm>
            <a:off x="447675" y="5910263"/>
            <a:ext cx="5713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hlinkClick r:id="rId4"/>
              </a:rPr>
              <a:t>http://science.nasa.gov/headlines/y2000/essd16mar_1m.htm</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06501"/>
                                        </p:tgtEl>
                                        <p:attrNameLst>
                                          <p:attrName>style.visibility</p:attrName>
                                        </p:attrNameLst>
                                      </p:cBhvr>
                                      <p:to>
                                        <p:strVal val="visible"/>
                                      </p:to>
                                    </p:set>
                                    <p:anim calcmode="lin" valueType="num">
                                      <p:cBhvr>
                                        <p:cTn id="7" dur="1000" fill="hold"/>
                                        <p:tgtEl>
                                          <p:spTgt spid="106501"/>
                                        </p:tgtEl>
                                        <p:attrNameLst>
                                          <p:attrName>ppt_w</p:attrName>
                                        </p:attrNameLst>
                                      </p:cBhvr>
                                      <p:tavLst>
                                        <p:tav tm="0">
                                          <p:val>
                                            <p:strVal val="#ppt_w*0.70"/>
                                          </p:val>
                                        </p:tav>
                                        <p:tav tm="100000">
                                          <p:val>
                                            <p:strVal val="#ppt_w"/>
                                          </p:val>
                                        </p:tav>
                                      </p:tavLst>
                                    </p:anim>
                                    <p:anim calcmode="lin" valueType="num">
                                      <p:cBhvr>
                                        <p:cTn id="8" dur="1000" fill="hold"/>
                                        <p:tgtEl>
                                          <p:spTgt spid="106501"/>
                                        </p:tgtEl>
                                        <p:attrNameLst>
                                          <p:attrName>ppt_h</p:attrName>
                                        </p:attrNameLst>
                                      </p:cBhvr>
                                      <p:tavLst>
                                        <p:tav tm="0">
                                          <p:val>
                                            <p:strVal val="#ppt_h"/>
                                          </p:val>
                                        </p:tav>
                                        <p:tav tm="100000">
                                          <p:val>
                                            <p:strVal val="#ppt_h"/>
                                          </p:val>
                                        </p:tav>
                                      </p:tavLst>
                                    </p:anim>
                                    <p:animEffect transition="in" filter="fade">
                                      <p:cBhvr>
                                        <p:cTn id="9" dur="1000"/>
                                        <p:tgtEl>
                                          <p:spTgt spid="10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9" name="Picture 5" descr="UrbanPro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858838"/>
            <a:ext cx="6048375"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6"/>
          <p:cNvSpPr txBox="1">
            <a:spLocks noChangeArrowheads="1"/>
          </p:cNvSpPr>
          <p:nvPr/>
        </p:nvSpPr>
        <p:spPr bwMode="auto">
          <a:xfrm>
            <a:off x="1023938" y="5765800"/>
            <a:ext cx="3189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hlinkClick r:id="rId4"/>
              </a:rPr>
              <a:t>http://eande.lbl.gov/HeatIsland/</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1085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pPr eaLnBrk="1" hangingPunct="1">
              <a:defRPr/>
            </a:pPr>
            <a:r>
              <a:rPr lang="en-US" smtClean="0"/>
              <a:t>Urbanization and Health</a:t>
            </a:r>
          </a:p>
        </p:txBody>
      </p:sp>
      <p:sp>
        <p:nvSpPr>
          <p:cNvPr id="53251" name="Rectangle 3"/>
          <p:cNvSpPr>
            <a:spLocks noGrp="1" noChangeArrowheads="1"/>
          </p:cNvSpPr>
          <p:nvPr>
            <p:ph type="body" idx="1"/>
          </p:nvPr>
        </p:nvSpPr>
        <p:spPr/>
        <p:txBody>
          <a:bodyPr/>
          <a:lstStyle/>
          <a:p>
            <a:pPr eaLnBrk="1" hangingPunct="1">
              <a:defRPr/>
            </a:pPr>
            <a:r>
              <a:rPr lang="en-US" sz="2800" smtClean="0"/>
              <a:t>Some urban environmental problems include inadequate water and sanitation, lack of rubbish disposal, and industrial </a:t>
            </a:r>
          </a:p>
          <a:p>
            <a:pPr eaLnBrk="1" hangingPunct="1">
              <a:defRPr/>
            </a:pPr>
            <a:r>
              <a:rPr lang="en-US" sz="2800" smtClean="0"/>
              <a:t>The health implications of these environmental problems include respiratory infections and other infectious and parasitic diseases.</a:t>
            </a:r>
          </a:p>
          <a:p>
            <a:pPr eaLnBrk="1" hangingPunct="1">
              <a:defRPr/>
            </a:pPr>
            <a:r>
              <a:rPr lang="en-US" sz="2800" smtClean="0"/>
              <a:t>Because urban land prices are so high costs for building cleaner public transportation systems and for building more hospitals and clinics are higher in cities.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p:cTn id="7" dur="500" fill="hold"/>
                                        <p:tgtEl>
                                          <p:spTgt spid="532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325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325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5325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53251">
                                            <p:txEl>
                                              <p:pRg st="1" end="1"/>
                                            </p:txEl>
                                          </p:spTgt>
                                        </p:tgtEl>
                                        <p:attrNameLst>
                                          <p:attrName>style.visibility</p:attrName>
                                        </p:attrNameLst>
                                      </p:cBhvr>
                                      <p:to>
                                        <p:strVal val="visible"/>
                                      </p:to>
                                    </p:set>
                                    <p:anim calcmode="lin" valueType="num">
                                      <p:cBhvr>
                                        <p:cTn id="15" dur="500" fill="hold"/>
                                        <p:tgtEl>
                                          <p:spTgt spid="5325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53251">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53251">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5325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53251">
                                            <p:txEl>
                                              <p:pRg st="2" end="2"/>
                                            </p:txEl>
                                          </p:spTgt>
                                        </p:tgtEl>
                                        <p:attrNameLst>
                                          <p:attrName>style.visibility</p:attrName>
                                        </p:attrNameLst>
                                      </p:cBhvr>
                                      <p:to>
                                        <p:strVal val="visible"/>
                                      </p:to>
                                    </p:set>
                                    <p:anim calcmode="lin" valueType="num">
                                      <p:cBhvr>
                                        <p:cTn id="23" dur="500" fill="hold"/>
                                        <p:tgtEl>
                                          <p:spTgt spid="5325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3251">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53251">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Megacities Zoom I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420938"/>
            <a:ext cx="4608513"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6"/>
          <p:cNvSpPr txBox="1">
            <a:spLocks noChangeArrowheads="1"/>
          </p:cNvSpPr>
          <p:nvPr/>
        </p:nvSpPr>
        <p:spPr bwMode="auto">
          <a:xfrm>
            <a:off x="1166813" y="5765800"/>
            <a:ext cx="670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hlinkClick r:id="rId4"/>
              </a:rPr>
              <a:t>http://magma.nationalgeographic.com/ngm/0211/feature3/zoom2.html</a:t>
            </a:r>
            <a:endParaRPr lang="en-US"/>
          </a:p>
          <a:p>
            <a:endParaRPr lang="en-US"/>
          </a:p>
        </p:txBody>
      </p:sp>
      <p:pic>
        <p:nvPicPr>
          <p:cNvPr id="47108" name="Picture 7" descr="Father and son collect plastic for recycling in Manilla Bay, Philippi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0350"/>
            <a:ext cx="4679950"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1" name="Picture 5" descr="8007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96975"/>
            <a:ext cx="489585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6"/>
          <p:cNvSpPr txBox="1">
            <a:spLocks noChangeArrowheads="1"/>
          </p:cNvSpPr>
          <p:nvPr/>
        </p:nvSpPr>
        <p:spPr bwMode="auto">
          <a:xfrm>
            <a:off x="376238" y="6126163"/>
            <a:ext cx="6405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hlinkClick r:id="rId4"/>
              </a:rPr>
              <a:t>http://newswire.indymedia.org/en/newswire/2004/03/800756.shtml</a:t>
            </a:r>
            <a:endParaRPr lang="en-US"/>
          </a:p>
          <a:p>
            <a:endParaRPr lang="en-US"/>
          </a:p>
        </p:txBody>
      </p:sp>
      <p:pic>
        <p:nvPicPr>
          <p:cNvPr id="121863" name="Picture 7" descr="j7_kenya_d4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981075"/>
            <a:ext cx="2687638"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21861"/>
                                        </p:tgtEl>
                                        <p:attrNameLst>
                                          <p:attrName>style.visibility</p:attrName>
                                        </p:attrNameLst>
                                      </p:cBhvr>
                                      <p:to>
                                        <p:strVal val="visible"/>
                                      </p:to>
                                    </p:set>
                                    <p:anim calcmode="lin" valueType="num">
                                      <p:cBhvr>
                                        <p:cTn id="7" dur="500" fill="hold"/>
                                        <p:tgtEl>
                                          <p:spTgt spid="121861"/>
                                        </p:tgtEl>
                                        <p:attrNameLst>
                                          <p:attrName>ppt_w</p:attrName>
                                        </p:attrNameLst>
                                      </p:cBhvr>
                                      <p:tavLst>
                                        <p:tav tm="0">
                                          <p:val>
                                            <p:fltVal val="0"/>
                                          </p:val>
                                        </p:tav>
                                        <p:tav tm="100000">
                                          <p:val>
                                            <p:strVal val="#ppt_w"/>
                                          </p:val>
                                        </p:tav>
                                      </p:tavLst>
                                    </p:anim>
                                    <p:anim calcmode="lin" valueType="num">
                                      <p:cBhvr>
                                        <p:cTn id="8" dur="500" fill="hold"/>
                                        <p:tgtEl>
                                          <p:spTgt spid="12186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21863"/>
                                        </p:tgtEl>
                                        <p:attrNameLst>
                                          <p:attrName>style.visibility</p:attrName>
                                        </p:attrNameLst>
                                      </p:cBhvr>
                                      <p:to>
                                        <p:strVal val="visible"/>
                                      </p:to>
                                    </p:set>
                                    <p:anim calcmode="lin" valueType="num">
                                      <p:cBhvr>
                                        <p:cTn id="13" dur="500" fill="hold"/>
                                        <p:tgtEl>
                                          <p:spTgt spid="121863"/>
                                        </p:tgtEl>
                                        <p:attrNameLst>
                                          <p:attrName>ppt_w</p:attrName>
                                        </p:attrNameLst>
                                      </p:cBhvr>
                                      <p:tavLst>
                                        <p:tav tm="0">
                                          <p:val>
                                            <p:fltVal val="0"/>
                                          </p:val>
                                        </p:tav>
                                        <p:tav tm="100000">
                                          <p:val>
                                            <p:strVal val="#ppt_w"/>
                                          </p:val>
                                        </p:tav>
                                      </p:tavLst>
                                    </p:anim>
                                    <p:anim calcmode="lin" valueType="num">
                                      <p:cBhvr>
                                        <p:cTn id="14" dur="500" fill="hold"/>
                                        <p:tgtEl>
                                          <p:spTgt spid="1218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favelamorrodospraz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866775"/>
            <a:ext cx="6829425"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6"/>
          <p:cNvSpPr txBox="1">
            <a:spLocks noChangeArrowheads="1"/>
          </p:cNvSpPr>
          <p:nvPr/>
        </p:nvSpPr>
        <p:spPr bwMode="auto">
          <a:xfrm>
            <a:off x="1095375" y="6197600"/>
            <a:ext cx="6777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hlinkClick r:id="rId4"/>
              </a:rPr>
              <a:t>http://www.askadavid.org/photos/photos17/favelamorrodosprazeres.jpg</a:t>
            </a:r>
            <a:endParaRPr lang="en-US"/>
          </a:p>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3455987"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7" descr="eiffelsm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981075"/>
            <a:ext cx="2438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8"/>
          <p:cNvSpPr txBox="1">
            <a:spLocks noChangeArrowheads="1"/>
          </p:cNvSpPr>
          <p:nvPr/>
        </p:nvSpPr>
        <p:spPr bwMode="auto">
          <a:xfrm>
            <a:off x="303213" y="5334000"/>
            <a:ext cx="6154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t>Urban air pollution kills more than 5,000 people per year in France </a:t>
            </a:r>
          </a:p>
        </p:txBody>
      </p:sp>
      <p:sp>
        <p:nvSpPr>
          <p:cNvPr id="50181" name="Text Box 9"/>
          <p:cNvSpPr txBox="1">
            <a:spLocks noChangeArrowheads="1"/>
          </p:cNvSpPr>
          <p:nvPr/>
        </p:nvSpPr>
        <p:spPr bwMode="auto">
          <a:xfrm>
            <a:off x="519113" y="6269038"/>
            <a:ext cx="62214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hlinkClick r:id="rId5"/>
              </a:rPr>
              <a:t>http://www.zapworld.com/about/news/watch_francepollution.asp</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box(in)">
                                      <p:cBhvr>
                                        <p:cTn id="7" dur="500"/>
                                        <p:tgtEl>
                                          <p:spTgt spid="542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4279"/>
                                        </p:tgtEl>
                                        <p:attrNameLst>
                                          <p:attrName>style.visibility</p:attrName>
                                        </p:attrNameLst>
                                      </p:cBhvr>
                                      <p:to>
                                        <p:strVal val="visible"/>
                                      </p:to>
                                    </p:set>
                                    <p:animEffect transition="in" filter="box(in)">
                                      <p:cBhvr>
                                        <p:cTn id="12" dur="500"/>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p:txBody>
          <a:bodyPr/>
          <a:lstStyle/>
          <a:p>
            <a:pPr eaLnBrk="1" hangingPunct="1">
              <a:defRPr/>
            </a:pPr>
            <a:r>
              <a:rPr lang="en-US" smtClean="0"/>
              <a:t>CANADA</a:t>
            </a:r>
          </a:p>
        </p:txBody>
      </p:sp>
      <p:sp>
        <p:nvSpPr>
          <p:cNvPr id="136195" name="Rectangle 3"/>
          <p:cNvSpPr>
            <a:spLocks noGrp="1" noChangeArrowheads="1"/>
          </p:cNvSpPr>
          <p:nvPr>
            <p:ph type="body" idx="1"/>
          </p:nvPr>
        </p:nvSpPr>
        <p:spPr/>
        <p:txBody>
          <a:bodyPr/>
          <a:lstStyle/>
          <a:p>
            <a:pPr eaLnBrk="1" hangingPunct="1">
              <a:defRPr/>
            </a:pPr>
            <a:r>
              <a:rPr lang="en-US" smtClean="0">
                <a:hlinkClick r:id="rId2"/>
              </a:rPr>
              <a:t>http://globalis.gvu.unu.edu/indicator_detail.cfm?IndicatorID=30&amp;Country=CA</a:t>
            </a:r>
            <a:endParaRPr lang="en-US" smtClean="0"/>
          </a:p>
          <a:p>
            <a:pPr eaLnBrk="1" hangingPunct="1">
              <a:defRPr/>
            </a:pPr>
            <a:r>
              <a:rPr lang="en-US" smtClean="0">
                <a:hlinkClick r:id="rId3"/>
              </a:rPr>
              <a:t>http://www40.statcan.gc.ca/l01/cst01/demo62a-eng.htm</a:t>
            </a:r>
            <a:endParaRPr lang="en-US" smtClean="0"/>
          </a:p>
          <a:p>
            <a:pPr eaLnBrk="1" hangingPunct="1">
              <a:defRPr/>
            </a:pPr>
            <a:endParaRPr lang="en-US" smtClean="0"/>
          </a:p>
          <a:p>
            <a:pPr eaLnBrk="1" hangingPunct="1">
              <a:defRPr/>
            </a:pPr>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7" name="Picture 5" descr="night_lites_a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966788"/>
            <a:ext cx="55054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6"/>
          <p:cNvSpPr txBox="1">
            <a:spLocks noChangeArrowheads="1"/>
          </p:cNvSpPr>
          <p:nvPr/>
        </p:nvSpPr>
        <p:spPr bwMode="auto">
          <a:xfrm>
            <a:off x="735013" y="6269038"/>
            <a:ext cx="5270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hlinkClick r:id="rId4"/>
              </a:rPr>
              <a:t>http://chengdu.usconsulate.gov/img/night_lites_asia.jpg</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10597"/>
                                        </p:tgtEl>
                                        <p:attrNameLst>
                                          <p:attrName>style.visibility</p:attrName>
                                        </p:attrNameLst>
                                      </p:cBhvr>
                                      <p:to>
                                        <p:strVal val="visible"/>
                                      </p:to>
                                    </p:set>
                                    <p:anim calcmode="lin" valueType="num">
                                      <p:cBhvr>
                                        <p:cTn id="7" dur="1000" fill="hold"/>
                                        <p:tgtEl>
                                          <p:spTgt spid="110597"/>
                                        </p:tgtEl>
                                        <p:attrNameLst>
                                          <p:attrName>ppt_w</p:attrName>
                                        </p:attrNameLst>
                                      </p:cBhvr>
                                      <p:tavLst>
                                        <p:tav tm="0">
                                          <p:val>
                                            <p:fltVal val="0"/>
                                          </p:val>
                                        </p:tav>
                                        <p:tav tm="100000">
                                          <p:val>
                                            <p:strVal val="#ppt_w"/>
                                          </p:val>
                                        </p:tav>
                                      </p:tavLst>
                                    </p:anim>
                                    <p:anim calcmode="lin" valueType="num">
                                      <p:cBhvr>
                                        <p:cTn id="8" dur="1000" fill="hold"/>
                                        <p:tgtEl>
                                          <p:spTgt spid="110597"/>
                                        </p:tgtEl>
                                        <p:attrNameLst>
                                          <p:attrName>ppt_h</p:attrName>
                                        </p:attrNameLst>
                                      </p:cBhvr>
                                      <p:tavLst>
                                        <p:tav tm="0">
                                          <p:val>
                                            <p:fltVal val="0"/>
                                          </p:val>
                                        </p:tav>
                                        <p:tav tm="100000">
                                          <p:val>
                                            <p:strVal val="#ppt_h"/>
                                          </p:val>
                                        </p:tav>
                                      </p:tavLst>
                                    </p:anim>
                                    <p:anim calcmode="lin" valueType="num">
                                      <p:cBhvr>
                                        <p:cTn id="9" dur="1000" fill="hold"/>
                                        <p:tgtEl>
                                          <p:spTgt spid="1105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059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1" name="Picture 5" descr="n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763" y="661988"/>
            <a:ext cx="5324475"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6"/>
          <p:cNvSpPr txBox="1">
            <a:spLocks noChangeArrowheads="1"/>
          </p:cNvSpPr>
          <p:nvPr/>
        </p:nvSpPr>
        <p:spPr bwMode="auto">
          <a:xfrm>
            <a:off x="3059113" y="6216650"/>
            <a:ext cx="3152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hlinkClick r:id="rId4"/>
              </a:rPr>
              <a:t>http://www.oilcrisis.com/africa/</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11621"/>
                                        </p:tgtEl>
                                        <p:attrNameLst>
                                          <p:attrName>style.visibility</p:attrName>
                                        </p:attrNameLst>
                                      </p:cBhvr>
                                      <p:to>
                                        <p:strVal val="visible"/>
                                      </p:to>
                                    </p:set>
                                    <p:animEffect transition="in" filter="fade">
                                      <p:cBhvr>
                                        <p:cTn id="7" dur="800" decel="100000"/>
                                        <p:tgtEl>
                                          <p:spTgt spid="111621"/>
                                        </p:tgtEl>
                                      </p:cBhvr>
                                    </p:animEffect>
                                    <p:anim calcmode="lin" valueType="num">
                                      <p:cBhvr>
                                        <p:cTn id="8" dur="800" decel="100000" fill="hold"/>
                                        <p:tgtEl>
                                          <p:spTgt spid="111621"/>
                                        </p:tgtEl>
                                        <p:attrNameLst>
                                          <p:attrName>style.rotation</p:attrName>
                                        </p:attrNameLst>
                                      </p:cBhvr>
                                      <p:tavLst>
                                        <p:tav tm="0">
                                          <p:val>
                                            <p:fltVal val="-90"/>
                                          </p:val>
                                        </p:tav>
                                        <p:tav tm="100000">
                                          <p:val>
                                            <p:fltVal val="0"/>
                                          </p:val>
                                        </p:tav>
                                      </p:tavLst>
                                    </p:anim>
                                    <p:anim calcmode="lin" valueType="num">
                                      <p:cBhvr>
                                        <p:cTn id="9" dur="800" decel="100000" fill="hold"/>
                                        <p:tgtEl>
                                          <p:spTgt spid="111621"/>
                                        </p:tgtEl>
                                        <p:attrNameLst>
                                          <p:attrName>ppt_x</p:attrName>
                                        </p:attrNameLst>
                                      </p:cBhvr>
                                      <p:tavLst>
                                        <p:tav tm="0">
                                          <p:val>
                                            <p:strVal val="#ppt_x+0.4"/>
                                          </p:val>
                                        </p:tav>
                                        <p:tav tm="100000">
                                          <p:val>
                                            <p:strVal val="#ppt_x-0.05"/>
                                          </p:val>
                                        </p:tav>
                                      </p:tavLst>
                                    </p:anim>
                                    <p:anim calcmode="lin" valueType="num">
                                      <p:cBhvr>
                                        <p:cTn id="10" dur="800" decel="100000" fill="hold"/>
                                        <p:tgtEl>
                                          <p:spTgt spid="11162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162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162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en-US" smtClean="0"/>
              <a:t>What is urbanization</a:t>
            </a:r>
          </a:p>
        </p:txBody>
      </p:sp>
      <p:sp>
        <p:nvSpPr>
          <p:cNvPr id="14339" name="Rectangle 3"/>
          <p:cNvSpPr>
            <a:spLocks noGrp="1" noChangeArrowheads="1"/>
          </p:cNvSpPr>
          <p:nvPr>
            <p:ph type="body" idx="1"/>
          </p:nvPr>
        </p:nvSpPr>
        <p:spPr/>
        <p:txBody>
          <a:bodyPr/>
          <a:lstStyle/>
          <a:p>
            <a:pPr eaLnBrk="1" hangingPunct="1">
              <a:defRPr/>
            </a:pPr>
            <a:r>
              <a:rPr lang="en-US" smtClean="0"/>
              <a:t>It is the growth of cities, brought about by a population shift from rural areas and small communities to large ones, and the change from a largely agricultural economy to an industrial one. </a:t>
            </a:r>
          </a:p>
          <a:p>
            <a:pPr eaLnBrk="1" hangingPunct="1">
              <a:defRPr/>
            </a:pPr>
            <a:r>
              <a:rPr lang="en-US" smtClean="0"/>
              <a:t>This results in the development of cities and towns on formerly agricultural or natural lands.</a:t>
            </a:r>
            <a:br>
              <a:rPr lang="en-US" smtClean="0"/>
            </a:b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4338"/>
                                        </p:tgtEl>
                                        <p:attrNameLst>
                                          <p:attrName>style.visibility</p:attrName>
                                        </p:attrNameLst>
                                      </p:cBhvr>
                                      <p:to>
                                        <p:strVal val="visible"/>
                                      </p:to>
                                    </p:set>
                                    <p:animEffect transition="in" filter="fade">
                                      <p:cBhvr>
                                        <p:cTn id="7" dur="1000">
                                          <p:stCondLst>
                                            <p:cond delay="0"/>
                                          </p:stCondLst>
                                        </p:cTn>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fade">
                                      <p:cBhvr>
                                        <p:cTn id="12" dur="500">
                                          <p:stCondLst>
                                            <p:cond delay="0"/>
                                          </p:stCondLst>
                                        </p:cTn>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fade">
                                      <p:cBhvr>
                                        <p:cTn id="17" dur="500">
                                          <p:stCondLst>
                                            <p:cond delay="0"/>
                                          </p:stCondLst>
                                        </p:cTn>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0" name="Picture 6" descr="contentphoto_urbaniz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484313"/>
            <a:ext cx="44640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7"/>
          <p:cNvSpPr txBox="1">
            <a:spLocks noChangeArrowheads="1"/>
          </p:cNvSpPr>
          <p:nvPr/>
        </p:nvSpPr>
        <p:spPr bwMode="auto">
          <a:xfrm>
            <a:off x="1095375" y="5765800"/>
            <a:ext cx="609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hlinkClick r:id="rId4"/>
              </a:rPr>
              <a:t>http://www.nationalaglawcenter.org/readingrooms/urbanization/</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7590"/>
                                        </p:tgtEl>
                                        <p:attrNameLst>
                                          <p:attrName>style.visibility</p:attrName>
                                        </p:attrNameLst>
                                      </p:cBhvr>
                                      <p:to>
                                        <p:strVal val="visible"/>
                                      </p:to>
                                    </p:set>
                                    <p:animEffect transition="in" filter="box(in)">
                                      <p:cBhvr>
                                        <p:cTn id="7" dur="5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r>
              <a:rPr lang="en-US" smtClean="0"/>
              <a:t>History of Urbanization</a:t>
            </a:r>
          </a:p>
        </p:txBody>
      </p:sp>
      <p:sp>
        <p:nvSpPr>
          <p:cNvPr id="12291" name="Rectangle 3"/>
          <p:cNvSpPr>
            <a:spLocks noGrp="1" noChangeArrowheads="1"/>
          </p:cNvSpPr>
          <p:nvPr>
            <p:ph type="body" idx="1"/>
          </p:nvPr>
        </p:nvSpPr>
        <p:spPr/>
        <p:txBody>
          <a:bodyPr/>
          <a:lstStyle/>
          <a:p>
            <a:pPr eaLnBrk="1" hangingPunct="1">
              <a:lnSpc>
                <a:spcPct val="90000"/>
              </a:lnSpc>
              <a:defRPr/>
            </a:pPr>
            <a:r>
              <a:rPr lang="en-US" sz="2800" smtClean="0"/>
              <a:t>Through most of history, the human population has lived a rural lifestyle, dependent on agriculture and hunting for survival. </a:t>
            </a:r>
          </a:p>
          <a:p>
            <a:pPr eaLnBrk="1" hangingPunct="1">
              <a:lnSpc>
                <a:spcPct val="90000"/>
              </a:lnSpc>
              <a:defRPr/>
            </a:pPr>
            <a:r>
              <a:rPr lang="en-US" sz="2800" smtClean="0"/>
              <a:t>In 1800, only 3 percent of the world's population lived in </a:t>
            </a:r>
            <a:r>
              <a:rPr lang="en-US" sz="2800" smtClean="0">
                <a:hlinkClick r:id="rId3"/>
              </a:rPr>
              <a:t>urban</a:t>
            </a:r>
            <a:r>
              <a:rPr lang="en-US" sz="2800" smtClean="0"/>
              <a:t> areas. </a:t>
            </a:r>
          </a:p>
          <a:p>
            <a:pPr eaLnBrk="1" hangingPunct="1">
              <a:lnSpc>
                <a:spcPct val="90000"/>
              </a:lnSpc>
              <a:defRPr/>
            </a:pPr>
            <a:r>
              <a:rPr lang="en-US" sz="2800" smtClean="0"/>
              <a:t>By 1900, almost 14 percent were urbanites, although only 12 cities had 1 million or more inhabitants. </a:t>
            </a:r>
          </a:p>
          <a:p>
            <a:pPr eaLnBrk="1" hangingPunct="1">
              <a:lnSpc>
                <a:spcPct val="90000"/>
              </a:lnSpc>
              <a:defRPr/>
            </a:pPr>
            <a:r>
              <a:rPr lang="en-US" sz="2800" smtClean="0"/>
              <a:t>In 1950, 30 percent of the world's population resided in urban centers. The number of cities with over 1 million people had grown to 83.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dissolve">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dissolve">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dissolve">
                                      <p:cBhvr>
                                        <p:cTn id="22"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TotalTime>
  <Words>1662</Words>
  <Application>Microsoft Office PowerPoint</Application>
  <PresentationFormat>On-screen Show (4:3)</PresentationFormat>
  <Paragraphs>144</Paragraphs>
  <Slides>47</Slides>
  <Notes>45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47</vt:i4>
      </vt:variant>
    </vt:vector>
  </HeadingPairs>
  <TitlesOfParts>
    <vt:vector size="52" baseType="lpstr">
      <vt:lpstr>Garamond</vt:lpstr>
      <vt:lpstr>Arial</vt:lpstr>
      <vt:lpstr>Wingdings</vt:lpstr>
      <vt:lpstr>Stream</vt:lpstr>
      <vt:lpstr>Default Design</vt:lpstr>
      <vt:lpstr>URBANIZATION</vt:lpstr>
      <vt:lpstr>PowerPoint Presentation</vt:lpstr>
      <vt:lpstr>PowerPoint Presentation</vt:lpstr>
      <vt:lpstr>PowerPoint Presentation</vt:lpstr>
      <vt:lpstr>PowerPoint Presentation</vt:lpstr>
      <vt:lpstr>PowerPoint Presentation</vt:lpstr>
      <vt:lpstr>What is urbanization</vt:lpstr>
      <vt:lpstr>PowerPoint Presentation</vt:lpstr>
      <vt:lpstr>History of Urbanization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Causes of urbanization</vt:lpstr>
      <vt:lpstr>PowerPoint Presentation</vt:lpstr>
      <vt:lpstr>PowerPoint Presentation</vt:lpstr>
      <vt:lpstr>City life 1800s</vt:lpstr>
      <vt:lpstr>PowerPoint Presentation</vt:lpstr>
      <vt:lpstr>LDCs</vt:lpstr>
      <vt:lpstr>Global differences in urbanization</vt:lpstr>
      <vt:lpstr>PowerPoint Presentation</vt:lpstr>
      <vt:lpstr>PowerPoint Presentation</vt:lpstr>
      <vt:lpstr>PowerPoint Presentation</vt:lpstr>
      <vt:lpstr>MEGACITIES</vt:lpstr>
      <vt:lpstr>PowerPoint Presentation</vt:lpstr>
      <vt:lpstr>Urbanization and the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Effects on Weather</vt:lpstr>
      <vt:lpstr>PowerPoint Presentation</vt:lpstr>
      <vt:lpstr>PowerPoint Presentation</vt:lpstr>
      <vt:lpstr>Urbanization and Health</vt:lpstr>
      <vt:lpstr>PowerPoint Presentation</vt:lpstr>
      <vt:lpstr>PowerPoint Presentation</vt:lpstr>
      <vt:lpstr>PowerPoint Presentation</vt:lpstr>
      <vt:lpstr>PowerPoint Presentation</vt:lpstr>
      <vt:lpstr>CANADA</vt:lpstr>
    </vt:vector>
  </TitlesOfParts>
  <Company>SRHS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URBANIZATION</dc:title>
  <dc:creator>Sandra Walsh</dc:creator>
  <cp:lastModifiedBy>Teacher E-Solutions</cp:lastModifiedBy>
  <cp:revision>31</cp:revision>
  <dcterms:created xsi:type="dcterms:W3CDTF">2005-05-26T22:02:13Z</dcterms:created>
  <dcterms:modified xsi:type="dcterms:W3CDTF">2019-01-18T16:59:45Z</dcterms:modified>
</cp:coreProperties>
</file>