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4" r:id="rId2"/>
  </p:sldMasterIdLst>
  <p:notesMasterIdLst>
    <p:notesMasterId r:id="rId50"/>
  </p:notesMasterIdLst>
  <p:sldIdLst>
    <p:sldId id="256" r:id="rId3"/>
    <p:sldId id="304" r:id="rId4"/>
    <p:sldId id="301" r:id="rId5"/>
    <p:sldId id="297" r:id="rId6"/>
    <p:sldId id="298" r:id="rId7"/>
    <p:sldId id="299" r:id="rId8"/>
    <p:sldId id="259" r:id="rId9"/>
    <p:sldId id="278" r:id="rId10"/>
    <p:sldId id="257" r:id="rId11"/>
    <p:sldId id="258" r:id="rId12"/>
    <p:sldId id="305" r:id="rId13"/>
    <p:sldId id="280" r:id="rId14"/>
    <p:sldId id="279" r:id="rId15"/>
    <p:sldId id="281" r:id="rId16"/>
    <p:sldId id="282" r:id="rId17"/>
    <p:sldId id="267" r:id="rId18"/>
    <p:sldId id="260" r:id="rId19"/>
    <p:sldId id="277" r:id="rId20"/>
    <p:sldId id="283" r:id="rId21"/>
    <p:sldId id="284" r:id="rId22"/>
    <p:sldId id="286" r:id="rId23"/>
    <p:sldId id="261" r:id="rId24"/>
    <p:sldId id="262" r:id="rId25"/>
    <p:sldId id="270" r:id="rId26"/>
    <p:sldId id="263" r:id="rId27"/>
    <p:sldId id="289" r:id="rId28"/>
    <p:sldId id="264" r:id="rId29"/>
    <p:sldId id="290" r:id="rId30"/>
    <p:sldId id="265" r:id="rId31"/>
    <p:sldId id="268" r:id="rId32"/>
    <p:sldId id="292" r:id="rId33"/>
    <p:sldId id="269" r:id="rId34"/>
    <p:sldId id="266" r:id="rId35"/>
    <p:sldId id="271" r:id="rId36"/>
    <p:sldId id="272" r:id="rId37"/>
    <p:sldId id="288" r:id="rId38"/>
    <p:sldId id="273" r:id="rId39"/>
    <p:sldId id="293" r:id="rId40"/>
    <p:sldId id="274" r:id="rId41"/>
    <p:sldId id="294" r:id="rId42"/>
    <p:sldId id="296" r:id="rId43"/>
    <p:sldId id="275" r:id="rId44"/>
    <p:sldId id="291" r:id="rId45"/>
    <p:sldId id="302" r:id="rId46"/>
    <p:sldId id="303" r:id="rId47"/>
    <p:sldId id="276" r:id="rId48"/>
    <p:sldId id="306" r:id="rId4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5222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241C3166-A0E8-44A3-9CEC-175E71228E6B}" type="slidenum">
              <a:rPr lang="en-US"/>
              <a:pPr>
                <a:defRPr/>
              </a:pPr>
              <a:t>‹#›</a:t>
            </a:fld>
            <a:endParaRPr lang="en-US"/>
          </a:p>
        </p:txBody>
      </p:sp>
    </p:spTree>
    <p:extLst>
      <p:ext uri="{BB962C8B-B14F-4D97-AF65-F5344CB8AC3E}">
        <p14:creationId xmlns:p14="http://schemas.microsoft.com/office/powerpoint/2010/main" val="37732089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E72B780C-1641-41D9-8E29-5C4E841375E3}" type="slidenum">
              <a:rPr lang="en-US">
                <a:latin typeface="Arial" pitchFamily="34" charset="0"/>
              </a:rPr>
              <a:pPr/>
              <a:t>1</a:t>
            </a:fld>
            <a:endParaRPr lang="en-US">
              <a:latin typeface="Arial" pitchFamily="34" charset="0"/>
            </a:endParaRPr>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A4896E03-AA55-4D52-81FB-14F06E155E4F}" type="slidenum">
              <a:rPr lang="en-US">
                <a:latin typeface="Arial" pitchFamily="34" charset="0"/>
              </a:rPr>
              <a:pPr/>
              <a:t>10</a:t>
            </a:fld>
            <a:endParaRPr lang="en-US">
              <a:latin typeface="Arial" pitchFamily="34" charset="0"/>
            </a:endParaRPr>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5572BD9D-FB2D-468B-A76C-855FAADCA376}" type="slidenum">
              <a:rPr lang="en-US">
                <a:latin typeface="Arial" pitchFamily="34" charset="0"/>
              </a:rPr>
              <a:pPr/>
              <a:t>12</a:t>
            </a:fld>
            <a:endParaRPr lang="en-US">
              <a:latin typeface="Arial" pitchFamily="34" charset="0"/>
            </a:endParaRP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4D9A8340-83E2-4CF7-B7F7-30C252A02734}" type="slidenum">
              <a:rPr lang="en-US">
                <a:latin typeface="Arial" pitchFamily="34" charset="0"/>
              </a:rPr>
              <a:pPr/>
              <a:t>13</a:t>
            </a:fld>
            <a:endParaRPr lang="en-US">
              <a:latin typeface="Arial" pitchFamily="34" charset="0"/>
            </a:endParaRPr>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C1D4CF3B-1690-44A4-A664-D067706EA8C7}" type="slidenum">
              <a:rPr lang="en-US">
                <a:latin typeface="Arial" pitchFamily="34" charset="0"/>
              </a:rPr>
              <a:pPr/>
              <a:t>14</a:t>
            </a:fld>
            <a:endParaRPr lang="en-US">
              <a:latin typeface="Arial" pitchFamily="34" charset="0"/>
            </a:endParaRPr>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F26CE3C9-B4F0-462D-B789-216C470A146E}" type="slidenum">
              <a:rPr lang="en-US">
                <a:latin typeface="Arial" pitchFamily="34" charset="0"/>
              </a:rPr>
              <a:pPr/>
              <a:t>15</a:t>
            </a:fld>
            <a:endParaRPr lang="en-US">
              <a:latin typeface="Arial" pitchFamily="34" charset="0"/>
            </a:endParaRPr>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774BE0DF-F3EC-46B2-8CD0-FE005682F775}" type="slidenum">
              <a:rPr lang="en-US">
                <a:latin typeface="Arial" pitchFamily="34" charset="0"/>
              </a:rPr>
              <a:pPr/>
              <a:t>16</a:t>
            </a:fld>
            <a:endParaRPr lang="en-US">
              <a:latin typeface="Arial" pitchFamily="34" charset="0"/>
            </a:endParaRPr>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BF24BD2-F02A-41A3-B432-67DE0A3FF449}" type="slidenum">
              <a:rPr lang="en-US">
                <a:latin typeface="Arial" pitchFamily="34" charset="0"/>
              </a:rPr>
              <a:pPr/>
              <a:t>17</a:t>
            </a:fld>
            <a:endParaRPr lang="en-US">
              <a:latin typeface="Arial" pitchFamily="34" charset="0"/>
            </a:endParaRPr>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8D1A50F7-E2E4-4996-82B3-AED871B945BD}" type="slidenum">
              <a:rPr lang="en-US">
                <a:latin typeface="Arial" pitchFamily="34" charset="0"/>
              </a:rPr>
              <a:pPr/>
              <a:t>18</a:t>
            </a:fld>
            <a:endParaRPr lang="en-US">
              <a:latin typeface="Arial" pitchFamily="34" charset="0"/>
            </a:endParaRPr>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663F4062-14D9-4ED5-9371-2F41C664804F}" type="slidenum">
              <a:rPr lang="en-US">
                <a:latin typeface="Arial" pitchFamily="34" charset="0"/>
              </a:rPr>
              <a:pPr/>
              <a:t>19</a:t>
            </a:fld>
            <a:endParaRPr lang="en-US">
              <a:latin typeface="Arial" pitchFamily="34" charset="0"/>
            </a:endParaRPr>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C03E33E-6D0F-4997-91E7-CA8E060783F2}" type="slidenum">
              <a:rPr lang="en-US">
                <a:latin typeface="Arial" pitchFamily="34" charset="0"/>
              </a:rPr>
              <a:pPr/>
              <a:t>20</a:t>
            </a:fld>
            <a:endParaRPr lang="en-US">
              <a:latin typeface="Arial" pitchFamily="34"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9E347763-3A91-497E-A41C-0D633D14E827}" type="slidenum">
              <a:rPr lang="en-US">
                <a:latin typeface="Arial" pitchFamily="34" charset="0"/>
              </a:rPr>
              <a:pPr/>
              <a:t>2</a:t>
            </a:fld>
            <a:endParaRPr lang="en-US">
              <a:latin typeface="Arial" pitchFamily="34" charset="0"/>
            </a:endParaRPr>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833BFE2E-451F-4F4D-9B2F-285399FC7661}" type="slidenum">
              <a:rPr lang="en-US">
                <a:latin typeface="Arial" pitchFamily="34" charset="0"/>
              </a:rPr>
              <a:pPr/>
              <a:t>21</a:t>
            </a:fld>
            <a:endParaRPr lang="en-US">
              <a:latin typeface="Arial" pitchFamily="34" charset="0"/>
            </a:endParaRPr>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86782C9-E948-4B83-828F-7881E3B0FB89}" type="slidenum">
              <a:rPr lang="en-US">
                <a:latin typeface="Arial" pitchFamily="34" charset="0"/>
              </a:rPr>
              <a:pPr/>
              <a:t>22</a:t>
            </a:fld>
            <a:endParaRPr lang="en-US">
              <a:latin typeface="Arial" pitchFamily="34"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F0A25082-942F-4293-B9B8-C984B65D5B48}" type="slidenum">
              <a:rPr lang="en-US">
                <a:latin typeface="Arial" pitchFamily="34" charset="0"/>
              </a:rPr>
              <a:pPr/>
              <a:t>23</a:t>
            </a:fld>
            <a:endParaRPr lang="en-US">
              <a:latin typeface="Arial" pitchFamily="34" charset="0"/>
            </a:endParaRPr>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EED0BF22-4959-4889-A762-67D48B126F76}" type="slidenum">
              <a:rPr lang="en-US">
                <a:latin typeface="Arial" pitchFamily="34" charset="0"/>
              </a:rPr>
              <a:pPr/>
              <a:t>24</a:t>
            </a:fld>
            <a:endParaRPr lang="en-US">
              <a:latin typeface="Arial" pitchFamily="34" charset="0"/>
            </a:endParaRPr>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4C3AB821-B507-47A8-A913-99BC9E0F081F}" type="slidenum">
              <a:rPr lang="en-US">
                <a:latin typeface="Arial" pitchFamily="34" charset="0"/>
              </a:rPr>
              <a:pPr/>
              <a:t>25</a:t>
            </a:fld>
            <a:endParaRPr lang="en-US">
              <a:latin typeface="Arial" pitchFamily="34" charset="0"/>
            </a:endParaRPr>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B7D5AEF0-1DEC-4149-A673-B101336A800D}" type="slidenum">
              <a:rPr lang="en-US">
                <a:latin typeface="Arial" pitchFamily="34" charset="0"/>
              </a:rPr>
              <a:pPr/>
              <a:t>26</a:t>
            </a:fld>
            <a:endParaRPr lang="en-US">
              <a:latin typeface="Arial" pitchFamily="34" charset="0"/>
            </a:endParaRPr>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EFCAD177-6F26-456C-8ECE-5A6740CC3573}" type="slidenum">
              <a:rPr lang="en-US">
                <a:latin typeface="Arial" pitchFamily="34" charset="0"/>
              </a:rPr>
              <a:pPr/>
              <a:t>27</a:t>
            </a:fld>
            <a:endParaRPr lang="en-US">
              <a:latin typeface="Arial" pitchFamily="34" charset="0"/>
            </a:endParaRPr>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C9EA2C10-4A3E-4C3F-9883-F875A70CB17B}" type="slidenum">
              <a:rPr lang="en-US">
                <a:latin typeface="Arial" pitchFamily="34" charset="0"/>
              </a:rPr>
              <a:pPr/>
              <a:t>28</a:t>
            </a:fld>
            <a:endParaRPr lang="en-US">
              <a:latin typeface="Arial" pitchFamily="34" charset="0"/>
            </a:endParaRPr>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99AD5430-FDC2-46E7-8557-8041424F9A42}" type="slidenum">
              <a:rPr lang="en-US">
                <a:latin typeface="Arial" pitchFamily="34" charset="0"/>
              </a:rPr>
              <a:pPr/>
              <a:t>29</a:t>
            </a:fld>
            <a:endParaRPr lang="en-US">
              <a:latin typeface="Arial" pitchFamily="34" charset="0"/>
            </a:endParaRPr>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BD0C12F-69D7-40D9-9C77-31B50F416E4E}" type="slidenum">
              <a:rPr lang="en-US">
                <a:latin typeface="Arial" pitchFamily="34" charset="0"/>
              </a:rPr>
              <a:pPr/>
              <a:t>30</a:t>
            </a:fld>
            <a:endParaRPr lang="en-US">
              <a:latin typeface="Arial" pitchFamily="34" charset="0"/>
            </a:endParaRPr>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887B5FFD-D6B3-4EA7-83F9-F110A1D0DB7B}" type="slidenum">
              <a:rPr lang="en-US">
                <a:latin typeface="Arial" pitchFamily="34" charset="0"/>
              </a:rPr>
              <a:pPr/>
              <a:t>3</a:t>
            </a:fld>
            <a:endParaRPr lang="en-US">
              <a:latin typeface="Arial" pitchFamily="34" charset="0"/>
            </a:endParaRP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8FE83AE8-B661-4319-BA55-8A6478C60702}" type="slidenum">
              <a:rPr lang="en-US">
                <a:latin typeface="Arial" pitchFamily="34" charset="0"/>
              </a:rPr>
              <a:pPr/>
              <a:t>31</a:t>
            </a:fld>
            <a:endParaRPr lang="en-US">
              <a:latin typeface="Arial" pitchFamily="34" charset="0"/>
            </a:endParaRPr>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BE5195BE-AB65-4FCF-9F07-EEE606B92CBA}" type="slidenum">
              <a:rPr lang="en-US">
                <a:latin typeface="Arial" pitchFamily="34" charset="0"/>
              </a:rPr>
              <a:pPr/>
              <a:t>32</a:t>
            </a:fld>
            <a:endParaRPr lang="en-US">
              <a:latin typeface="Arial" pitchFamily="34" charset="0"/>
            </a:endParaRPr>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6A6490B9-2446-430D-BB7B-0EE5B6630E6A}" type="slidenum">
              <a:rPr lang="en-US">
                <a:latin typeface="Arial" pitchFamily="34" charset="0"/>
              </a:rPr>
              <a:pPr/>
              <a:t>33</a:t>
            </a:fld>
            <a:endParaRPr lang="en-US">
              <a:latin typeface="Arial" pitchFamily="34" charset="0"/>
            </a:endParaRPr>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0835E341-74B2-4E33-A903-D252A06A7FA7}" type="slidenum">
              <a:rPr lang="en-US">
                <a:latin typeface="Arial" pitchFamily="34" charset="0"/>
              </a:rPr>
              <a:pPr/>
              <a:t>34</a:t>
            </a:fld>
            <a:endParaRPr lang="en-US">
              <a:latin typeface="Arial" pitchFamily="34" charset="0"/>
            </a:endParaRPr>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93C8258-E6C6-4BD5-9730-2720E00B416E}" type="slidenum">
              <a:rPr lang="en-US">
                <a:latin typeface="Arial" pitchFamily="34" charset="0"/>
              </a:rPr>
              <a:pPr/>
              <a:t>35</a:t>
            </a:fld>
            <a:endParaRPr lang="en-US">
              <a:latin typeface="Arial" pitchFamily="34" charset="0"/>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C5700CE-6B17-4E66-8FC5-C70FBF4C5B3D}" type="slidenum">
              <a:rPr lang="en-US">
                <a:latin typeface="Arial" pitchFamily="34" charset="0"/>
              </a:rPr>
              <a:pPr/>
              <a:t>36</a:t>
            </a:fld>
            <a:endParaRPr lang="en-US">
              <a:latin typeface="Arial" pitchFamily="34" charset="0"/>
            </a:endParaRPr>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335E0BB3-5B1A-4026-A373-663AC6EC5910}" type="slidenum">
              <a:rPr lang="en-US">
                <a:latin typeface="Arial" pitchFamily="34" charset="0"/>
              </a:rPr>
              <a:pPr/>
              <a:t>37</a:t>
            </a:fld>
            <a:endParaRPr lang="en-US">
              <a:latin typeface="Arial" pitchFamily="34" charset="0"/>
            </a:endParaRPr>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FDEF2179-9090-40AD-939D-D86DDA833C3C}" type="slidenum">
              <a:rPr lang="en-US">
                <a:latin typeface="Arial" pitchFamily="34" charset="0"/>
              </a:rPr>
              <a:pPr/>
              <a:t>38</a:t>
            </a:fld>
            <a:endParaRPr lang="en-US">
              <a:latin typeface="Arial" pitchFamily="34" charset="0"/>
            </a:endParaRPr>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D6675C0F-68AE-4740-BC8F-3332B1C07280}" type="slidenum">
              <a:rPr lang="en-US">
                <a:latin typeface="Arial" pitchFamily="34" charset="0"/>
              </a:rPr>
              <a:pPr/>
              <a:t>39</a:t>
            </a:fld>
            <a:endParaRPr lang="en-US">
              <a:latin typeface="Arial" pitchFamily="34" charset="0"/>
            </a:endParaRPr>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E599FAFD-ED7C-4FDC-8980-0D151E466CF0}" type="slidenum">
              <a:rPr lang="en-US">
                <a:latin typeface="Arial" pitchFamily="34" charset="0"/>
              </a:rPr>
              <a:pPr/>
              <a:t>40</a:t>
            </a:fld>
            <a:endParaRPr lang="en-US">
              <a:latin typeface="Arial" pitchFamily="34" charset="0"/>
            </a:endParaRPr>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C65554E6-9E4E-43FE-8541-2F69B1A48A18}" type="slidenum">
              <a:rPr lang="en-US">
                <a:latin typeface="Arial" pitchFamily="34" charset="0"/>
              </a:rPr>
              <a:pPr/>
              <a:t>4</a:t>
            </a:fld>
            <a:endParaRPr lang="en-US">
              <a:latin typeface="Arial" pitchFamily="34" charset="0"/>
            </a:endParaRPr>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D8054FD2-F4AF-4E41-BA35-1F1E4CAD9377}" type="slidenum">
              <a:rPr lang="en-US">
                <a:latin typeface="Arial" pitchFamily="34" charset="0"/>
              </a:rPr>
              <a:pPr/>
              <a:t>41</a:t>
            </a:fld>
            <a:endParaRPr lang="en-US">
              <a:latin typeface="Arial" pitchFamily="34" charset="0"/>
            </a:endParaRPr>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34FF64CD-7444-47A6-B379-6D70FBD30D4A}" type="slidenum">
              <a:rPr lang="en-US">
                <a:latin typeface="Arial" pitchFamily="34" charset="0"/>
              </a:rPr>
              <a:pPr/>
              <a:t>42</a:t>
            </a:fld>
            <a:endParaRPr lang="en-US">
              <a:latin typeface="Arial" pitchFamily="34" charset="0"/>
            </a:endParaRPr>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3ED440C1-DD6B-4E0B-B895-437782656BA6}" type="slidenum">
              <a:rPr lang="en-US">
                <a:latin typeface="Arial" pitchFamily="34" charset="0"/>
              </a:rPr>
              <a:pPr/>
              <a:t>43</a:t>
            </a:fld>
            <a:endParaRPr lang="en-US">
              <a:latin typeface="Arial" pitchFamily="34" charset="0"/>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B3E2E158-A37F-488D-A0F2-570E6329F6C5}" type="slidenum">
              <a:rPr lang="en-US">
                <a:latin typeface="Arial" pitchFamily="34" charset="0"/>
              </a:rPr>
              <a:pPr/>
              <a:t>44</a:t>
            </a:fld>
            <a:endParaRPr lang="en-US">
              <a:latin typeface="Arial" pitchFamily="34" charset="0"/>
            </a:endParaRPr>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D75A49B1-53F3-473C-A498-EC9D14534484}" type="slidenum">
              <a:rPr lang="en-US">
                <a:latin typeface="Arial" pitchFamily="34" charset="0"/>
              </a:rPr>
              <a:pPr/>
              <a:t>45</a:t>
            </a:fld>
            <a:endParaRPr lang="en-US">
              <a:latin typeface="Arial" pitchFamily="34" charset="0"/>
            </a:endParaRPr>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82482BA1-BE24-491F-83FA-6471704379CE}" type="slidenum">
              <a:rPr lang="en-US">
                <a:latin typeface="Arial" pitchFamily="34" charset="0"/>
              </a:rPr>
              <a:pPr/>
              <a:t>46</a:t>
            </a:fld>
            <a:endParaRPr lang="en-US">
              <a:latin typeface="Arial" pitchFamily="34" charset="0"/>
            </a:endParaRPr>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44446F34-5692-43D7-90D7-5F77054C779D}" type="slidenum">
              <a:rPr lang="en-US">
                <a:latin typeface="Arial" pitchFamily="34" charset="0"/>
              </a:rPr>
              <a:pPr/>
              <a:t>5</a:t>
            </a:fld>
            <a:endParaRPr lang="en-US">
              <a:latin typeface="Arial" pitchFamily="34" charset="0"/>
            </a:endParaRPr>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27DE7B11-502F-41BD-8615-06B97659B01B}" type="slidenum">
              <a:rPr lang="en-US">
                <a:latin typeface="Arial" pitchFamily="34" charset="0"/>
              </a:rPr>
              <a:pPr/>
              <a:t>6</a:t>
            </a:fld>
            <a:endParaRPr lang="en-US">
              <a:latin typeface="Arial" pitchFamily="34" charset="0"/>
            </a:endParaRPr>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95C35765-C0AD-457F-972C-B192CA78B119}" type="slidenum">
              <a:rPr lang="en-US">
                <a:latin typeface="Arial" pitchFamily="34" charset="0"/>
              </a:rPr>
              <a:pPr/>
              <a:t>7</a:t>
            </a:fld>
            <a:endParaRPr lang="en-US">
              <a:latin typeface="Arial" pitchFamily="34" charset="0"/>
            </a:endParaRP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CC8DA61A-B2E5-43A1-97DB-2662D7C7D714}" type="slidenum">
              <a:rPr lang="en-US">
                <a:latin typeface="Arial" pitchFamily="34" charset="0"/>
              </a:rPr>
              <a:pPr/>
              <a:t>8</a:t>
            </a:fld>
            <a:endParaRPr lang="en-US">
              <a:latin typeface="Arial" pitchFamily="34" charset="0"/>
            </a:endParaRPr>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F4B91C0-0DF7-4EBF-83FF-9BD0F4666C4E}" type="slidenum">
              <a:rPr lang="en-US">
                <a:latin typeface="Arial" pitchFamily="34" charset="0"/>
              </a:rPr>
              <a:pPr/>
              <a:t>9</a:t>
            </a:fld>
            <a:endParaRPr lang="en-US">
              <a:latin typeface="Arial" pitchFamily="34" charset="0"/>
            </a:endParaRP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26635"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26636"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smtClean="0"/>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smtClean="0"/>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smtClean="0"/>
            </a:lvl1pPr>
          </a:lstStyle>
          <a:p>
            <a:pPr>
              <a:defRPr/>
            </a:pPr>
            <a:fld id="{E8D5ECC3-3725-49DC-8558-CA121A96F71C}" type="slidenum">
              <a:rPr lang="en-US"/>
              <a:pPr>
                <a:defRPr/>
              </a:pPr>
              <a:t>‹#›</a:t>
            </a:fld>
            <a:endParaRPr lang="en-US"/>
          </a:p>
        </p:txBody>
      </p:sp>
    </p:spTree>
    <p:extLst>
      <p:ext uri="{BB962C8B-B14F-4D97-AF65-F5344CB8AC3E}">
        <p14:creationId xmlns:p14="http://schemas.microsoft.com/office/powerpoint/2010/main" val="1869732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71FD4E6-A714-469C-B325-5BFD220DF8AD}"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27378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6B279672-EADC-419A-A4F3-88FA3E47D9A3}"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63931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1B1527-9D74-4966-BBDD-DC03A69735A6}" type="slidenum">
              <a:rPr lang="en-US"/>
              <a:pPr>
                <a:defRPr/>
              </a:pPr>
              <a:t>‹#›</a:t>
            </a:fld>
            <a:endParaRPr lang="en-US"/>
          </a:p>
        </p:txBody>
      </p:sp>
    </p:spTree>
    <p:extLst>
      <p:ext uri="{BB962C8B-B14F-4D97-AF65-F5344CB8AC3E}">
        <p14:creationId xmlns:p14="http://schemas.microsoft.com/office/powerpoint/2010/main" val="220835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945002-43B2-429D-9C97-62AA87A9F859}" type="slidenum">
              <a:rPr lang="en-US"/>
              <a:pPr>
                <a:defRPr/>
              </a:pPr>
              <a:t>‹#›</a:t>
            </a:fld>
            <a:endParaRPr lang="en-US"/>
          </a:p>
        </p:txBody>
      </p:sp>
    </p:spTree>
    <p:extLst>
      <p:ext uri="{BB962C8B-B14F-4D97-AF65-F5344CB8AC3E}">
        <p14:creationId xmlns:p14="http://schemas.microsoft.com/office/powerpoint/2010/main" val="2436225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CB6085-8BF4-4A19-B1B3-55E02F630856}" type="slidenum">
              <a:rPr lang="en-US"/>
              <a:pPr>
                <a:defRPr/>
              </a:pPr>
              <a:t>‹#›</a:t>
            </a:fld>
            <a:endParaRPr lang="en-US"/>
          </a:p>
        </p:txBody>
      </p:sp>
    </p:spTree>
    <p:extLst>
      <p:ext uri="{BB962C8B-B14F-4D97-AF65-F5344CB8AC3E}">
        <p14:creationId xmlns:p14="http://schemas.microsoft.com/office/powerpoint/2010/main" val="1353836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5EFE997-B59A-4208-B66E-534A0FCBC1A1}" type="slidenum">
              <a:rPr lang="en-US"/>
              <a:pPr>
                <a:defRPr/>
              </a:pPr>
              <a:t>‹#›</a:t>
            </a:fld>
            <a:endParaRPr lang="en-US"/>
          </a:p>
        </p:txBody>
      </p:sp>
    </p:spTree>
    <p:extLst>
      <p:ext uri="{BB962C8B-B14F-4D97-AF65-F5344CB8AC3E}">
        <p14:creationId xmlns:p14="http://schemas.microsoft.com/office/powerpoint/2010/main" val="2443093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856B3E9-92CB-4FBF-A3EC-CF4C8E0E4E54}" type="slidenum">
              <a:rPr lang="en-US"/>
              <a:pPr>
                <a:defRPr/>
              </a:pPr>
              <a:t>‹#›</a:t>
            </a:fld>
            <a:endParaRPr lang="en-US"/>
          </a:p>
        </p:txBody>
      </p:sp>
    </p:spTree>
    <p:extLst>
      <p:ext uri="{BB962C8B-B14F-4D97-AF65-F5344CB8AC3E}">
        <p14:creationId xmlns:p14="http://schemas.microsoft.com/office/powerpoint/2010/main" val="32295667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5F743EB-CB15-4222-8934-71A443C09463}" type="slidenum">
              <a:rPr lang="en-US"/>
              <a:pPr>
                <a:defRPr/>
              </a:pPr>
              <a:t>‹#›</a:t>
            </a:fld>
            <a:endParaRPr lang="en-US"/>
          </a:p>
        </p:txBody>
      </p:sp>
    </p:spTree>
    <p:extLst>
      <p:ext uri="{BB962C8B-B14F-4D97-AF65-F5344CB8AC3E}">
        <p14:creationId xmlns:p14="http://schemas.microsoft.com/office/powerpoint/2010/main" val="35666737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EDB9AF7-B86B-41F7-B09D-6E98D2F4380F}" type="slidenum">
              <a:rPr lang="en-US"/>
              <a:pPr>
                <a:defRPr/>
              </a:pPr>
              <a:t>‹#›</a:t>
            </a:fld>
            <a:endParaRPr lang="en-US"/>
          </a:p>
        </p:txBody>
      </p:sp>
    </p:spTree>
    <p:extLst>
      <p:ext uri="{BB962C8B-B14F-4D97-AF65-F5344CB8AC3E}">
        <p14:creationId xmlns:p14="http://schemas.microsoft.com/office/powerpoint/2010/main" val="664263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D7C934-3F58-47CF-B86F-7A7C9A7EEA98}" type="slidenum">
              <a:rPr lang="en-US"/>
              <a:pPr>
                <a:defRPr/>
              </a:pPr>
              <a:t>‹#›</a:t>
            </a:fld>
            <a:endParaRPr lang="en-US"/>
          </a:p>
        </p:txBody>
      </p:sp>
    </p:spTree>
    <p:extLst>
      <p:ext uri="{BB962C8B-B14F-4D97-AF65-F5344CB8AC3E}">
        <p14:creationId xmlns:p14="http://schemas.microsoft.com/office/powerpoint/2010/main" val="3649200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E6936803-0F7F-4FE7-A749-90DE90A85C8E}"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9216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570ED4F-F9CF-449B-B26E-D0AE8CDE8C64}" type="slidenum">
              <a:rPr lang="en-US"/>
              <a:pPr>
                <a:defRPr/>
              </a:pPr>
              <a:t>‹#›</a:t>
            </a:fld>
            <a:endParaRPr lang="en-US"/>
          </a:p>
        </p:txBody>
      </p:sp>
    </p:spTree>
    <p:extLst>
      <p:ext uri="{BB962C8B-B14F-4D97-AF65-F5344CB8AC3E}">
        <p14:creationId xmlns:p14="http://schemas.microsoft.com/office/powerpoint/2010/main" val="23791865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0979F2-4AA3-4AC5-8510-61F4FCA48FF8}" type="slidenum">
              <a:rPr lang="en-US"/>
              <a:pPr>
                <a:defRPr/>
              </a:pPr>
              <a:t>‹#›</a:t>
            </a:fld>
            <a:endParaRPr lang="en-US"/>
          </a:p>
        </p:txBody>
      </p:sp>
    </p:spTree>
    <p:extLst>
      <p:ext uri="{BB962C8B-B14F-4D97-AF65-F5344CB8AC3E}">
        <p14:creationId xmlns:p14="http://schemas.microsoft.com/office/powerpoint/2010/main" val="2603198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836CF1-37AD-426B-9093-2C15D2E9990E}" type="slidenum">
              <a:rPr lang="en-US"/>
              <a:pPr>
                <a:defRPr/>
              </a:pPr>
              <a:t>‹#›</a:t>
            </a:fld>
            <a:endParaRPr lang="en-US"/>
          </a:p>
        </p:txBody>
      </p:sp>
    </p:spTree>
    <p:extLst>
      <p:ext uri="{BB962C8B-B14F-4D97-AF65-F5344CB8AC3E}">
        <p14:creationId xmlns:p14="http://schemas.microsoft.com/office/powerpoint/2010/main" val="1190790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39C09E2-AE1C-4F96-8CE0-495EABCE60AA}"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85061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6B7C31B5-30AC-4034-BC42-19A73CF03EC3}"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45295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4BF4101C-6C01-4FEA-9C4F-14AE4AAA66B3}"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79449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B2714203-3D50-4032-823B-B436B8787BFF}"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00936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B71EEACD-7362-425C-84DB-2A597FFDB90B}"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05046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1ECA3F65-F7B0-4400-AEE0-A82BB9712E87}"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358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330FBB29-D2A7-415B-A882-48A97E189B7E}"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87376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25603"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804963E7-0457-4E98-8101-2117348651DF}"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5606"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25607"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25608"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25609"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25610"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25611"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25612"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25613"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614"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latin typeface="Arial" charset="0"/>
              </a:defRPr>
            </a:lvl1pPr>
          </a:lstStyle>
          <a:p>
            <a:pPr>
              <a:defRPr/>
            </a:pPr>
            <a:endParaRPr lang="en-US"/>
          </a:p>
        </p:txBody>
      </p:sp>
      <p:sp>
        <p:nvSpPr>
          <p:cNvPr id="25615"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08"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499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mn-lt"/>
              </a:defRPr>
            </a:lvl1pPr>
          </a:lstStyle>
          <a:p>
            <a:pPr>
              <a:defRPr/>
            </a:pPr>
            <a:endParaRPr lang="en-US"/>
          </a:p>
        </p:txBody>
      </p:sp>
      <p:sp>
        <p:nvSpPr>
          <p:cNvPr id="8499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smtClean="0">
                <a:latin typeface="+mn-lt"/>
              </a:defRPr>
            </a:lvl1pPr>
          </a:lstStyle>
          <a:p>
            <a:pPr>
              <a:defRPr/>
            </a:pPr>
            <a:endParaRPr lang="en-US"/>
          </a:p>
        </p:txBody>
      </p:sp>
      <p:sp>
        <p:nvSpPr>
          <p:cNvPr id="8499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mn-lt"/>
              </a:defRPr>
            </a:lvl1pPr>
          </a:lstStyle>
          <a:p>
            <a:pPr>
              <a:defRPr/>
            </a:pPr>
            <a:fld id="{7FB0779D-20A2-4BAB-B61E-CC25147A14A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ityguides.salsaweb.com/belgium/reports/2001/20010120venezuelatravel/venezimages/caracas03.jp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hyperlink" Target="http://www.prb.org/Content/NavigationMenu/PRB/Educators/Human_Population/Urbanization2/Patterns_of_World_Urbanization1.htm#mdc#mdc"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prb.org/Content/NavigationMenu/PRB/Educators/Human_Population/Urbanization2/Patterns_of_World_Urbanization1.htm#ldc#ldc"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news.bbc.co.uk/2/shared/spl/hi/world/06/urbanisation/html/urbanisation.stm" TargetMode="External"/><Relationship Id="rId2" Type="http://schemas.openxmlformats.org/officeDocument/2006/relationships/hyperlink" Target="http://news.bbc.co.uk/2/hi/in_depth/world/2006/urbanisatio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hyperlink" Target="http://www.prb.org/Content/NavigationMenu/PRB/Educators/Human_Population/Urbanization2/Patterns_of_World_Urbanization1.htm#increase#increas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www.conservationtech.com/x-MILLTOWNS/RL-Photographs-4x5/England/Lancs-9.jpg" TargetMode="External"/><Relationship Id="rId7" Type="http://schemas.openxmlformats.org/officeDocument/2006/relationships/hyperlink" Target="http://images.google.com/imgres?imgurl=http://www.schoolshistory.org.uk/IndustrialRevolution/images/Street1a.jpg&amp;imgrefurl=http://www.schoolshistory.org.uk/IndustrialRevolution/lifeduringindustrialrevolution.htm&amp;h=533&amp;w=399&amp;sz=79&amp;tbnid=z1gTqBokDQsJ:&amp;tbnh=128&amp;tbnw=96&amp;hl=en&amp;start=350&amp;prev=/images%3Fq%3Dindustrial%2Brevolution%2B%26start%3D340%26hl%3Den%26lr%3D%26rls%3DGGLB,GGLB:1969-53,GGLB:en%26sa%3DN"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hyperlink" Target="http://www.conservationtech.com/x-MILLTOWNS/RL-Photographs-4x5/England/Yorkshire-4.jpg" TargetMode="Externa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america.scientium.com/bush2004/mission.ht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usgennet.org/usa/nj/state/EssexNewarkSewer.htm"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prb.org/Content/NavigationMenu/PRB/Educators/Human_Population/Urbanization2/Patterns_of_World_Urbanization1.htm#death#death"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www.prb.org/Content/NavigationMenu/PRB/Educators/Human_Population/Urbanization2/Patterns_of_World_Urbanization1.htm#mega#mega"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http://magma.nationalgeographic.com/ngm/0211/feature3/zoom1.html"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www.nwhiker.com/SAnight.html"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hyperlink" Target="http://realnigeria.org/photos3.asp"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hyperlink" Target="http://www2.chinadaily.com.cn/english/doc/2004-09/27/content_377978.htm"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www.caf.dlr.de/caf/aktuelles/news-archiv/bilderarchiv/sonstiges/night-europe_600b_600h_web.gif;internal&amp;action=printview.action"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hyperlink" Target="http://science.nasa.gov/headlines/y2000/essd16mar_1m.ht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eande.lbl.gov/HeatIsland/"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hyperlink" Target="http://magma.nationalgeographic.com/ngm/0211/feature3/zoom2.html"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hyperlink" Target="http://newswire.indymedia.org/en/newswire/2004/03/800756.shtm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hyperlink" Target="http://www.askadavid.org/photos/photos17/favelamorrodosprazeres.jp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hyperlink" Target="http://www.zapworld.com/about/news/watch_francepollution.asp" TargetMode="External"/><Relationship Id="rId4" Type="http://schemas.openxmlformats.org/officeDocument/2006/relationships/image" Target="../media/image33.jpeg"/></Relationships>
</file>

<file path=ppt/slides/_rels/slide47.xml.rels><?xml version="1.0" encoding="UTF-8" standalone="yes"?>
<Relationships xmlns="http://schemas.openxmlformats.org/package/2006/relationships"><Relationship Id="rId3" Type="http://schemas.openxmlformats.org/officeDocument/2006/relationships/hyperlink" Target="http://www40.statcan.gc.ca/l01/cst01/demo62a-eng.htm" TargetMode="External"/><Relationship Id="rId2" Type="http://schemas.openxmlformats.org/officeDocument/2006/relationships/hyperlink" Target="http://globalis.gvu.unu.edu/indicator_detail.cfm?IndicatorID=30&amp;Country=C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chengdu.usconsulate.gov/img/night_lites_asi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www.oilcrisis.com/africa/"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www.nationalaglawcenter.org/readingrooms/urbanization/"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prb.org/Content/NavigationMenu/PRB/Educators/Human_Population/Urbanization2/Patterns_of_World_Urbanization1.htm#urban#urban"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Rot="1" noChangeArrowheads="1"/>
          </p:cNvSpPr>
          <p:nvPr>
            <p:ph type="ctrTitle" idx="4294967295"/>
          </p:nvPr>
        </p:nvSpPr>
        <p:spPr>
          <a:xfrm>
            <a:off x="468313" y="836613"/>
            <a:ext cx="7772400" cy="1470025"/>
          </a:xfrm>
        </p:spPr>
        <p:txBody>
          <a:bodyPr/>
          <a:lstStyle/>
          <a:p>
            <a:pPr eaLnBrk="1" hangingPunct="1">
              <a:defRPr/>
            </a:pPr>
            <a:r>
              <a:rPr lang="en-US" sz="6000" smtClean="0"/>
              <a:t>URBANIZATION</a:t>
            </a:r>
          </a:p>
        </p:txBody>
      </p:sp>
      <p:sp>
        <p:nvSpPr>
          <p:cNvPr id="4099" name="Text Box 8"/>
          <p:cNvSpPr txBox="1">
            <a:spLocks noChangeArrowheads="1"/>
          </p:cNvSpPr>
          <p:nvPr/>
        </p:nvSpPr>
        <p:spPr bwMode="auto">
          <a:xfrm>
            <a:off x="900113" y="5876925"/>
            <a:ext cx="6985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3"/>
              </a:rPr>
              <a:t>http://cityguides.salsaweb.com/belgium/reports/2001/20010120venezuelatravel/venezimages/caracas03.jpg</a:t>
            </a:r>
            <a:endParaRPr lang="en-US"/>
          </a:p>
          <a:p>
            <a:endParaRPr lang="en-US"/>
          </a:p>
          <a:p>
            <a:endParaRPr lang="en-US"/>
          </a:p>
        </p:txBody>
      </p:sp>
      <p:pic>
        <p:nvPicPr>
          <p:cNvPr id="4100" name="Picture 9" descr="caracas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2205038"/>
            <a:ext cx="6281738" cy="353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pPr eaLnBrk="1" hangingPunct="1">
              <a:defRPr/>
            </a:pPr>
            <a:endParaRPr lang="en-US" smtClean="0"/>
          </a:p>
        </p:txBody>
      </p:sp>
      <p:sp>
        <p:nvSpPr>
          <p:cNvPr id="13315" name="Rectangle 3"/>
          <p:cNvSpPr>
            <a:spLocks noGrp="1" noChangeArrowheads="1"/>
          </p:cNvSpPr>
          <p:nvPr>
            <p:ph type="body" idx="1"/>
          </p:nvPr>
        </p:nvSpPr>
        <p:spPr/>
        <p:txBody>
          <a:bodyPr/>
          <a:lstStyle/>
          <a:p>
            <a:pPr eaLnBrk="1" hangingPunct="1">
              <a:lnSpc>
                <a:spcPct val="80000"/>
              </a:lnSpc>
              <a:defRPr/>
            </a:pPr>
            <a:r>
              <a:rPr lang="en-US" sz="2800" smtClean="0"/>
              <a:t>The world has experienced unprecedented urban growth in recent decades. </a:t>
            </a:r>
          </a:p>
          <a:p>
            <a:pPr eaLnBrk="1" hangingPunct="1">
              <a:lnSpc>
                <a:spcPct val="80000"/>
              </a:lnSpc>
              <a:defRPr/>
            </a:pPr>
            <a:r>
              <a:rPr lang="en-US" sz="2800" smtClean="0"/>
              <a:t>In May 2007 for the first time in history over 50% of the world's population lived in urban areas.</a:t>
            </a:r>
          </a:p>
          <a:p>
            <a:pPr eaLnBrk="1" hangingPunct="1">
              <a:lnSpc>
                <a:spcPct val="80000"/>
              </a:lnSpc>
              <a:defRPr/>
            </a:pPr>
            <a:r>
              <a:rPr lang="en-US" sz="2800" smtClean="0"/>
              <a:t>There are 411 cities over 1 million. </a:t>
            </a:r>
          </a:p>
          <a:p>
            <a:pPr eaLnBrk="1" hangingPunct="1">
              <a:lnSpc>
                <a:spcPct val="80000"/>
              </a:lnSpc>
              <a:defRPr/>
            </a:pPr>
            <a:r>
              <a:rPr lang="en-US" sz="2800" smtClean="0">
                <a:hlinkClick r:id="rId3"/>
              </a:rPr>
              <a:t>More developed nations</a:t>
            </a:r>
            <a:r>
              <a:rPr lang="en-US" sz="2800" smtClean="0"/>
              <a:t> are about 76 percent urban, while 40 percent of residents of </a:t>
            </a:r>
            <a:r>
              <a:rPr lang="en-US" sz="2800" smtClean="0">
                <a:hlinkClick r:id="rId4"/>
              </a:rPr>
              <a:t>less developed countries</a:t>
            </a:r>
            <a:r>
              <a:rPr lang="en-US" sz="2800" smtClean="0"/>
              <a:t> live in urban areas.</a:t>
            </a:r>
          </a:p>
          <a:p>
            <a:pPr eaLnBrk="1" hangingPunct="1">
              <a:lnSpc>
                <a:spcPct val="80000"/>
              </a:lnSpc>
              <a:defRPr/>
            </a:pPr>
            <a:r>
              <a:rPr lang="en-US" sz="2800" smtClean="0"/>
              <a:t>It is expected that 60 percent of the world population will be urban by 2030, and that most urban growth will occur in less developed countries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p:cTn id="7" dur="1000" fill="hold"/>
                                        <p:tgtEl>
                                          <p:spTgt spid="1331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331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331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3315">
                                            <p:txEl>
                                              <p:pRg st="1" end="1"/>
                                            </p:txEl>
                                          </p:spTgt>
                                        </p:tgtEl>
                                        <p:attrNameLst>
                                          <p:attrName>style.visibility</p:attrName>
                                        </p:attrNameLst>
                                      </p:cBhvr>
                                      <p:to>
                                        <p:strVal val="visible"/>
                                      </p:to>
                                    </p:set>
                                    <p:anim calcmode="lin" valueType="num">
                                      <p:cBhvr>
                                        <p:cTn id="14" dur="1000" fill="hold"/>
                                        <p:tgtEl>
                                          <p:spTgt spid="1331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1331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3315">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 calcmode="lin" valueType="num">
                                      <p:cBhvr>
                                        <p:cTn id="21" dur="1000" fill="hold"/>
                                        <p:tgtEl>
                                          <p:spTgt spid="1331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1331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1331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3315">
                                            <p:txEl>
                                              <p:pRg st="3" end="3"/>
                                            </p:txEl>
                                          </p:spTgt>
                                        </p:tgtEl>
                                        <p:attrNameLst>
                                          <p:attrName>style.visibility</p:attrName>
                                        </p:attrNameLst>
                                      </p:cBhvr>
                                      <p:to>
                                        <p:strVal val="visible"/>
                                      </p:to>
                                    </p:set>
                                    <p:anim calcmode="lin" valueType="num">
                                      <p:cBhvr>
                                        <p:cTn id="28" dur="1000" fill="hold"/>
                                        <p:tgtEl>
                                          <p:spTgt spid="1331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1331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13315">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13315">
                                            <p:txEl>
                                              <p:pRg st="4" end="4"/>
                                            </p:txEl>
                                          </p:spTgt>
                                        </p:tgtEl>
                                        <p:attrNameLst>
                                          <p:attrName>style.visibility</p:attrName>
                                        </p:attrNameLst>
                                      </p:cBhvr>
                                      <p:to>
                                        <p:strVal val="visible"/>
                                      </p:to>
                                    </p:set>
                                    <p:anim calcmode="lin" valueType="num">
                                      <p:cBhvr>
                                        <p:cTn id="35" dur="1000" fill="hold"/>
                                        <p:tgtEl>
                                          <p:spTgt spid="13315">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13315">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rrowheads="1"/>
          </p:cNvSpPr>
          <p:nvPr>
            <p:ph type="title"/>
          </p:nvPr>
        </p:nvSpPr>
        <p:spPr/>
        <p:txBody>
          <a:bodyPr/>
          <a:lstStyle/>
          <a:p>
            <a:pPr eaLnBrk="1" hangingPunct="1">
              <a:defRPr/>
            </a:pPr>
            <a:endParaRPr lang="en-US" smtClean="0"/>
          </a:p>
        </p:txBody>
      </p:sp>
      <p:sp>
        <p:nvSpPr>
          <p:cNvPr id="130051" name="Rectangle 3"/>
          <p:cNvSpPr>
            <a:spLocks noGrp="1" noChangeArrowheads="1"/>
          </p:cNvSpPr>
          <p:nvPr>
            <p:ph type="body" idx="1"/>
          </p:nvPr>
        </p:nvSpPr>
        <p:spPr/>
        <p:txBody>
          <a:bodyPr/>
          <a:lstStyle/>
          <a:p>
            <a:pPr eaLnBrk="1" hangingPunct="1">
              <a:defRPr/>
            </a:pPr>
            <a:r>
              <a:rPr lang="en-US" b="1" smtClean="0">
                <a:hlinkClick r:id="rId2"/>
              </a:rPr>
              <a:t>http://news.bbc.co.uk/2/hi/in_depth/world/2006/urbanisation/</a:t>
            </a:r>
            <a:endParaRPr lang="en-US" b="1" smtClean="0"/>
          </a:p>
          <a:p>
            <a:pPr eaLnBrk="1" hangingPunct="1">
              <a:buFont typeface="Wingdings" pitchFamily="2" charset="2"/>
              <a:buNone/>
              <a:defRPr/>
            </a:pPr>
            <a:endParaRPr lang="en-US" b="1" smtClean="0"/>
          </a:p>
          <a:p>
            <a:pPr eaLnBrk="1" hangingPunct="1">
              <a:defRPr/>
            </a:pPr>
            <a:r>
              <a:rPr lang="en-US" b="1" smtClean="0">
                <a:hlinkClick r:id="rId3"/>
              </a:rPr>
              <a:t>http://news.bbc.co.uk/2/shared/spl/hi/world/06/urbanisation/html/urbanisation.stm</a:t>
            </a:r>
            <a:endParaRPr lang="en-US" b="1" smtClean="0"/>
          </a:p>
          <a:p>
            <a:pPr eaLnBrk="1" hangingPunct="1">
              <a:defRPr/>
            </a:pPr>
            <a:endParaRPr lang="en-US" b="1"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hicago18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473200"/>
            <a:ext cx="6096000"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chicago18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866900"/>
            <a:ext cx="6096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chicago18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46200"/>
            <a:ext cx="609600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chica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393825"/>
            <a:ext cx="5903912" cy="388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pPr eaLnBrk="1" hangingPunct="1"/>
            <a:endParaRPr lang="en-US" smtClean="0"/>
          </a:p>
        </p:txBody>
      </p:sp>
      <p:sp>
        <p:nvSpPr>
          <p:cNvPr id="19459" name="Rectangle 3"/>
          <p:cNvSpPr>
            <a:spLocks noGrp="1" noChangeArrowheads="1"/>
          </p:cNvSpPr>
          <p:nvPr>
            <p:ph type="body" idx="4294967295"/>
          </p:nvPr>
        </p:nvSpPr>
        <p:spPr>
          <a:xfrm>
            <a:off x="611188" y="1700213"/>
            <a:ext cx="8229600" cy="4525962"/>
          </a:xfrm>
        </p:spPr>
        <p:txBody>
          <a:bodyPr/>
          <a:lstStyle/>
          <a:p>
            <a:pPr eaLnBrk="1" hangingPunct="1"/>
            <a:endParaRPr lang="en-US" smtClean="0"/>
          </a:p>
          <a:p>
            <a:pPr eaLnBrk="1" hangingPunct="1">
              <a:buFontTx/>
              <a:buNone/>
            </a:pPr>
            <a:r>
              <a:rPr lang="en-US" smtClean="0"/>
              <a:t> </a:t>
            </a:r>
          </a:p>
        </p:txBody>
      </p:sp>
      <p:sp>
        <p:nvSpPr>
          <p:cNvPr id="19460" name="Rectangle 5"/>
          <p:cNvSpPr>
            <a:spLocks noChangeArrowheads="1"/>
          </p:cNvSpPr>
          <p:nvPr/>
        </p:nvSpPr>
        <p:spPr bwMode="auto">
          <a:xfrm>
            <a:off x="3089275" y="1936750"/>
            <a:ext cx="2965450"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1" hangingPunct="1"/>
            <a:r>
              <a:rPr lang="en-US">
                <a:latin typeface="Arial" pitchFamily="34" charset="0"/>
              </a:rPr>
              <a:t>  </a:t>
            </a:r>
            <a:r>
              <a:rPr lang="en-US" sz="100">
                <a:latin typeface="Arial" pitchFamily="34" charset="0"/>
              </a:rPr>
              <a:t> </a:t>
            </a:r>
            <a:r>
              <a:rPr lang="en-US">
                <a:latin typeface="Arial" pitchFamily="34" charset="0"/>
              </a:rPr>
              <a:t>                                 </a:t>
            </a:r>
            <a:endParaRPr lang="en-US" sz="900">
              <a:latin typeface="Arial" pitchFamily="34" charset="0"/>
            </a:endParaRPr>
          </a:p>
          <a:p>
            <a:r>
              <a:rPr lang="en-US" sz="900" i="1">
                <a:latin typeface="Arial" pitchFamily="34" charset="0"/>
              </a:rPr>
              <a:t>Figure 1</a:t>
            </a:r>
            <a:r>
              <a:rPr lang="en-US" sz="900">
                <a:latin typeface="Arial" pitchFamily="34" charset="0"/>
              </a:rPr>
              <a:t/>
            </a:r>
            <a:br>
              <a:rPr lang="en-US" sz="900">
                <a:latin typeface="Arial" pitchFamily="34" charset="0"/>
              </a:rPr>
            </a:br>
            <a:r>
              <a:rPr lang="en-US" sz="900" b="1">
                <a:latin typeface="Arial" pitchFamily="34" charset="0"/>
              </a:rPr>
              <a:t>Urban and Rural Populations, 1950-2030</a:t>
            </a:r>
            <a:endParaRPr lang="en-US" sz="1100">
              <a:latin typeface="Arial" pitchFamily="34" charset="0"/>
            </a:endParaRPr>
          </a:p>
          <a:p>
            <a:r>
              <a:rPr lang="en-US" sz="900">
                <a:latin typeface="Arial" pitchFamily="34" charset="0"/>
              </a:rPr>
              <a:t>  </a:t>
            </a:r>
            <a:r>
              <a:rPr lang="en-US" sz="13800">
                <a:latin typeface="Arial" pitchFamily="34" charset="0"/>
              </a:rPr>
              <a:t> </a:t>
            </a:r>
            <a:r>
              <a:rPr lang="en-US" sz="900">
                <a:latin typeface="Arial" pitchFamily="34" charset="0"/>
              </a:rPr>
              <a:t>                                                                 </a:t>
            </a:r>
          </a:p>
          <a:p>
            <a:r>
              <a:rPr lang="en-US" sz="700">
                <a:latin typeface="Arial" pitchFamily="34" charset="0"/>
              </a:rPr>
              <a:t>Source: UN, </a:t>
            </a:r>
            <a:r>
              <a:rPr lang="en-US" sz="700" i="1">
                <a:latin typeface="Arial" pitchFamily="34" charset="0"/>
              </a:rPr>
              <a:t>World Urbanization Prospects: The 2003 Revision</a:t>
            </a:r>
            <a:r>
              <a:rPr lang="en-US" sz="700">
                <a:latin typeface="Arial" pitchFamily="34" charset="0"/>
              </a:rPr>
              <a:t> (2004).</a:t>
            </a:r>
            <a:endParaRPr lang="en-US" sz="900">
              <a:latin typeface="Arial" pitchFamily="34" charset="0"/>
            </a:endParaRPr>
          </a:p>
          <a:p>
            <a:r>
              <a:rPr lang="en-US" sz="900">
                <a:latin typeface="Arial" pitchFamily="34" charset="0"/>
              </a:rPr>
              <a:t>  </a:t>
            </a:r>
            <a:r>
              <a:rPr lang="en-US" sz="100">
                <a:latin typeface="Arial" pitchFamily="34" charset="0"/>
              </a:rPr>
              <a:t> </a:t>
            </a:r>
            <a:r>
              <a:rPr lang="en-US" sz="900">
                <a:latin typeface="Arial" pitchFamily="34" charset="0"/>
              </a:rPr>
              <a:t>                                                                 </a:t>
            </a:r>
          </a:p>
        </p:txBody>
      </p:sp>
      <p:pic>
        <p:nvPicPr>
          <p:cNvPr id="19461" name="Picture 6" descr="2px_9966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4850" y="1982788"/>
            <a:ext cx="2095500" cy="1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7" descr="p-urban&amp;ruralpop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557338"/>
            <a:ext cx="4618038"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8" descr="2px_9966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3100" y="4740275"/>
            <a:ext cx="2095500" cy="1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pPr eaLnBrk="1" hangingPunct="1">
              <a:defRPr/>
            </a:pPr>
            <a:r>
              <a:rPr lang="en-US" smtClean="0"/>
              <a:t>Causes of urbanization</a:t>
            </a:r>
          </a:p>
        </p:txBody>
      </p:sp>
      <p:sp>
        <p:nvSpPr>
          <p:cNvPr id="15363" name="Rectangle 3"/>
          <p:cNvSpPr>
            <a:spLocks noGrp="1" noChangeArrowheads="1"/>
          </p:cNvSpPr>
          <p:nvPr>
            <p:ph type="body" idx="1"/>
          </p:nvPr>
        </p:nvSpPr>
        <p:spPr/>
        <p:txBody>
          <a:bodyPr/>
          <a:lstStyle/>
          <a:p>
            <a:pPr eaLnBrk="1" hangingPunct="1">
              <a:defRPr/>
            </a:pPr>
            <a:r>
              <a:rPr lang="en-US" smtClean="0"/>
              <a:t>A city grows through </a:t>
            </a:r>
            <a:r>
              <a:rPr lang="en-US" smtClean="0">
                <a:hlinkClick r:id="rId3"/>
              </a:rPr>
              <a:t>natural increase</a:t>
            </a:r>
            <a:r>
              <a:rPr lang="en-US" smtClean="0"/>
              <a:t> — the excess of births over deaths and the in-migration of people from rural areas.</a:t>
            </a:r>
          </a:p>
          <a:p>
            <a:pPr eaLnBrk="1" hangingPunct="1">
              <a:defRPr/>
            </a:pPr>
            <a:r>
              <a:rPr lang="en-US" smtClean="0"/>
              <a:t>MDCS and LDCs differ in the way in which urbanization is occurring. </a:t>
            </a:r>
          </a:p>
          <a:p>
            <a:pPr eaLnBrk="1" hangingPunct="1">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wheel(4)">
                                      <p:cBhvr>
                                        <p:cTn id="7" dur="20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wheel(4)">
                                      <p:cBhvr>
                                        <p:cTn id="12" dur="2000"/>
                                        <p:tgtEl>
                                          <p:spTgt spid="153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pPr eaLnBrk="1" hangingPunct="1">
              <a:defRPr/>
            </a:pPr>
            <a:endParaRPr lang="en-US" smtClean="0"/>
          </a:p>
        </p:txBody>
      </p:sp>
      <p:sp>
        <p:nvSpPr>
          <p:cNvPr id="65539" name="Rectangle 3"/>
          <p:cNvSpPr>
            <a:spLocks noGrp="1" noChangeArrowheads="1"/>
          </p:cNvSpPr>
          <p:nvPr>
            <p:ph type="body" idx="1"/>
          </p:nvPr>
        </p:nvSpPr>
        <p:spPr/>
        <p:txBody>
          <a:bodyPr/>
          <a:lstStyle/>
          <a:p>
            <a:pPr eaLnBrk="1" hangingPunct="1">
              <a:lnSpc>
                <a:spcPct val="80000"/>
              </a:lnSpc>
              <a:defRPr/>
            </a:pPr>
            <a:r>
              <a:rPr lang="en-US" sz="2800" b="1" u="sng" smtClean="0"/>
              <a:t>MDCs</a:t>
            </a:r>
            <a:r>
              <a:rPr lang="en-US" sz="2800" b="1" smtClean="0"/>
              <a:t> : </a:t>
            </a:r>
            <a:r>
              <a:rPr lang="en-US" sz="2800" smtClean="0"/>
              <a:t>During the 19th and early 20th centuries, urbanization resulted due to  industrialization. </a:t>
            </a:r>
          </a:p>
          <a:p>
            <a:pPr lvl="1" eaLnBrk="1" hangingPunct="1">
              <a:lnSpc>
                <a:spcPct val="80000"/>
              </a:lnSpc>
              <a:defRPr/>
            </a:pPr>
            <a:r>
              <a:rPr lang="en-US" sz="2400" smtClean="0"/>
              <a:t>New job opportunities in the cities encouraged the mass movement of population away from the countryside.</a:t>
            </a:r>
          </a:p>
          <a:p>
            <a:pPr lvl="1" eaLnBrk="1" hangingPunct="1">
              <a:lnSpc>
                <a:spcPct val="80000"/>
              </a:lnSpc>
              <a:defRPr/>
            </a:pPr>
            <a:r>
              <a:rPr lang="en-US" sz="2400" smtClean="0"/>
              <a:t> At the same time, migrants provided cheap, plentiful labor for the emerging factories. </a:t>
            </a:r>
          </a:p>
          <a:p>
            <a:pPr lvl="1" eaLnBrk="1" hangingPunct="1">
              <a:lnSpc>
                <a:spcPct val="80000"/>
              </a:lnSpc>
              <a:defRPr/>
            </a:pPr>
            <a:r>
              <a:rPr lang="en-US" sz="2400" smtClean="0"/>
              <a:t>High death rates in the cities slowed urban growth. Cities were unhealthy places because of crowded living conditions, the prevalence of contagious diseases, and the lack of sanitation. Until the mid-1800s, the number of deaths exceeded births in many large European cities.</a:t>
            </a:r>
          </a:p>
          <a:p>
            <a:pPr lvl="1" eaLnBrk="1" hangingPunct="1">
              <a:lnSpc>
                <a:spcPct val="80000"/>
              </a:lnSpc>
              <a:defRPr/>
            </a:pPr>
            <a:r>
              <a:rPr lang="en-US" sz="2400" smtClean="0"/>
              <a:t> Migration accounted for as much as 90 percent of city growth during this period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randombar(horizontal)">
                                      <p:cBhvr>
                                        <p:cTn id="7" dur="500"/>
                                        <p:tgtEl>
                                          <p:spTgt spid="655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5539">
                                            <p:txEl>
                                              <p:pRg st="1" end="1"/>
                                            </p:txEl>
                                          </p:spTgt>
                                        </p:tgtEl>
                                        <p:attrNameLst>
                                          <p:attrName>style.visibility</p:attrName>
                                        </p:attrNameLst>
                                      </p:cBhvr>
                                      <p:to>
                                        <p:strVal val="visible"/>
                                      </p:to>
                                    </p:set>
                                    <p:animEffect transition="in" filter="randombar(horizontal)">
                                      <p:cBhvr>
                                        <p:cTn id="12" dur="500"/>
                                        <p:tgtEl>
                                          <p:spTgt spid="655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5539">
                                            <p:txEl>
                                              <p:pRg st="2" end="2"/>
                                            </p:txEl>
                                          </p:spTgt>
                                        </p:tgtEl>
                                        <p:attrNameLst>
                                          <p:attrName>style.visibility</p:attrName>
                                        </p:attrNameLst>
                                      </p:cBhvr>
                                      <p:to>
                                        <p:strVal val="visible"/>
                                      </p:to>
                                    </p:set>
                                    <p:animEffect transition="in" filter="randombar(horizontal)">
                                      <p:cBhvr>
                                        <p:cTn id="17" dur="500"/>
                                        <p:tgtEl>
                                          <p:spTgt spid="655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5539">
                                            <p:txEl>
                                              <p:pRg st="3" end="3"/>
                                            </p:txEl>
                                          </p:spTgt>
                                        </p:tgtEl>
                                        <p:attrNameLst>
                                          <p:attrName>style.visibility</p:attrName>
                                        </p:attrNameLst>
                                      </p:cBhvr>
                                      <p:to>
                                        <p:strVal val="visible"/>
                                      </p:to>
                                    </p:set>
                                    <p:animEffect transition="in" filter="randombar(horizontal)">
                                      <p:cBhvr>
                                        <p:cTn id="22" dur="500"/>
                                        <p:tgtEl>
                                          <p:spTgt spid="655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5539">
                                            <p:txEl>
                                              <p:pRg st="4" end="4"/>
                                            </p:txEl>
                                          </p:spTgt>
                                        </p:tgtEl>
                                        <p:attrNameLst>
                                          <p:attrName>style.visibility</p:attrName>
                                        </p:attrNameLst>
                                      </p:cBhvr>
                                      <p:to>
                                        <p:strVal val="visible"/>
                                      </p:to>
                                    </p:set>
                                    <p:animEffect transition="in" filter="randombar(horizontal)">
                                      <p:cBhvr>
                                        <p:cTn id="27" dur="500"/>
                                        <p:tgtEl>
                                          <p:spTgt spid="655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7" name="Picture 5" descr="Lancs-9.jpg (28893 byte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50" y="981075"/>
            <a:ext cx="236537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7" descr="Yorkshire-4.jpg (25411 bytes)">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2750" y="908050"/>
            <a:ext cx="2611438"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8" descr="Street1a">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8038" y="3573463"/>
            <a:ext cx="2132012"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74757"/>
                                        </p:tgtEl>
                                        <p:attrNameLst>
                                          <p:attrName>style.visibility</p:attrName>
                                        </p:attrNameLst>
                                      </p:cBhvr>
                                      <p:to>
                                        <p:strVal val="visible"/>
                                      </p:to>
                                    </p:set>
                                    <p:animEffect transition="in" filter="fade">
                                      <p:cBhvr>
                                        <p:cTn id="7" dur="800" decel="100000"/>
                                        <p:tgtEl>
                                          <p:spTgt spid="74757"/>
                                        </p:tgtEl>
                                      </p:cBhvr>
                                    </p:animEffect>
                                    <p:anim calcmode="lin" valueType="num">
                                      <p:cBhvr>
                                        <p:cTn id="8" dur="800" decel="100000" fill="hold"/>
                                        <p:tgtEl>
                                          <p:spTgt spid="74757"/>
                                        </p:tgtEl>
                                        <p:attrNameLst>
                                          <p:attrName>style.rotation</p:attrName>
                                        </p:attrNameLst>
                                      </p:cBhvr>
                                      <p:tavLst>
                                        <p:tav tm="0">
                                          <p:val>
                                            <p:fltVal val="-90"/>
                                          </p:val>
                                        </p:tav>
                                        <p:tav tm="100000">
                                          <p:val>
                                            <p:fltVal val="0"/>
                                          </p:val>
                                        </p:tav>
                                      </p:tavLst>
                                    </p:anim>
                                    <p:anim calcmode="lin" valueType="num">
                                      <p:cBhvr>
                                        <p:cTn id="9" dur="800" decel="100000" fill="hold"/>
                                        <p:tgtEl>
                                          <p:spTgt spid="74757"/>
                                        </p:tgtEl>
                                        <p:attrNameLst>
                                          <p:attrName>ppt_x</p:attrName>
                                        </p:attrNameLst>
                                      </p:cBhvr>
                                      <p:tavLst>
                                        <p:tav tm="0">
                                          <p:val>
                                            <p:strVal val="#ppt_x+0.4"/>
                                          </p:val>
                                        </p:tav>
                                        <p:tav tm="100000">
                                          <p:val>
                                            <p:strVal val="#ppt_x-0.05"/>
                                          </p:val>
                                        </p:tav>
                                      </p:tavLst>
                                    </p:anim>
                                    <p:anim calcmode="lin" valueType="num">
                                      <p:cBhvr>
                                        <p:cTn id="10" dur="800" decel="100000" fill="hold"/>
                                        <p:tgtEl>
                                          <p:spTgt spid="7475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475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4757"/>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8" presetClass="entr" presetSubtype="0" accel="100000" fill="hold" nodeType="clickEffect">
                                  <p:stCondLst>
                                    <p:cond delay="0"/>
                                  </p:stCondLst>
                                  <p:childTnLst>
                                    <p:set>
                                      <p:cBhvr>
                                        <p:cTn id="16" dur="1" fill="hold">
                                          <p:stCondLst>
                                            <p:cond delay="0"/>
                                          </p:stCondLst>
                                        </p:cTn>
                                        <p:tgtEl>
                                          <p:spTgt spid="74759"/>
                                        </p:tgtEl>
                                        <p:attrNameLst>
                                          <p:attrName>style.visibility</p:attrName>
                                        </p:attrNameLst>
                                      </p:cBhvr>
                                      <p:to>
                                        <p:strVal val="visible"/>
                                      </p:to>
                                    </p:set>
                                    <p:anim calcmode="lin" valueType="num">
                                      <p:cBhvr>
                                        <p:cTn id="17" dur="500" fill="hold"/>
                                        <p:tgtEl>
                                          <p:spTgt spid="74759"/>
                                        </p:tgtEl>
                                        <p:attrNameLst>
                                          <p:attrName>ppt_w</p:attrName>
                                        </p:attrNameLst>
                                      </p:cBhvr>
                                      <p:tavLst>
                                        <p:tav tm="0">
                                          <p:val>
                                            <p:strVal val="#ppt_w*2.5"/>
                                          </p:val>
                                        </p:tav>
                                        <p:tav tm="100000">
                                          <p:val>
                                            <p:strVal val="#ppt_w"/>
                                          </p:val>
                                        </p:tav>
                                      </p:tavLst>
                                    </p:anim>
                                    <p:anim calcmode="lin" valueType="num">
                                      <p:cBhvr>
                                        <p:cTn id="18" dur="500" fill="hold"/>
                                        <p:tgtEl>
                                          <p:spTgt spid="74759"/>
                                        </p:tgtEl>
                                        <p:attrNameLst>
                                          <p:attrName>ppt_h</p:attrName>
                                        </p:attrNameLst>
                                      </p:cBhvr>
                                      <p:tavLst>
                                        <p:tav tm="0">
                                          <p:val>
                                            <p:strVal val="#ppt_h*0.01"/>
                                          </p:val>
                                        </p:tav>
                                        <p:tav tm="100000">
                                          <p:val>
                                            <p:strVal val="#ppt_h"/>
                                          </p:val>
                                        </p:tav>
                                      </p:tavLst>
                                    </p:anim>
                                    <p:anim calcmode="lin" valueType="num">
                                      <p:cBhvr>
                                        <p:cTn id="19" dur="500" fill="hold"/>
                                        <p:tgtEl>
                                          <p:spTgt spid="74759"/>
                                        </p:tgtEl>
                                        <p:attrNameLst>
                                          <p:attrName>ppt_x</p:attrName>
                                        </p:attrNameLst>
                                      </p:cBhvr>
                                      <p:tavLst>
                                        <p:tav tm="0">
                                          <p:val>
                                            <p:strVal val="#ppt_x"/>
                                          </p:val>
                                        </p:tav>
                                        <p:tav tm="100000">
                                          <p:val>
                                            <p:strVal val="#ppt_x"/>
                                          </p:val>
                                        </p:tav>
                                      </p:tavLst>
                                    </p:anim>
                                    <p:anim calcmode="lin" valueType="num">
                                      <p:cBhvr>
                                        <p:cTn id="20" dur="500" fill="hold"/>
                                        <p:tgtEl>
                                          <p:spTgt spid="74759"/>
                                        </p:tgtEl>
                                        <p:attrNameLst>
                                          <p:attrName>ppt_y</p:attrName>
                                        </p:attrNameLst>
                                      </p:cBhvr>
                                      <p:tavLst>
                                        <p:tav tm="0">
                                          <p:val>
                                            <p:strVal val="#ppt_h+1"/>
                                          </p:val>
                                        </p:tav>
                                        <p:tav tm="100000">
                                          <p:val>
                                            <p:strVal val="#ppt_y"/>
                                          </p:val>
                                        </p:tav>
                                      </p:tavLst>
                                    </p:anim>
                                    <p:animEffect transition="in" filter="fade">
                                      <p:cBhvr>
                                        <p:cTn id="21" dur="500"/>
                                        <p:tgtEl>
                                          <p:spTgt spid="7475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0" presetClass="entr" presetSubtype="0" fill="hold" nodeType="clickEffect">
                                  <p:stCondLst>
                                    <p:cond delay="0"/>
                                  </p:stCondLst>
                                  <p:childTnLst>
                                    <p:set>
                                      <p:cBhvr>
                                        <p:cTn id="25" dur="1" fill="hold">
                                          <p:stCondLst>
                                            <p:cond delay="0"/>
                                          </p:stCondLst>
                                        </p:cTn>
                                        <p:tgtEl>
                                          <p:spTgt spid="74759"/>
                                        </p:tgtEl>
                                        <p:attrNameLst>
                                          <p:attrName>style.visibility</p:attrName>
                                        </p:attrNameLst>
                                      </p:cBhvr>
                                      <p:to>
                                        <p:strVal val="visible"/>
                                      </p:to>
                                    </p:set>
                                    <p:animEffect transition="in" filter="fade">
                                      <p:cBhvr>
                                        <p:cTn id="26" dur="800" decel="100000"/>
                                        <p:tgtEl>
                                          <p:spTgt spid="74759"/>
                                        </p:tgtEl>
                                      </p:cBhvr>
                                    </p:animEffect>
                                    <p:anim calcmode="lin" valueType="num">
                                      <p:cBhvr>
                                        <p:cTn id="27" dur="800" decel="100000" fill="hold"/>
                                        <p:tgtEl>
                                          <p:spTgt spid="74759"/>
                                        </p:tgtEl>
                                        <p:attrNameLst>
                                          <p:attrName>style.rotation</p:attrName>
                                        </p:attrNameLst>
                                      </p:cBhvr>
                                      <p:tavLst>
                                        <p:tav tm="0">
                                          <p:val>
                                            <p:fltVal val="-90"/>
                                          </p:val>
                                        </p:tav>
                                        <p:tav tm="100000">
                                          <p:val>
                                            <p:fltVal val="0"/>
                                          </p:val>
                                        </p:tav>
                                      </p:tavLst>
                                    </p:anim>
                                    <p:anim calcmode="lin" valueType="num">
                                      <p:cBhvr>
                                        <p:cTn id="28" dur="800" decel="100000" fill="hold"/>
                                        <p:tgtEl>
                                          <p:spTgt spid="74759"/>
                                        </p:tgtEl>
                                        <p:attrNameLst>
                                          <p:attrName>ppt_x</p:attrName>
                                        </p:attrNameLst>
                                      </p:cBhvr>
                                      <p:tavLst>
                                        <p:tav tm="0">
                                          <p:val>
                                            <p:strVal val="#ppt_x+0.4"/>
                                          </p:val>
                                        </p:tav>
                                        <p:tav tm="100000">
                                          <p:val>
                                            <p:strVal val="#ppt_x-0.05"/>
                                          </p:val>
                                        </p:tav>
                                      </p:tavLst>
                                    </p:anim>
                                    <p:anim calcmode="lin" valueType="num">
                                      <p:cBhvr>
                                        <p:cTn id="29" dur="800" decel="100000" fill="hold"/>
                                        <p:tgtEl>
                                          <p:spTgt spid="74759"/>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74759"/>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74759"/>
                                        </p:tgtEl>
                                        <p:attrNameLst>
                                          <p:attrName>ppt_y</p:attrName>
                                        </p:attrNameLst>
                                      </p:cBhvr>
                                      <p:tavLst>
                                        <p:tav tm="0">
                                          <p:val>
                                            <p:strVal val="#ppt_y+0.1"/>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30" presetClass="entr" presetSubtype="0" fill="hold" nodeType="clickEffect">
                                  <p:stCondLst>
                                    <p:cond delay="0"/>
                                  </p:stCondLst>
                                  <p:childTnLst>
                                    <p:set>
                                      <p:cBhvr>
                                        <p:cTn id="35" dur="1" fill="hold">
                                          <p:stCondLst>
                                            <p:cond delay="0"/>
                                          </p:stCondLst>
                                        </p:cTn>
                                        <p:tgtEl>
                                          <p:spTgt spid="74760"/>
                                        </p:tgtEl>
                                        <p:attrNameLst>
                                          <p:attrName>style.visibility</p:attrName>
                                        </p:attrNameLst>
                                      </p:cBhvr>
                                      <p:to>
                                        <p:strVal val="visible"/>
                                      </p:to>
                                    </p:set>
                                    <p:animEffect transition="in" filter="fade">
                                      <p:cBhvr>
                                        <p:cTn id="36" dur="800" decel="100000"/>
                                        <p:tgtEl>
                                          <p:spTgt spid="74760"/>
                                        </p:tgtEl>
                                      </p:cBhvr>
                                    </p:animEffect>
                                    <p:anim calcmode="lin" valueType="num">
                                      <p:cBhvr>
                                        <p:cTn id="37" dur="800" decel="100000" fill="hold"/>
                                        <p:tgtEl>
                                          <p:spTgt spid="74760"/>
                                        </p:tgtEl>
                                        <p:attrNameLst>
                                          <p:attrName>style.rotation</p:attrName>
                                        </p:attrNameLst>
                                      </p:cBhvr>
                                      <p:tavLst>
                                        <p:tav tm="0">
                                          <p:val>
                                            <p:fltVal val="-90"/>
                                          </p:val>
                                        </p:tav>
                                        <p:tav tm="100000">
                                          <p:val>
                                            <p:fltVal val="0"/>
                                          </p:val>
                                        </p:tav>
                                      </p:tavLst>
                                    </p:anim>
                                    <p:anim calcmode="lin" valueType="num">
                                      <p:cBhvr>
                                        <p:cTn id="38" dur="800" decel="100000" fill="hold"/>
                                        <p:tgtEl>
                                          <p:spTgt spid="74760"/>
                                        </p:tgtEl>
                                        <p:attrNameLst>
                                          <p:attrName>ppt_x</p:attrName>
                                        </p:attrNameLst>
                                      </p:cBhvr>
                                      <p:tavLst>
                                        <p:tav tm="0">
                                          <p:val>
                                            <p:strVal val="#ppt_x+0.4"/>
                                          </p:val>
                                        </p:tav>
                                        <p:tav tm="100000">
                                          <p:val>
                                            <p:strVal val="#ppt_x-0.05"/>
                                          </p:val>
                                        </p:tav>
                                      </p:tavLst>
                                    </p:anim>
                                    <p:anim calcmode="lin" valueType="num">
                                      <p:cBhvr>
                                        <p:cTn id="39" dur="800" decel="100000" fill="hold"/>
                                        <p:tgtEl>
                                          <p:spTgt spid="7476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7476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7476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2" name="Picture 4" descr="north_america_ligh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908050"/>
            <a:ext cx="5545138" cy="415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5"/>
          <p:cNvSpPr txBox="1">
            <a:spLocks noChangeArrowheads="1"/>
          </p:cNvSpPr>
          <p:nvPr/>
        </p:nvSpPr>
        <p:spPr bwMode="auto">
          <a:xfrm>
            <a:off x="1743075" y="5824538"/>
            <a:ext cx="5441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atin typeface="Arial" pitchFamily="34" charset="0"/>
                <a:hlinkClick r:id="rId4"/>
              </a:rPr>
              <a:t>http://america.scientium.com/bush2004/mission.htm</a:t>
            </a:r>
            <a:endParaRPr lang="en-US">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24932"/>
                                        </p:tgtEl>
                                        <p:attrNameLst>
                                          <p:attrName>style.visibility</p:attrName>
                                        </p:attrNameLst>
                                      </p:cBhvr>
                                      <p:to>
                                        <p:strVal val="visible"/>
                                      </p:to>
                                    </p:set>
                                    <p:animEffect transition="in" filter="circle(in)">
                                      <p:cBhvr>
                                        <p:cTn id="7" dur="2000"/>
                                        <p:tgtEl>
                                          <p:spTgt spid="1249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rrowheads="1"/>
          </p:cNvSpPr>
          <p:nvPr>
            <p:ph type="title"/>
          </p:nvPr>
        </p:nvSpPr>
        <p:spPr/>
        <p:txBody>
          <a:bodyPr/>
          <a:lstStyle/>
          <a:p>
            <a:pPr eaLnBrk="1" hangingPunct="1">
              <a:defRPr/>
            </a:pPr>
            <a:r>
              <a:rPr lang="en-US" smtClean="0"/>
              <a:t>City life 1800s</a:t>
            </a:r>
          </a:p>
        </p:txBody>
      </p:sp>
      <p:sp>
        <p:nvSpPr>
          <p:cNvPr id="75779" name="Rectangle 3"/>
          <p:cNvSpPr>
            <a:spLocks noGrp="1" noChangeArrowheads="1"/>
          </p:cNvSpPr>
          <p:nvPr>
            <p:ph type="body" idx="1"/>
          </p:nvPr>
        </p:nvSpPr>
        <p:spPr/>
        <p:txBody>
          <a:bodyPr/>
          <a:lstStyle/>
          <a:p>
            <a:pPr eaLnBrk="1" hangingPunct="1">
              <a:lnSpc>
                <a:spcPct val="90000"/>
              </a:lnSpc>
              <a:defRPr/>
            </a:pPr>
            <a:r>
              <a:rPr lang="en-US" sz="2400" smtClean="0">
                <a:solidFill>
                  <a:schemeClr val="hlink"/>
                </a:solidFill>
              </a:rPr>
              <a:t>To remove household waste and garbage, privies, also known as outhouses, were small wooden sheds that served as a receptacle for human waste. However, privies tended to leak their contents into the rear yards, where the household well was also located, thereby contaminating the water supply. To remedy the problem, Newark employed scavengers who drove their wagons through the city during the middle of the night and removed the contents of the privies. The “night soil” from the privies was carted to farms on the outskirts of the city, but this only worsened the problem as waste spilled onto streets from their uncovered wagons, garbage was dumped in vacant lots and the outlying districts were neglected.</a:t>
            </a:r>
            <a:r>
              <a:rPr lang="en-US" sz="2400" smtClean="0"/>
              <a:t/>
            </a:r>
            <a:br>
              <a:rPr lang="en-US" sz="2400" smtClean="0"/>
            </a:br>
            <a:endParaRPr lang="en-US" sz="2400" smtClean="0"/>
          </a:p>
          <a:p>
            <a:pPr eaLnBrk="1" hangingPunct="1">
              <a:lnSpc>
                <a:spcPct val="90000"/>
              </a:lnSpc>
              <a:defRPr/>
            </a:pPr>
            <a:endParaRPr lang="en-US" sz="24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p:txBody>
          <a:bodyPr/>
          <a:lstStyle/>
          <a:p>
            <a:pPr eaLnBrk="1" hangingPunct="1">
              <a:defRPr/>
            </a:pPr>
            <a:endParaRPr lang="en-US" smtClean="0"/>
          </a:p>
        </p:txBody>
      </p:sp>
      <p:sp>
        <p:nvSpPr>
          <p:cNvPr id="77827" name="Rectangle 3"/>
          <p:cNvSpPr>
            <a:spLocks noGrp="1" noChangeArrowheads="1"/>
          </p:cNvSpPr>
          <p:nvPr>
            <p:ph type="body" idx="1"/>
          </p:nvPr>
        </p:nvSpPr>
        <p:spPr/>
        <p:txBody>
          <a:bodyPr/>
          <a:lstStyle/>
          <a:p>
            <a:pPr eaLnBrk="1" hangingPunct="1">
              <a:lnSpc>
                <a:spcPct val="80000"/>
              </a:lnSpc>
              <a:defRPr/>
            </a:pPr>
            <a:r>
              <a:rPr lang="en-US" sz="2400" smtClean="0">
                <a:solidFill>
                  <a:schemeClr val="hlink"/>
                </a:solidFill>
              </a:rPr>
              <a:t>Meanwhile, living conditions deteriorated. Pigs roamed the streets in search of garbage, animal carcasses littered the streets, and the waterways that traversed the city carried away household wastes in full view for all to see. The poor and immigrant classes lived in dark, wretched tenements without running water or basic sanitary amenities. Consequently, Newark, like most northeastern cities, was periodically plagued by outbreaks of epidemics. Infectious diseases such as cholera, typhoid, yellow fever, dysentery and small pox claimed thousands of lives, mostly the poor. For years, the medical profession believed that these infectious diseases were caused by the inhalation of poisonous gases known as “miasmas-” noxious fumes emanating from rotting animal and vegetable matter.</a:t>
            </a:r>
          </a:p>
          <a:p>
            <a:pPr eaLnBrk="1" hangingPunct="1">
              <a:lnSpc>
                <a:spcPct val="80000"/>
              </a:lnSpc>
              <a:defRPr/>
            </a:pPr>
            <a:r>
              <a:rPr lang="en-US" sz="2400" smtClean="0">
                <a:hlinkClick r:id="rId3"/>
              </a:rPr>
              <a:t>http://www.usgennet.org/usa/nj/state/EssexNewarkSewer.htm</a:t>
            </a:r>
            <a:endParaRPr lang="en-US" sz="2400" smtClean="0"/>
          </a:p>
          <a:p>
            <a:pPr eaLnBrk="1" hangingPunct="1">
              <a:lnSpc>
                <a:spcPct val="80000"/>
              </a:lnSpc>
              <a:defRPr/>
            </a:pPr>
            <a:endParaRPr lang="en-US" sz="2400" smtClean="0"/>
          </a:p>
          <a:p>
            <a:pPr eaLnBrk="1" hangingPunct="1">
              <a:lnSpc>
                <a:spcPct val="80000"/>
              </a:lnSpc>
              <a:defRPr/>
            </a:pPr>
            <a:endParaRPr lang="en-US" sz="240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lstStyle/>
          <a:p>
            <a:pPr eaLnBrk="1" hangingPunct="1">
              <a:defRPr/>
            </a:pPr>
            <a:r>
              <a:rPr lang="en-US" smtClean="0"/>
              <a:t>LDCs</a:t>
            </a:r>
          </a:p>
        </p:txBody>
      </p:sp>
      <p:sp>
        <p:nvSpPr>
          <p:cNvPr id="16387" name="Rectangle 3"/>
          <p:cNvSpPr>
            <a:spLocks noGrp="1" noChangeArrowheads="1"/>
          </p:cNvSpPr>
          <p:nvPr>
            <p:ph type="body" idx="1"/>
          </p:nvPr>
        </p:nvSpPr>
        <p:spPr/>
        <p:txBody>
          <a:bodyPr/>
          <a:lstStyle/>
          <a:p>
            <a:pPr eaLnBrk="1" hangingPunct="1">
              <a:defRPr/>
            </a:pPr>
            <a:r>
              <a:rPr lang="en-US" sz="2800" smtClean="0"/>
              <a:t>Urbanization in LDCs</a:t>
            </a:r>
          </a:p>
          <a:p>
            <a:pPr lvl="1" eaLnBrk="1" hangingPunct="1">
              <a:defRPr/>
            </a:pPr>
            <a:r>
              <a:rPr lang="en-US" sz="2400" smtClean="0"/>
              <a:t>Urbanization in most less developed countries in the past 50 years contrasts sharply with the experience of the more developed countries. </a:t>
            </a:r>
          </a:p>
          <a:p>
            <a:pPr lvl="1" eaLnBrk="1" hangingPunct="1">
              <a:defRPr/>
            </a:pPr>
            <a:r>
              <a:rPr lang="en-US" sz="2400" smtClean="0">
                <a:hlinkClick r:id="rId3"/>
              </a:rPr>
              <a:t>Death rates</a:t>
            </a:r>
            <a:r>
              <a:rPr lang="en-US" sz="2400" smtClean="0"/>
              <a:t> have fallen faster in urban areas because of greater access to health services. </a:t>
            </a:r>
          </a:p>
          <a:p>
            <a:pPr lvl="1" eaLnBrk="1" hangingPunct="1">
              <a:defRPr/>
            </a:pPr>
            <a:r>
              <a:rPr lang="en-US" sz="2400" smtClean="0"/>
              <a:t>Because birth rates are relatively high in most less developed countries, the rates of natural increase are also quite high in cities. </a:t>
            </a:r>
          </a:p>
          <a:p>
            <a:pPr lvl="1" eaLnBrk="1" hangingPunct="1">
              <a:defRPr/>
            </a:pPr>
            <a:r>
              <a:rPr lang="en-US" sz="2400" smtClean="0"/>
              <a:t>Migration also fuels urban growth in less developed countries as people leave the countryside in search of better jobs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anim calcmode="lin" valueType="num">
                                      <p:cBhvr>
                                        <p:cTn id="8"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638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387">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6387">
                                            <p:txEl>
                                              <p:pRg st="1" end="1"/>
                                            </p:txEl>
                                          </p:spTgt>
                                        </p:tgtEl>
                                        <p:attrNameLst>
                                          <p:attrName>style.visibility</p:attrName>
                                        </p:attrNameLst>
                                      </p:cBhvr>
                                      <p:to>
                                        <p:strVal val="visible"/>
                                      </p:to>
                                    </p:set>
                                    <p:animEffect transition="in" filter="fade">
                                      <p:cBhvr>
                                        <p:cTn id="15" dur="1000"/>
                                        <p:tgtEl>
                                          <p:spTgt spid="16387">
                                            <p:txEl>
                                              <p:pRg st="1" end="1"/>
                                            </p:txEl>
                                          </p:spTgt>
                                        </p:tgtEl>
                                      </p:cBhvr>
                                    </p:animEffect>
                                    <p:anim calcmode="lin" valueType="num">
                                      <p:cBhvr>
                                        <p:cTn id="16" dur="1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6387">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6387">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6387">
                                            <p:txEl>
                                              <p:pRg st="2" end="2"/>
                                            </p:txEl>
                                          </p:spTgt>
                                        </p:tgtEl>
                                        <p:attrNameLst>
                                          <p:attrName>style.visibility</p:attrName>
                                        </p:attrNameLst>
                                      </p:cBhvr>
                                      <p:to>
                                        <p:strVal val="visible"/>
                                      </p:to>
                                    </p:set>
                                    <p:animEffect transition="in" filter="fade">
                                      <p:cBhvr>
                                        <p:cTn id="23" dur="1000"/>
                                        <p:tgtEl>
                                          <p:spTgt spid="16387">
                                            <p:txEl>
                                              <p:pRg st="2" end="2"/>
                                            </p:txEl>
                                          </p:spTgt>
                                        </p:tgtEl>
                                      </p:cBhvr>
                                    </p:animEffect>
                                    <p:anim calcmode="lin" valueType="num">
                                      <p:cBhvr>
                                        <p:cTn id="24" dur="10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16387">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6387">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6387">
                                            <p:txEl>
                                              <p:pRg st="3" end="3"/>
                                            </p:txEl>
                                          </p:spTgt>
                                        </p:tgtEl>
                                        <p:attrNameLst>
                                          <p:attrName>style.visibility</p:attrName>
                                        </p:attrNameLst>
                                      </p:cBhvr>
                                      <p:to>
                                        <p:strVal val="visible"/>
                                      </p:to>
                                    </p:set>
                                    <p:animEffect transition="in" filter="fade">
                                      <p:cBhvr>
                                        <p:cTn id="31" dur="1000"/>
                                        <p:tgtEl>
                                          <p:spTgt spid="16387">
                                            <p:txEl>
                                              <p:pRg st="3" end="3"/>
                                            </p:txEl>
                                          </p:spTgt>
                                        </p:tgtEl>
                                      </p:cBhvr>
                                    </p:animEffect>
                                    <p:anim calcmode="lin" valueType="num">
                                      <p:cBhvr>
                                        <p:cTn id="32" dur="10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6387">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6387">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16387">
                                            <p:txEl>
                                              <p:pRg st="4" end="4"/>
                                            </p:txEl>
                                          </p:spTgt>
                                        </p:tgtEl>
                                        <p:attrNameLst>
                                          <p:attrName>style.visibility</p:attrName>
                                        </p:attrNameLst>
                                      </p:cBhvr>
                                      <p:to>
                                        <p:strVal val="visible"/>
                                      </p:to>
                                    </p:set>
                                    <p:animEffect transition="in" filter="fade">
                                      <p:cBhvr>
                                        <p:cTn id="39" dur="1000"/>
                                        <p:tgtEl>
                                          <p:spTgt spid="16387">
                                            <p:txEl>
                                              <p:pRg st="4" end="4"/>
                                            </p:txEl>
                                          </p:spTgt>
                                        </p:tgtEl>
                                      </p:cBhvr>
                                    </p:animEffect>
                                    <p:anim calcmode="lin" valueType="num">
                                      <p:cBhvr>
                                        <p:cTn id="40" dur="1000" fill="hold"/>
                                        <p:tgtEl>
                                          <p:spTgt spid="16387">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16387">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6387">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pPr eaLnBrk="1" hangingPunct="1">
              <a:defRPr/>
            </a:pPr>
            <a:r>
              <a:rPr lang="en-US" smtClean="0"/>
              <a:t>Global differences in urbanization</a:t>
            </a:r>
          </a:p>
        </p:txBody>
      </p:sp>
      <p:sp>
        <p:nvSpPr>
          <p:cNvPr id="17411" name="Rectangle 3"/>
          <p:cNvSpPr>
            <a:spLocks noGrp="1" noChangeArrowheads="1"/>
          </p:cNvSpPr>
          <p:nvPr>
            <p:ph type="body" idx="1"/>
          </p:nvPr>
        </p:nvSpPr>
        <p:spPr/>
        <p:txBody>
          <a:bodyPr/>
          <a:lstStyle/>
          <a:p>
            <a:pPr eaLnBrk="1" hangingPunct="1">
              <a:lnSpc>
                <a:spcPct val="90000"/>
              </a:lnSpc>
              <a:defRPr/>
            </a:pPr>
            <a:r>
              <a:rPr lang="en-US" sz="2800" smtClean="0"/>
              <a:t>New York and London are typical of large cities in more developed countries that arose in the 1800s and early 1900s, reached their current size mid-century, and have since experienced slow growth or decline.</a:t>
            </a:r>
          </a:p>
          <a:p>
            <a:pPr eaLnBrk="1" hangingPunct="1">
              <a:lnSpc>
                <a:spcPct val="90000"/>
              </a:lnSpc>
              <a:defRPr/>
            </a:pPr>
            <a:r>
              <a:rPr lang="en-US" sz="2800" smtClean="0"/>
              <a:t>Cities in some less developed countries, such as Mexico City, grew very rapidly between 1950 and 1980, and are growing more slowly now. </a:t>
            </a:r>
          </a:p>
          <a:p>
            <a:pPr eaLnBrk="1" hangingPunct="1">
              <a:lnSpc>
                <a:spcPct val="90000"/>
              </a:lnSpc>
              <a:defRPr/>
            </a:pPr>
            <a:r>
              <a:rPr lang="en-US" sz="2800" smtClean="0"/>
              <a:t>Many Asian and African cities, such as Lagos and Bombay, are experiencing very rapid growth now and are projected to continue at this pace.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p:cTn id="7" dur="500" fill="hold"/>
                                        <p:tgtEl>
                                          <p:spTgt spid="17411">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7411">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7411">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74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7411">
                                            <p:txEl>
                                              <p:pRg st="1" end="1"/>
                                            </p:txEl>
                                          </p:spTgt>
                                        </p:tgtEl>
                                        <p:attrNameLst>
                                          <p:attrName>style.visibility</p:attrName>
                                        </p:attrNameLst>
                                      </p:cBhvr>
                                      <p:to>
                                        <p:strVal val="visible"/>
                                      </p:to>
                                    </p:set>
                                    <p:anim calcmode="lin" valueType="num">
                                      <p:cBhvr>
                                        <p:cTn id="15" dur="500" fill="hold"/>
                                        <p:tgtEl>
                                          <p:spTgt spid="17411">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7411">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7411">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74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17411">
                                            <p:txEl>
                                              <p:pRg st="2" end="2"/>
                                            </p:txEl>
                                          </p:spTgt>
                                        </p:tgtEl>
                                        <p:attrNameLst>
                                          <p:attrName>style.visibility</p:attrName>
                                        </p:attrNameLst>
                                      </p:cBhvr>
                                      <p:to>
                                        <p:strVal val="visible"/>
                                      </p:to>
                                    </p:set>
                                    <p:anim calcmode="lin" valueType="num">
                                      <p:cBhvr>
                                        <p:cTn id="23" dur="500" fill="hold"/>
                                        <p:tgtEl>
                                          <p:spTgt spid="17411">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17411">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17411">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1741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lstStyle/>
          <a:p>
            <a:pPr eaLnBrk="1" hangingPunct="1">
              <a:defRPr/>
            </a:pPr>
            <a:endParaRPr lang="en-US" smtClean="0"/>
          </a:p>
        </p:txBody>
      </p:sp>
      <p:sp>
        <p:nvSpPr>
          <p:cNvPr id="48131" name="Rectangle 3"/>
          <p:cNvSpPr>
            <a:spLocks noGrp="1" noChangeArrowheads="1"/>
          </p:cNvSpPr>
          <p:nvPr>
            <p:ph type="body" idx="1"/>
          </p:nvPr>
        </p:nvSpPr>
        <p:spPr/>
        <p:txBody>
          <a:bodyPr/>
          <a:lstStyle/>
          <a:p>
            <a:pPr eaLnBrk="1" hangingPunct="1">
              <a:defRPr/>
            </a:pPr>
            <a:r>
              <a:rPr lang="en-US" smtClean="0"/>
              <a:t>Much of urban migration is driven by rural populations' desire for the advantages that urban areas offer. </a:t>
            </a:r>
          </a:p>
          <a:p>
            <a:pPr lvl="1" eaLnBrk="1" hangingPunct="1">
              <a:defRPr/>
            </a:pPr>
            <a:r>
              <a:rPr lang="en-US" smtClean="0"/>
              <a:t>Urban advantages include greater opportunities to receive education, health care, and services such as entertainment. The urban poor have less opportunity for education than the urban nonpoor, but still they have more chance than rural populations.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Effect transition="in" filter="wipe(down)">
                                      <p:cBhvr>
                                        <p:cTn id="7" dur="580">
                                          <p:stCondLst>
                                            <p:cond delay="0"/>
                                          </p:stCondLst>
                                        </p:cTn>
                                        <p:tgtEl>
                                          <p:spTgt spid="48131">
                                            <p:txEl>
                                              <p:pRg st="0" end="0"/>
                                            </p:txEl>
                                          </p:spTgt>
                                        </p:tgtEl>
                                      </p:cBhvr>
                                    </p:animEffect>
                                    <p:anim calcmode="lin" valueType="num">
                                      <p:cBhvr>
                                        <p:cTn id="8" dur="1822" tmFilter="0,0; 0.14,0.36; 0.43,0.73; 0.71,0.91; 1.0,1.0">
                                          <p:stCondLst>
                                            <p:cond delay="0"/>
                                          </p:stCondLst>
                                        </p:cTn>
                                        <p:tgtEl>
                                          <p:spTgt spid="48131">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8131">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8131">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8131">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8131">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8131">
                                            <p:txEl>
                                              <p:pRg st="0" end="0"/>
                                            </p:txEl>
                                          </p:spTgt>
                                        </p:tgtEl>
                                      </p:cBhvr>
                                      <p:to x="100000" y="60000"/>
                                    </p:animScale>
                                    <p:animScale>
                                      <p:cBhvr>
                                        <p:cTn id="14" dur="166" decel="50000">
                                          <p:stCondLst>
                                            <p:cond delay="676"/>
                                          </p:stCondLst>
                                        </p:cTn>
                                        <p:tgtEl>
                                          <p:spTgt spid="48131">
                                            <p:txEl>
                                              <p:pRg st="0" end="0"/>
                                            </p:txEl>
                                          </p:spTgt>
                                        </p:tgtEl>
                                      </p:cBhvr>
                                      <p:to x="100000" y="100000"/>
                                    </p:animScale>
                                    <p:animScale>
                                      <p:cBhvr>
                                        <p:cTn id="15" dur="26">
                                          <p:stCondLst>
                                            <p:cond delay="1312"/>
                                          </p:stCondLst>
                                        </p:cTn>
                                        <p:tgtEl>
                                          <p:spTgt spid="48131">
                                            <p:txEl>
                                              <p:pRg st="0" end="0"/>
                                            </p:txEl>
                                          </p:spTgt>
                                        </p:tgtEl>
                                      </p:cBhvr>
                                      <p:to x="100000" y="80000"/>
                                    </p:animScale>
                                    <p:animScale>
                                      <p:cBhvr>
                                        <p:cTn id="16" dur="166" decel="50000">
                                          <p:stCondLst>
                                            <p:cond delay="1338"/>
                                          </p:stCondLst>
                                        </p:cTn>
                                        <p:tgtEl>
                                          <p:spTgt spid="48131">
                                            <p:txEl>
                                              <p:pRg st="0" end="0"/>
                                            </p:txEl>
                                          </p:spTgt>
                                        </p:tgtEl>
                                      </p:cBhvr>
                                      <p:to x="100000" y="100000"/>
                                    </p:animScale>
                                    <p:animScale>
                                      <p:cBhvr>
                                        <p:cTn id="17" dur="26">
                                          <p:stCondLst>
                                            <p:cond delay="1642"/>
                                          </p:stCondLst>
                                        </p:cTn>
                                        <p:tgtEl>
                                          <p:spTgt spid="48131">
                                            <p:txEl>
                                              <p:pRg st="0" end="0"/>
                                            </p:txEl>
                                          </p:spTgt>
                                        </p:tgtEl>
                                      </p:cBhvr>
                                      <p:to x="100000" y="90000"/>
                                    </p:animScale>
                                    <p:animScale>
                                      <p:cBhvr>
                                        <p:cTn id="18" dur="166" decel="50000">
                                          <p:stCondLst>
                                            <p:cond delay="1668"/>
                                          </p:stCondLst>
                                        </p:cTn>
                                        <p:tgtEl>
                                          <p:spTgt spid="48131">
                                            <p:txEl>
                                              <p:pRg st="0" end="0"/>
                                            </p:txEl>
                                          </p:spTgt>
                                        </p:tgtEl>
                                      </p:cBhvr>
                                      <p:to x="100000" y="100000"/>
                                    </p:animScale>
                                    <p:animScale>
                                      <p:cBhvr>
                                        <p:cTn id="19" dur="26">
                                          <p:stCondLst>
                                            <p:cond delay="1808"/>
                                          </p:stCondLst>
                                        </p:cTn>
                                        <p:tgtEl>
                                          <p:spTgt spid="48131">
                                            <p:txEl>
                                              <p:pRg st="0" end="0"/>
                                            </p:txEl>
                                          </p:spTgt>
                                        </p:tgtEl>
                                      </p:cBhvr>
                                      <p:to x="100000" y="95000"/>
                                    </p:animScale>
                                    <p:animScale>
                                      <p:cBhvr>
                                        <p:cTn id="20" dur="166" decel="50000">
                                          <p:stCondLst>
                                            <p:cond delay="1834"/>
                                          </p:stCondLst>
                                        </p:cTn>
                                        <p:tgtEl>
                                          <p:spTgt spid="48131">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nodeType="clickEffect">
                                  <p:stCondLst>
                                    <p:cond delay="0"/>
                                  </p:stCondLst>
                                  <p:childTnLst>
                                    <p:set>
                                      <p:cBhvr>
                                        <p:cTn id="24" dur="1" fill="hold">
                                          <p:stCondLst>
                                            <p:cond delay="0"/>
                                          </p:stCondLst>
                                        </p:cTn>
                                        <p:tgtEl>
                                          <p:spTgt spid="48131">
                                            <p:txEl>
                                              <p:pRg st="1" end="1"/>
                                            </p:txEl>
                                          </p:spTgt>
                                        </p:tgtEl>
                                        <p:attrNameLst>
                                          <p:attrName>style.visibility</p:attrName>
                                        </p:attrNameLst>
                                      </p:cBhvr>
                                      <p:to>
                                        <p:strVal val="visible"/>
                                      </p:to>
                                    </p:set>
                                    <p:animEffect transition="in" filter="wipe(down)">
                                      <p:cBhvr>
                                        <p:cTn id="25" dur="580">
                                          <p:stCondLst>
                                            <p:cond delay="0"/>
                                          </p:stCondLst>
                                        </p:cTn>
                                        <p:tgtEl>
                                          <p:spTgt spid="48131">
                                            <p:txEl>
                                              <p:pRg st="1" end="1"/>
                                            </p:txEl>
                                          </p:spTgt>
                                        </p:tgtEl>
                                      </p:cBhvr>
                                    </p:animEffect>
                                    <p:anim calcmode="lin" valueType="num">
                                      <p:cBhvr>
                                        <p:cTn id="26" dur="1822" tmFilter="0,0; 0.14,0.36; 0.43,0.73; 0.71,0.91; 1.0,1.0">
                                          <p:stCondLst>
                                            <p:cond delay="0"/>
                                          </p:stCondLst>
                                        </p:cTn>
                                        <p:tgtEl>
                                          <p:spTgt spid="48131">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8131">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8131">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8131">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8131">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8131">
                                            <p:txEl>
                                              <p:pRg st="1" end="1"/>
                                            </p:txEl>
                                          </p:spTgt>
                                        </p:tgtEl>
                                      </p:cBhvr>
                                      <p:to x="100000" y="60000"/>
                                    </p:animScale>
                                    <p:animScale>
                                      <p:cBhvr>
                                        <p:cTn id="32" dur="166" decel="50000">
                                          <p:stCondLst>
                                            <p:cond delay="676"/>
                                          </p:stCondLst>
                                        </p:cTn>
                                        <p:tgtEl>
                                          <p:spTgt spid="48131">
                                            <p:txEl>
                                              <p:pRg st="1" end="1"/>
                                            </p:txEl>
                                          </p:spTgt>
                                        </p:tgtEl>
                                      </p:cBhvr>
                                      <p:to x="100000" y="100000"/>
                                    </p:animScale>
                                    <p:animScale>
                                      <p:cBhvr>
                                        <p:cTn id="33" dur="26">
                                          <p:stCondLst>
                                            <p:cond delay="1312"/>
                                          </p:stCondLst>
                                        </p:cTn>
                                        <p:tgtEl>
                                          <p:spTgt spid="48131">
                                            <p:txEl>
                                              <p:pRg st="1" end="1"/>
                                            </p:txEl>
                                          </p:spTgt>
                                        </p:tgtEl>
                                      </p:cBhvr>
                                      <p:to x="100000" y="80000"/>
                                    </p:animScale>
                                    <p:animScale>
                                      <p:cBhvr>
                                        <p:cTn id="34" dur="166" decel="50000">
                                          <p:stCondLst>
                                            <p:cond delay="1338"/>
                                          </p:stCondLst>
                                        </p:cTn>
                                        <p:tgtEl>
                                          <p:spTgt spid="48131">
                                            <p:txEl>
                                              <p:pRg st="1" end="1"/>
                                            </p:txEl>
                                          </p:spTgt>
                                        </p:tgtEl>
                                      </p:cBhvr>
                                      <p:to x="100000" y="100000"/>
                                    </p:animScale>
                                    <p:animScale>
                                      <p:cBhvr>
                                        <p:cTn id="35" dur="26">
                                          <p:stCondLst>
                                            <p:cond delay="1642"/>
                                          </p:stCondLst>
                                        </p:cTn>
                                        <p:tgtEl>
                                          <p:spTgt spid="48131">
                                            <p:txEl>
                                              <p:pRg st="1" end="1"/>
                                            </p:txEl>
                                          </p:spTgt>
                                        </p:tgtEl>
                                      </p:cBhvr>
                                      <p:to x="100000" y="90000"/>
                                    </p:animScale>
                                    <p:animScale>
                                      <p:cBhvr>
                                        <p:cTn id="36" dur="166" decel="50000">
                                          <p:stCondLst>
                                            <p:cond delay="1668"/>
                                          </p:stCondLst>
                                        </p:cTn>
                                        <p:tgtEl>
                                          <p:spTgt spid="48131">
                                            <p:txEl>
                                              <p:pRg st="1" end="1"/>
                                            </p:txEl>
                                          </p:spTgt>
                                        </p:tgtEl>
                                      </p:cBhvr>
                                      <p:to x="100000" y="100000"/>
                                    </p:animScale>
                                    <p:animScale>
                                      <p:cBhvr>
                                        <p:cTn id="37" dur="26">
                                          <p:stCondLst>
                                            <p:cond delay="1808"/>
                                          </p:stCondLst>
                                        </p:cTn>
                                        <p:tgtEl>
                                          <p:spTgt spid="48131">
                                            <p:txEl>
                                              <p:pRg st="1" end="1"/>
                                            </p:txEl>
                                          </p:spTgt>
                                        </p:tgtEl>
                                      </p:cBhvr>
                                      <p:to x="100000" y="95000"/>
                                    </p:animScale>
                                    <p:animScale>
                                      <p:cBhvr>
                                        <p:cTn id="38" dur="166" decel="50000">
                                          <p:stCondLst>
                                            <p:cond delay="1834"/>
                                          </p:stCondLst>
                                        </p:cTn>
                                        <p:tgtEl>
                                          <p:spTgt spid="48131">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p:txBody>
          <a:bodyPr/>
          <a:lstStyle/>
          <a:p>
            <a:pPr eaLnBrk="1" hangingPunct="1"/>
            <a:endParaRPr lang="en-US" smtClean="0"/>
          </a:p>
        </p:txBody>
      </p:sp>
      <p:pic>
        <p:nvPicPr>
          <p:cNvPr id="28675" name="Picture 5" descr="e-11(growth_of_urb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916113"/>
            <a:ext cx="7777162"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1" name="Picture 5" descr="MC-2015-P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147763"/>
            <a:ext cx="7620000"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80901"/>
                                        </p:tgtEl>
                                        <p:attrNameLst>
                                          <p:attrName>style.visibility</p:attrName>
                                        </p:attrNameLst>
                                      </p:cBhvr>
                                      <p:to>
                                        <p:strVal val="visible"/>
                                      </p:to>
                                    </p:set>
                                    <p:anim calcmode="lin" valueType="num">
                                      <p:cBhvr>
                                        <p:cTn id="7" dur="500" decel="50000" fill="hold">
                                          <p:stCondLst>
                                            <p:cond delay="0"/>
                                          </p:stCondLst>
                                        </p:cTn>
                                        <p:tgtEl>
                                          <p:spTgt spid="8090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090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0901"/>
                                        </p:tgtEl>
                                        <p:attrNameLst>
                                          <p:attrName>ppt_w</p:attrName>
                                        </p:attrNameLst>
                                      </p:cBhvr>
                                      <p:tavLst>
                                        <p:tav tm="0">
                                          <p:val>
                                            <p:strVal val="#ppt_w*.05"/>
                                          </p:val>
                                        </p:tav>
                                        <p:tav tm="100000">
                                          <p:val>
                                            <p:strVal val="#ppt_w"/>
                                          </p:val>
                                        </p:tav>
                                      </p:tavLst>
                                    </p:anim>
                                    <p:anim calcmode="lin" valueType="num">
                                      <p:cBhvr>
                                        <p:cTn id="10" dur="1000" fill="hold"/>
                                        <p:tgtEl>
                                          <p:spTgt spid="8090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090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090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090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0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pPr eaLnBrk="1" hangingPunct="1">
              <a:defRPr/>
            </a:pPr>
            <a:r>
              <a:rPr lang="en-US" smtClean="0"/>
              <a:t>MEGACITIES</a:t>
            </a:r>
          </a:p>
        </p:txBody>
      </p:sp>
      <p:sp>
        <p:nvSpPr>
          <p:cNvPr id="28675" name="Rectangle 3"/>
          <p:cNvSpPr>
            <a:spLocks noGrp="1" noChangeArrowheads="1"/>
          </p:cNvSpPr>
          <p:nvPr>
            <p:ph type="body" idx="1"/>
          </p:nvPr>
        </p:nvSpPr>
        <p:spPr/>
        <p:txBody>
          <a:bodyPr/>
          <a:lstStyle/>
          <a:p>
            <a:pPr eaLnBrk="1" hangingPunct="1">
              <a:defRPr/>
            </a:pPr>
            <a:r>
              <a:rPr lang="en-US" sz="2800" smtClean="0"/>
              <a:t>As the population increases, more people will live in large cities. Many people will live in the growing number of cities with over 10 million habitants known as </a:t>
            </a:r>
            <a:r>
              <a:rPr lang="en-US" sz="2800" smtClean="0">
                <a:hlinkClick r:id="rId3"/>
              </a:rPr>
              <a:t>megacities</a:t>
            </a:r>
            <a:r>
              <a:rPr lang="en-US" sz="2800" smtClean="0"/>
              <a:t>. shows,</a:t>
            </a:r>
          </a:p>
          <a:p>
            <a:pPr eaLnBrk="1" hangingPunct="1">
              <a:defRPr/>
            </a:pPr>
            <a:r>
              <a:rPr lang="en-US" sz="2800" smtClean="0"/>
              <a:t> In 1950 just eight cities had populations of 5 million or more, two of them in less developed countries. </a:t>
            </a:r>
          </a:p>
          <a:p>
            <a:pPr eaLnBrk="1" hangingPunct="1">
              <a:defRPr/>
            </a:pPr>
            <a:r>
              <a:rPr lang="en-US" sz="2800" smtClean="0"/>
              <a:t>There were 41 megacities in 2000. </a:t>
            </a:r>
          </a:p>
          <a:p>
            <a:pPr eaLnBrk="1" hangingPunct="1">
              <a:defRPr/>
            </a:pPr>
            <a:r>
              <a:rPr lang="en-US" sz="2800" smtClean="0"/>
              <a:t>By 2015, 59 megacities will exist, 48 in less developed countries. </a:t>
            </a:r>
          </a:p>
          <a:p>
            <a:pPr eaLnBrk="1" hangingPunct="1">
              <a:defRPr/>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Scale>
                                      <p:cBhvr>
                                        <p:cTn id="7" dur="1000" decel="50000" fill="hold">
                                          <p:stCondLst>
                                            <p:cond delay="0"/>
                                          </p:stCondLst>
                                        </p:cTn>
                                        <p:tgtEl>
                                          <p:spTgt spid="2867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8675">
                                            <p:txEl>
                                              <p:pRg st="0" end="0"/>
                                            </p:txEl>
                                          </p:spTgt>
                                        </p:tgtEl>
                                        <p:attrNameLst>
                                          <p:attrName>ppt_x</p:attrName>
                                          <p:attrName>ppt_y</p:attrName>
                                        </p:attrNameLst>
                                      </p:cBhvr>
                                    </p:animMotion>
                                    <p:animEffect transition="in" filter="fade">
                                      <p:cBhvr>
                                        <p:cTn id="9" dur="1000"/>
                                        <p:tgtEl>
                                          <p:spTgt spid="2867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28675">
                                            <p:txEl>
                                              <p:pRg st="1" end="1"/>
                                            </p:txEl>
                                          </p:spTgt>
                                        </p:tgtEl>
                                        <p:attrNameLst>
                                          <p:attrName>style.visibility</p:attrName>
                                        </p:attrNameLst>
                                      </p:cBhvr>
                                      <p:to>
                                        <p:strVal val="visible"/>
                                      </p:to>
                                    </p:set>
                                    <p:animScale>
                                      <p:cBhvr>
                                        <p:cTn id="14" dur="1000" decel="50000" fill="hold">
                                          <p:stCondLst>
                                            <p:cond delay="0"/>
                                          </p:stCondLst>
                                        </p:cTn>
                                        <p:tgtEl>
                                          <p:spTgt spid="28675">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28675">
                                            <p:txEl>
                                              <p:pRg st="1" end="1"/>
                                            </p:txEl>
                                          </p:spTgt>
                                        </p:tgtEl>
                                        <p:attrNameLst>
                                          <p:attrName>ppt_x</p:attrName>
                                          <p:attrName>ppt_y</p:attrName>
                                        </p:attrNameLst>
                                      </p:cBhvr>
                                    </p:animMotion>
                                    <p:animEffect transition="in" filter="fade">
                                      <p:cBhvr>
                                        <p:cTn id="16" dur="1000"/>
                                        <p:tgtEl>
                                          <p:spTgt spid="28675">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28675">
                                            <p:txEl>
                                              <p:pRg st="2" end="2"/>
                                            </p:txEl>
                                          </p:spTgt>
                                        </p:tgtEl>
                                        <p:attrNameLst>
                                          <p:attrName>style.visibility</p:attrName>
                                        </p:attrNameLst>
                                      </p:cBhvr>
                                      <p:to>
                                        <p:strVal val="visible"/>
                                      </p:to>
                                    </p:set>
                                    <p:animScale>
                                      <p:cBhvr>
                                        <p:cTn id="21" dur="1000" decel="50000" fill="hold">
                                          <p:stCondLst>
                                            <p:cond delay="0"/>
                                          </p:stCondLst>
                                        </p:cTn>
                                        <p:tgtEl>
                                          <p:spTgt spid="2867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28675">
                                            <p:txEl>
                                              <p:pRg st="2" end="2"/>
                                            </p:txEl>
                                          </p:spTgt>
                                        </p:tgtEl>
                                        <p:attrNameLst>
                                          <p:attrName>ppt_x</p:attrName>
                                          <p:attrName>ppt_y</p:attrName>
                                        </p:attrNameLst>
                                      </p:cBhvr>
                                    </p:animMotion>
                                    <p:animEffect transition="in" filter="fade">
                                      <p:cBhvr>
                                        <p:cTn id="23" dur="1000"/>
                                        <p:tgtEl>
                                          <p:spTgt spid="2867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2" presetClass="entr" presetSubtype="0" fill="hold" grpId="0" nodeType="clickEffect">
                                  <p:stCondLst>
                                    <p:cond delay="0"/>
                                  </p:stCondLst>
                                  <p:childTnLst>
                                    <p:set>
                                      <p:cBhvr>
                                        <p:cTn id="27" dur="1" fill="hold">
                                          <p:stCondLst>
                                            <p:cond delay="0"/>
                                          </p:stCondLst>
                                        </p:cTn>
                                        <p:tgtEl>
                                          <p:spTgt spid="28675">
                                            <p:txEl>
                                              <p:pRg st="3" end="3"/>
                                            </p:txEl>
                                          </p:spTgt>
                                        </p:tgtEl>
                                        <p:attrNameLst>
                                          <p:attrName>style.visibility</p:attrName>
                                        </p:attrNameLst>
                                      </p:cBhvr>
                                      <p:to>
                                        <p:strVal val="visible"/>
                                      </p:to>
                                    </p:set>
                                    <p:animScale>
                                      <p:cBhvr>
                                        <p:cTn id="28" dur="1000" decel="50000" fill="hold">
                                          <p:stCondLst>
                                            <p:cond delay="0"/>
                                          </p:stCondLst>
                                        </p:cTn>
                                        <p:tgtEl>
                                          <p:spTgt spid="28675">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28675">
                                            <p:txEl>
                                              <p:pRg st="3" end="3"/>
                                            </p:txEl>
                                          </p:spTgt>
                                        </p:tgtEl>
                                        <p:attrNameLst>
                                          <p:attrName>ppt_x</p:attrName>
                                          <p:attrName>ppt_y</p:attrName>
                                        </p:attrNameLst>
                                      </p:cBhvr>
                                    </p:animMotion>
                                    <p:animEffect transition="in" filter="fade">
                                      <p:cBhvr>
                                        <p:cTn id="30" dur="1000"/>
                                        <p:tgtEl>
                                          <p:spTgt spid="286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5" name="Picture 5" descr="zm_zoom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260350"/>
            <a:ext cx="6769100" cy="459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 Box 6"/>
          <p:cNvSpPr txBox="1">
            <a:spLocks noChangeArrowheads="1"/>
          </p:cNvSpPr>
          <p:nvPr/>
        </p:nvSpPr>
        <p:spPr bwMode="auto">
          <a:xfrm>
            <a:off x="1743075" y="5478463"/>
            <a:ext cx="67087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t>Sao Paolo</a:t>
            </a:r>
          </a:p>
          <a:p>
            <a:r>
              <a:rPr lang="en-US"/>
              <a:t>Photograph by Stuart Franklin</a:t>
            </a:r>
            <a:br>
              <a:rPr lang="en-US"/>
            </a:br>
            <a:r>
              <a:rPr lang="en-US">
                <a:hlinkClick r:id="rId4"/>
              </a:rPr>
              <a:t>http://magma.nationalgeographic.com/ngm/0211/feature3/zoom1.html</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81925"/>
                                        </p:tgtEl>
                                        <p:attrNameLst>
                                          <p:attrName>style.visibility</p:attrName>
                                        </p:attrNameLst>
                                      </p:cBhvr>
                                      <p:to>
                                        <p:strVal val="visible"/>
                                      </p:to>
                                    </p:set>
                                    <p:animEffect transition="in" filter="diamond(in)">
                                      <p:cBhvr>
                                        <p:cTn id="7" dur="1000"/>
                                        <p:tgtEl>
                                          <p:spTgt spid="81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lstStyle/>
          <a:p>
            <a:pPr eaLnBrk="1" hangingPunct="1">
              <a:defRPr/>
            </a:pPr>
            <a:r>
              <a:rPr lang="en-US" sz="4000" smtClean="0"/>
              <a:t>Urbanization and the Environment</a:t>
            </a:r>
          </a:p>
        </p:txBody>
      </p:sp>
      <p:sp>
        <p:nvSpPr>
          <p:cNvPr id="39939" name="Rectangle 3"/>
          <p:cNvSpPr>
            <a:spLocks noGrp="1" noChangeArrowheads="1"/>
          </p:cNvSpPr>
          <p:nvPr>
            <p:ph type="body" idx="1"/>
          </p:nvPr>
        </p:nvSpPr>
        <p:spPr/>
        <p:txBody>
          <a:bodyPr/>
          <a:lstStyle/>
          <a:p>
            <a:pPr eaLnBrk="1" hangingPunct="1">
              <a:defRPr/>
            </a:pPr>
            <a:r>
              <a:rPr lang="en-US" smtClean="0"/>
              <a:t>The growth in world population has an important human-environmental interaction: While the world's population is doubling, the world's urban population is tripling. </a:t>
            </a:r>
          </a:p>
          <a:p>
            <a:pPr eaLnBrk="1" hangingPunct="1">
              <a:defRPr/>
            </a:pPr>
            <a:r>
              <a:rPr lang="en-US" smtClean="0"/>
              <a:t>Within the next few years, more than half the world's population will be living in urban areas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p:cTn id="7" dur="500" fill="hold"/>
                                        <p:tgtEl>
                                          <p:spTgt spid="3993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993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993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99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39939">
                                            <p:txEl>
                                              <p:pRg st="1" end="1"/>
                                            </p:txEl>
                                          </p:spTgt>
                                        </p:tgtEl>
                                        <p:attrNameLst>
                                          <p:attrName>style.visibility</p:attrName>
                                        </p:attrNameLst>
                                      </p:cBhvr>
                                      <p:to>
                                        <p:strVal val="visible"/>
                                      </p:to>
                                    </p:set>
                                    <p:anim calcmode="lin" valueType="num">
                                      <p:cBhvr>
                                        <p:cTn id="15" dur="500" fill="hold"/>
                                        <p:tgtEl>
                                          <p:spTgt spid="39939">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39939">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39939">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3993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9" name="Picture 5" descr="SAn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404813"/>
            <a:ext cx="4913312"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6"/>
          <p:cNvSpPr txBox="1">
            <a:spLocks noChangeArrowheads="1"/>
          </p:cNvSpPr>
          <p:nvPr/>
        </p:nvSpPr>
        <p:spPr bwMode="auto">
          <a:xfrm>
            <a:off x="2411413" y="6216650"/>
            <a:ext cx="3784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http://www.nwhiker.com/SAnight.html</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13669"/>
                                        </p:tgtEl>
                                        <p:attrNameLst>
                                          <p:attrName>style.visibility</p:attrName>
                                        </p:attrNameLst>
                                      </p:cBhvr>
                                      <p:to>
                                        <p:strVal val="visible"/>
                                      </p:to>
                                    </p:set>
                                    <p:anim calcmode="lin" valueType="num">
                                      <p:cBhvr>
                                        <p:cTn id="7" dur="500" fill="hold"/>
                                        <p:tgtEl>
                                          <p:spTgt spid="113669"/>
                                        </p:tgtEl>
                                        <p:attrNameLst>
                                          <p:attrName>ppt_w</p:attrName>
                                        </p:attrNameLst>
                                      </p:cBhvr>
                                      <p:tavLst>
                                        <p:tav tm="0">
                                          <p:val>
                                            <p:fltVal val="0"/>
                                          </p:val>
                                        </p:tav>
                                        <p:tav tm="100000">
                                          <p:val>
                                            <p:strVal val="#ppt_w"/>
                                          </p:val>
                                        </p:tav>
                                      </p:tavLst>
                                    </p:anim>
                                    <p:anim calcmode="lin" valueType="num">
                                      <p:cBhvr>
                                        <p:cTn id="8" dur="500" fill="hold"/>
                                        <p:tgtEl>
                                          <p:spTgt spid="113669"/>
                                        </p:tgtEl>
                                        <p:attrNameLst>
                                          <p:attrName>ppt_h</p:attrName>
                                        </p:attrNameLst>
                                      </p:cBhvr>
                                      <p:tavLst>
                                        <p:tav tm="0">
                                          <p:val>
                                            <p:fltVal val="0"/>
                                          </p:val>
                                        </p:tav>
                                        <p:tav tm="100000">
                                          <p:val>
                                            <p:strVal val="#ppt_h"/>
                                          </p:val>
                                        </p:tav>
                                      </p:tavLst>
                                    </p:anim>
                                    <p:anim calcmode="lin" valueType="num">
                                      <p:cBhvr>
                                        <p:cTn id="9" dur="500" fill="hold"/>
                                        <p:tgtEl>
                                          <p:spTgt spid="113669"/>
                                        </p:tgtEl>
                                        <p:attrNameLst>
                                          <p:attrName>style.rotation</p:attrName>
                                        </p:attrNameLst>
                                      </p:cBhvr>
                                      <p:tavLst>
                                        <p:tav tm="0">
                                          <p:val>
                                            <p:fltVal val="360"/>
                                          </p:val>
                                        </p:tav>
                                        <p:tav tm="100000">
                                          <p:val>
                                            <p:fltVal val="0"/>
                                          </p:val>
                                        </p:tav>
                                      </p:tavLst>
                                    </p:anim>
                                    <p:animEffect transition="in" filter="fade">
                                      <p:cBhvr>
                                        <p:cTn id="10" dur="500"/>
                                        <p:tgtEl>
                                          <p:spTgt spid="113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4294967295"/>
          </p:nvPr>
        </p:nvSpPr>
        <p:spPr>
          <a:xfrm>
            <a:off x="0" y="1600200"/>
            <a:ext cx="8229600" cy="4525963"/>
          </a:xfrm>
        </p:spPr>
        <p:txBody>
          <a:bodyPr/>
          <a:lstStyle/>
          <a:p>
            <a:pPr eaLnBrk="1" hangingPunct="1">
              <a:defRPr/>
            </a:pPr>
            <a:r>
              <a:rPr lang="en-US" smtClean="0"/>
              <a:t>Both the increase in and the redistribution of the earth's population are likely to affect the natural systems of the earth and the interactions between the urban environments and populations.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fade">
                                      <p:cBhvr>
                                        <p:cTn id="7" dur="770" decel="100000"/>
                                        <p:tgtEl>
                                          <p:spTgt spid="46083">
                                            <p:txEl>
                                              <p:pRg st="0" end="0"/>
                                            </p:txEl>
                                          </p:spTgt>
                                        </p:tgtEl>
                                      </p:cBhvr>
                                    </p:animEffect>
                                    <p:animScale>
                                      <p:cBhvr>
                                        <p:cTn id="8" dur="770" decel="100000"/>
                                        <p:tgtEl>
                                          <p:spTgt spid="46083">
                                            <p:txEl>
                                              <p:pRg st="0" end="0"/>
                                            </p:txEl>
                                          </p:spTgt>
                                        </p:tgtEl>
                                      </p:cBhvr>
                                      <p:from x="10000" y="10000"/>
                                      <p:to x="200000" y="450000"/>
                                    </p:animScale>
                                    <p:animScale>
                                      <p:cBhvr>
                                        <p:cTn id="9" dur="1230" accel="100000" fill="hold">
                                          <p:stCondLst>
                                            <p:cond delay="770"/>
                                          </p:stCondLst>
                                        </p:cTn>
                                        <p:tgtEl>
                                          <p:spTgt spid="46083">
                                            <p:txEl>
                                              <p:pRg st="0" end="0"/>
                                            </p:txEl>
                                          </p:spTgt>
                                        </p:tgtEl>
                                      </p:cBhvr>
                                      <p:from x="200000" y="450000"/>
                                      <p:to x="100000" y="100000"/>
                                    </p:animScale>
                                    <p:set>
                                      <p:cBhvr>
                                        <p:cTn id="10" dur="770" fill="hold"/>
                                        <p:tgtEl>
                                          <p:spTgt spid="46083">
                                            <p:txEl>
                                              <p:pRg st="0" end="0"/>
                                            </p:txEl>
                                          </p:spTgt>
                                        </p:tgtEl>
                                        <p:attrNameLst>
                                          <p:attrName>ppt_x</p:attrName>
                                        </p:attrNameLst>
                                      </p:cBhvr>
                                      <p:to>
                                        <p:strVal val="(0.5)"/>
                                      </p:to>
                                    </p:set>
                                    <p:anim from="(0.5)" to="(#ppt_x)" calcmode="lin" valueType="num">
                                      <p:cBhvr>
                                        <p:cTn id="11" dur="1230" accel="100000" fill="hold">
                                          <p:stCondLst>
                                            <p:cond delay="770"/>
                                          </p:stCondLst>
                                        </p:cTn>
                                        <p:tgtEl>
                                          <p:spTgt spid="46083">
                                            <p:txEl>
                                              <p:pRg st="0" end="0"/>
                                            </p:txEl>
                                          </p:spTgt>
                                        </p:tgtEl>
                                        <p:attrNameLst>
                                          <p:attrName>ppt_x</p:attrName>
                                        </p:attrNameLst>
                                      </p:cBhvr>
                                    </p:anim>
                                    <p:set>
                                      <p:cBhvr>
                                        <p:cTn id="12" dur="770" fill="hold"/>
                                        <p:tgtEl>
                                          <p:spTgt spid="46083">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46083">
                                            <p:txEl>
                                              <p:pRg st="0" end="0"/>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5" descr="Lagos%20Bus%20Park---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6"/>
          <p:cNvSpPr txBox="1">
            <a:spLocks noChangeArrowheads="1"/>
          </p:cNvSpPr>
          <p:nvPr/>
        </p:nvSpPr>
        <p:spPr bwMode="auto">
          <a:xfrm>
            <a:off x="539750" y="5661025"/>
            <a:ext cx="325913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http://realnigeria.org/photos3.asp</a:t>
            </a:r>
            <a:endParaRPr lang="en-US"/>
          </a:p>
          <a:p>
            <a:endParaRPr lang="en-US"/>
          </a:p>
          <a:p>
            <a:endParaRPr lang="en-US"/>
          </a:p>
        </p:txBody>
      </p:sp>
      <p:pic>
        <p:nvPicPr>
          <p:cNvPr id="34820" name="Picture 8" descr="lago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1500" y="549275"/>
            <a:ext cx="2857500" cy="441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rrowheads="1"/>
          </p:cNvSpPr>
          <p:nvPr>
            <p:ph type="title"/>
          </p:nvPr>
        </p:nvSpPr>
        <p:spPr/>
        <p:txBody>
          <a:bodyPr/>
          <a:lstStyle/>
          <a:p>
            <a:pPr eaLnBrk="1" hangingPunct="1">
              <a:defRPr/>
            </a:pPr>
            <a:endParaRPr lang="en-US" smtClean="0"/>
          </a:p>
        </p:txBody>
      </p:sp>
      <p:sp>
        <p:nvSpPr>
          <p:cNvPr id="47107" name="Rectangle 3"/>
          <p:cNvSpPr>
            <a:spLocks noGrp="1" noChangeArrowheads="1"/>
          </p:cNvSpPr>
          <p:nvPr>
            <p:ph type="body" idx="1"/>
          </p:nvPr>
        </p:nvSpPr>
        <p:spPr/>
        <p:txBody>
          <a:bodyPr/>
          <a:lstStyle/>
          <a:p>
            <a:pPr eaLnBrk="1" hangingPunct="1">
              <a:defRPr/>
            </a:pPr>
            <a:r>
              <a:rPr lang="en-US" smtClean="0"/>
              <a:t>Urban populations interact with their environment. Urban people change their environment through their consumption of food, energy, water, and land. And in turn, the polluted urban environment affects the health and quality of life of the urban population.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 calcmode="lin" valueType="num">
                                      <p:cBhvr>
                                        <p:cTn id="7" dur="1000" fill="hold"/>
                                        <p:tgtEl>
                                          <p:spTgt spid="4710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710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710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7107">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RioFave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549275"/>
            <a:ext cx="6048375" cy="578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rrowheads="1"/>
          </p:cNvSpPr>
          <p:nvPr>
            <p:ph type="title"/>
          </p:nvPr>
        </p:nvSpPr>
        <p:spPr/>
        <p:txBody>
          <a:bodyPr/>
          <a:lstStyle/>
          <a:p>
            <a:pPr eaLnBrk="1" hangingPunct="1">
              <a:defRPr/>
            </a:pPr>
            <a:endParaRPr lang="en-US" smtClean="0"/>
          </a:p>
        </p:txBody>
      </p:sp>
      <p:sp>
        <p:nvSpPr>
          <p:cNvPr id="49155" name="Rectangle 3"/>
          <p:cNvSpPr>
            <a:spLocks noGrp="1" noChangeArrowheads="1"/>
          </p:cNvSpPr>
          <p:nvPr>
            <p:ph type="body" idx="1"/>
          </p:nvPr>
        </p:nvSpPr>
        <p:spPr/>
        <p:txBody>
          <a:bodyPr/>
          <a:lstStyle/>
          <a:p>
            <a:pPr eaLnBrk="1" hangingPunct="1">
              <a:lnSpc>
                <a:spcPct val="90000"/>
              </a:lnSpc>
              <a:defRPr/>
            </a:pPr>
            <a:r>
              <a:rPr lang="en-US" sz="2800" smtClean="0"/>
              <a:t>People who live in urban areas have very different consumption patterns than residents in rural areas. </a:t>
            </a:r>
          </a:p>
          <a:p>
            <a:pPr eaLnBrk="1" hangingPunct="1">
              <a:lnSpc>
                <a:spcPct val="90000"/>
              </a:lnSpc>
              <a:defRPr/>
            </a:pPr>
            <a:r>
              <a:rPr lang="en-US" sz="2800" smtClean="0"/>
              <a:t>For example, urban populations consume much more food, energy, and durable goods than rural populations. In China during the 1970s, the urban populations consumed more than twice as much pork as the rural populations who were raising the pigs. </a:t>
            </a:r>
          </a:p>
          <a:p>
            <a:pPr eaLnBrk="1" hangingPunct="1">
              <a:lnSpc>
                <a:spcPct val="90000"/>
              </a:lnSpc>
              <a:defRPr/>
            </a:pPr>
            <a:r>
              <a:rPr lang="en-US" sz="2800" smtClean="0"/>
              <a:t>In India where many urban residents are vegetarians, greater prosperity is seen in higher consumption of milk.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 calcmode="lin" valueType="num">
                                      <p:cBhvr>
                                        <p:cTn id="7" dur="500" fill="hold"/>
                                        <p:tgtEl>
                                          <p:spTgt spid="49155">
                                            <p:txEl>
                                              <p:pRg st="0" end="0"/>
                                            </p:txEl>
                                          </p:spTgt>
                                        </p:tgtEl>
                                        <p:attrNameLst>
                                          <p:attrName>ppt_w</p:attrName>
                                        </p:attrNameLst>
                                      </p:cBhvr>
                                      <p:tavLst>
                                        <p:tav tm="0">
                                          <p:val>
                                            <p:strVal val="#ppt_w*2.5"/>
                                          </p:val>
                                        </p:tav>
                                        <p:tav tm="100000">
                                          <p:val>
                                            <p:strVal val="#ppt_w"/>
                                          </p:val>
                                        </p:tav>
                                      </p:tavLst>
                                    </p:anim>
                                    <p:anim calcmode="lin" valueType="num">
                                      <p:cBhvr>
                                        <p:cTn id="8" dur="500" fill="hold"/>
                                        <p:tgtEl>
                                          <p:spTgt spid="49155">
                                            <p:txEl>
                                              <p:pRg st="0" end="0"/>
                                            </p:txEl>
                                          </p:spTgt>
                                        </p:tgtEl>
                                        <p:attrNameLst>
                                          <p:attrName>ppt_h</p:attrName>
                                        </p:attrNameLst>
                                      </p:cBhvr>
                                      <p:tavLst>
                                        <p:tav tm="0">
                                          <p:val>
                                            <p:strVal val="#ppt_h*0.01"/>
                                          </p:val>
                                        </p:tav>
                                        <p:tav tm="100000">
                                          <p:val>
                                            <p:strVal val="#ppt_h"/>
                                          </p:val>
                                        </p:tav>
                                      </p:tavLst>
                                    </p:anim>
                                    <p:anim calcmode="lin" valueType="num">
                                      <p:cBhvr>
                                        <p:cTn id="9" dur="500" fill="hold"/>
                                        <p:tgtEl>
                                          <p:spTgt spid="49155">
                                            <p:txEl>
                                              <p:pRg st="0" end="0"/>
                                            </p:txEl>
                                          </p:spTgt>
                                        </p:tgtEl>
                                        <p:attrNameLst>
                                          <p:attrName>ppt_x</p:attrName>
                                        </p:attrNameLst>
                                      </p:cBhvr>
                                      <p:tavLst>
                                        <p:tav tm="0">
                                          <p:val>
                                            <p:strVal val="#ppt_x"/>
                                          </p:val>
                                        </p:tav>
                                        <p:tav tm="100000">
                                          <p:val>
                                            <p:strVal val="#ppt_x"/>
                                          </p:val>
                                        </p:tav>
                                      </p:tavLst>
                                    </p:anim>
                                    <p:anim calcmode="lin" valueType="num">
                                      <p:cBhvr>
                                        <p:cTn id="10" dur="500" fill="hold"/>
                                        <p:tgtEl>
                                          <p:spTgt spid="49155">
                                            <p:txEl>
                                              <p:pRg st="0" end="0"/>
                                            </p:txEl>
                                          </p:spTgt>
                                        </p:tgtEl>
                                        <p:attrNameLst>
                                          <p:attrName>ppt_y</p:attrName>
                                        </p:attrNameLst>
                                      </p:cBhvr>
                                      <p:tavLst>
                                        <p:tav tm="0">
                                          <p:val>
                                            <p:strVal val="#ppt_h+1"/>
                                          </p:val>
                                        </p:tav>
                                        <p:tav tm="100000">
                                          <p:val>
                                            <p:strVal val="#ppt_y"/>
                                          </p:val>
                                        </p:tav>
                                      </p:tavLst>
                                    </p:anim>
                                    <p:animEffect transition="in" filter="fade">
                                      <p:cBhvr>
                                        <p:cTn id="11" dur="500"/>
                                        <p:tgtEl>
                                          <p:spTgt spid="49155">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49155">
                                            <p:txEl>
                                              <p:pRg st="1" end="1"/>
                                            </p:txEl>
                                          </p:spTgt>
                                        </p:tgtEl>
                                        <p:attrNameLst>
                                          <p:attrName>style.visibility</p:attrName>
                                        </p:attrNameLst>
                                      </p:cBhvr>
                                      <p:to>
                                        <p:strVal val="visible"/>
                                      </p:to>
                                    </p:set>
                                    <p:anim calcmode="lin" valueType="num">
                                      <p:cBhvr>
                                        <p:cTn id="16" dur="500" fill="hold"/>
                                        <p:tgtEl>
                                          <p:spTgt spid="49155">
                                            <p:txEl>
                                              <p:pRg st="1" end="1"/>
                                            </p:txEl>
                                          </p:spTgt>
                                        </p:tgtEl>
                                        <p:attrNameLst>
                                          <p:attrName>ppt_w</p:attrName>
                                        </p:attrNameLst>
                                      </p:cBhvr>
                                      <p:tavLst>
                                        <p:tav tm="0">
                                          <p:val>
                                            <p:strVal val="#ppt_w*2.5"/>
                                          </p:val>
                                        </p:tav>
                                        <p:tav tm="100000">
                                          <p:val>
                                            <p:strVal val="#ppt_w"/>
                                          </p:val>
                                        </p:tav>
                                      </p:tavLst>
                                    </p:anim>
                                    <p:anim calcmode="lin" valueType="num">
                                      <p:cBhvr>
                                        <p:cTn id="17" dur="500" fill="hold"/>
                                        <p:tgtEl>
                                          <p:spTgt spid="49155">
                                            <p:txEl>
                                              <p:pRg st="1" end="1"/>
                                            </p:txEl>
                                          </p:spTgt>
                                        </p:tgtEl>
                                        <p:attrNameLst>
                                          <p:attrName>ppt_h</p:attrName>
                                        </p:attrNameLst>
                                      </p:cBhvr>
                                      <p:tavLst>
                                        <p:tav tm="0">
                                          <p:val>
                                            <p:strVal val="#ppt_h*0.01"/>
                                          </p:val>
                                        </p:tav>
                                        <p:tav tm="100000">
                                          <p:val>
                                            <p:strVal val="#ppt_h"/>
                                          </p:val>
                                        </p:tav>
                                      </p:tavLst>
                                    </p:anim>
                                    <p:anim calcmode="lin" valueType="num">
                                      <p:cBhvr>
                                        <p:cTn id="18" dur="500" fill="hold"/>
                                        <p:tgtEl>
                                          <p:spTgt spid="49155">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49155">
                                            <p:txEl>
                                              <p:pRg st="1" end="1"/>
                                            </p:txEl>
                                          </p:spTgt>
                                        </p:tgtEl>
                                        <p:attrNameLst>
                                          <p:attrName>ppt_y</p:attrName>
                                        </p:attrNameLst>
                                      </p:cBhvr>
                                      <p:tavLst>
                                        <p:tav tm="0">
                                          <p:val>
                                            <p:strVal val="#ppt_h+1"/>
                                          </p:val>
                                        </p:tav>
                                        <p:tav tm="100000">
                                          <p:val>
                                            <p:strVal val="#ppt_y"/>
                                          </p:val>
                                        </p:tav>
                                      </p:tavLst>
                                    </p:anim>
                                    <p:animEffect transition="in" filter="fade">
                                      <p:cBhvr>
                                        <p:cTn id="20" dur="500"/>
                                        <p:tgtEl>
                                          <p:spTgt spid="49155">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8" presetClass="entr" presetSubtype="0" accel="100000" fill="hold" grpId="0" nodeType="clickEffect">
                                  <p:stCondLst>
                                    <p:cond delay="0"/>
                                  </p:stCondLst>
                                  <p:childTnLst>
                                    <p:set>
                                      <p:cBhvr>
                                        <p:cTn id="24" dur="1" fill="hold">
                                          <p:stCondLst>
                                            <p:cond delay="0"/>
                                          </p:stCondLst>
                                        </p:cTn>
                                        <p:tgtEl>
                                          <p:spTgt spid="49155">
                                            <p:txEl>
                                              <p:pRg st="2" end="2"/>
                                            </p:txEl>
                                          </p:spTgt>
                                        </p:tgtEl>
                                        <p:attrNameLst>
                                          <p:attrName>style.visibility</p:attrName>
                                        </p:attrNameLst>
                                      </p:cBhvr>
                                      <p:to>
                                        <p:strVal val="visible"/>
                                      </p:to>
                                    </p:set>
                                    <p:anim calcmode="lin" valueType="num">
                                      <p:cBhvr>
                                        <p:cTn id="25" dur="500" fill="hold"/>
                                        <p:tgtEl>
                                          <p:spTgt spid="49155">
                                            <p:txEl>
                                              <p:pRg st="2" end="2"/>
                                            </p:txEl>
                                          </p:spTgt>
                                        </p:tgtEl>
                                        <p:attrNameLst>
                                          <p:attrName>ppt_w</p:attrName>
                                        </p:attrNameLst>
                                      </p:cBhvr>
                                      <p:tavLst>
                                        <p:tav tm="0">
                                          <p:val>
                                            <p:strVal val="#ppt_w*2.5"/>
                                          </p:val>
                                        </p:tav>
                                        <p:tav tm="100000">
                                          <p:val>
                                            <p:strVal val="#ppt_w"/>
                                          </p:val>
                                        </p:tav>
                                      </p:tavLst>
                                    </p:anim>
                                    <p:anim calcmode="lin" valueType="num">
                                      <p:cBhvr>
                                        <p:cTn id="26" dur="500" fill="hold"/>
                                        <p:tgtEl>
                                          <p:spTgt spid="49155">
                                            <p:txEl>
                                              <p:pRg st="2" end="2"/>
                                            </p:txEl>
                                          </p:spTgt>
                                        </p:tgtEl>
                                        <p:attrNameLst>
                                          <p:attrName>ppt_h</p:attrName>
                                        </p:attrNameLst>
                                      </p:cBhvr>
                                      <p:tavLst>
                                        <p:tav tm="0">
                                          <p:val>
                                            <p:strVal val="#ppt_h*0.01"/>
                                          </p:val>
                                        </p:tav>
                                        <p:tav tm="100000">
                                          <p:val>
                                            <p:strVal val="#ppt_h"/>
                                          </p:val>
                                        </p:tav>
                                      </p:tavLst>
                                    </p:anim>
                                    <p:anim calcmode="lin" valueType="num">
                                      <p:cBhvr>
                                        <p:cTn id="27" dur="500" fill="hold"/>
                                        <p:tgtEl>
                                          <p:spTgt spid="49155">
                                            <p:txEl>
                                              <p:pRg st="2" end="2"/>
                                            </p:txEl>
                                          </p:spTgt>
                                        </p:tgtEl>
                                        <p:attrNameLst>
                                          <p:attrName>ppt_x</p:attrName>
                                        </p:attrNameLst>
                                      </p:cBhvr>
                                      <p:tavLst>
                                        <p:tav tm="0">
                                          <p:val>
                                            <p:strVal val="#ppt_x"/>
                                          </p:val>
                                        </p:tav>
                                        <p:tav tm="100000">
                                          <p:val>
                                            <p:strVal val="#ppt_x"/>
                                          </p:val>
                                        </p:tav>
                                      </p:tavLst>
                                    </p:anim>
                                    <p:anim calcmode="lin" valueType="num">
                                      <p:cBhvr>
                                        <p:cTn id="28" dur="500" fill="hold"/>
                                        <p:tgtEl>
                                          <p:spTgt spid="49155">
                                            <p:txEl>
                                              <p:pRg st="2" end="2"/>
                                            </p:txEl>
                                          </p:spTgt>
                                        </p:tgtEl>
                                        <p:attrNameLst>
                                          <p:attrName>ppt_y</p:attrName>
                                        </p:attrNameLst>
                                      </p:cBhvr>
                                      <p:tavLst>
                                        <p:tav tm="0">
                                          <p:val>
                                            <p:strVal val="#ppt_h+1"/>
                                          </p:val>
                                        </p:tav>
                                        <p:tav tm="100000">
                                          <p:val>
                                            <p:strVal val="#ppt_y"/>
                                          </p:val>
                                        </p:tav>
                                      </p:tavLst>
                                    </p:anim>
                                    <p:animEffect transition="in" filter="fade">
                                      <p:cBhvr>
                                        <p:cTn id="29" dur="500"/>
                                        <p:tgtEl>
                                          <p:spTgt spid="491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p:txBody>
          <a:bodyPr/>
          <a:lstStyle/>
          <a:p>
            <a:pPr eaLnBrk="1" hangingPunct="1">
              <a:defRPr/>
            </a:pPr>
            <a:endParaRPr lang="en-US" smtClean="0"/>
          </a:p>
        </p:txBody>
      </p:sp>
      <p:sp>
        <p:nvSpPr>
          <p:cNvPr id="50179" name="Rectangle 3"/>
          <p:cNvSpPr>
            <a:spLocks noGrp="1" noChangeArrowheads="1"/>
          </p:cNvSpPr>
          <p:nvPr>
            <p:ph type="body" idx="1"/>
          </p:nvPr>
        </p:nvSpPr>
        <p:spPr/>
        <p:txBody>
          <a:bodyPr/>
          <a:lstStyle/>
          <a:p>
            <a:pPr eaLnBrk="1" hangingPunct="1">
              <a:defRPr/>
            </a:pPr>
            <a:r>
              <a:rPr lang="en-US" smtClean="0"/>
              <a:t>Urban populations not only consume more food, but they also consume more durable goods. In the early 1990s, Chinese households in urban areas were two times more likely to have a TV, eight times more likely to have a washing machine, and 25 times more likely to have a refrigerator than rural.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 calcmode="lin" valueType="num">
                                      <p:cBhvr>
                                        <p:cTn id="7" dur="500" fill="hold"/>
                                        <p:tgtEl>
                                          <p:spTgt spid="5017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0179">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50179">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501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83" name="Picture 11" descr="xin_17090127092933529922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1138238"/>
            <a:ext cx="5689600"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12"/>
          <p:cNvSpPr txBox="1">
            <a:spLocks noChangeArrowheads="1"/>
          </p:cNvSpPr>
          <p:nvPr/>
        </p:nvSpPr>
        <p:spPr bwMode="auto">
          <a:xfrm>
            <a:off x="1095375" y="5837238"/>
            <a:ext cx="73183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http://www2.chinadaily.com.cn/english/doc/2004-09/27/content_377978.htm</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79883"/>
                                        </p:tgtEl>
                                        <p:attrNameLst>
                                          <p:attrName>style.visibility</p:attrName>
                                        </p:attrNameLst>
                                      </p:cBhvr>
                                      <p:to>
                                        <p:strVal val="visible"/>
                                      </p:to>
                                    </p:set>
                                    <p:animEffect transition="in" filter="diamond(out)">
                                      <p:cBhvr>
                                        <p:cTn id="7" dur="2000"/>
                                        <p:tgtEl>
                                          <p:spTgt spid="798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p:txBody>
          <a:bodyPr/>
          <a:lstStyle/>
          <a:p>
            <a:pPr eaLnBrk="1" hangingPunct="1">
              <a:defRPr/>
            </a:pPr>
            <a:endParaRPr lang="en-US" smtClean="0"/>
          </a:p>
        </p:txBody>
      </p:sp>
      <p:sp>
        <p:nvSpPr>
          <p:cNvPr id="51203" name="Rectangle 3"/>
          <p:cNvSpPr>
            <a:spLocks noGrp="1" noChangeArrowheads="1"/>
          </p:cNvSpPr>
          <p:nvPr>
            <p:ph type="body" idx="1"/>
          </p:nvPr>
        </p:nvSpPr>
        <p:spPr/>
        <p:txBody>
          <a:bodyPr/>
          <a:lstStyle/>
          <a:p>
            <a:pPr eaLnBrk="1" hangingPunct="1">
              <a:defRPr/>
            </a:pPr>
            <a:r>
              <a:rPr lang="en-US" smtClean="0"/>
              <a:t>Energy consumption for electricity, transportation, cooking, and heating is much higher in urban areas than in rural villages. For example, urban populations have many more cars than rural populations per capita. </a:t>
            </a:r>
          </a:p>
          <a:p>
            <a:pPr eaLnBrk="1" hangingPunct="1">
              <a:defRPr/>
            </a:pPr>
            <a:r>
              <a:rPr lang="en-US" smtClean="0"/>
              <a:t>In China the per capita consumption of coal in towns and cities is over three times the consumption in rural areas.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fade">
                                      <p:cBhvr>
                                        <p:cTn id="7" dur="800" decel="100000"/>
                                        <p:tgtEl>
                                          <p:spTgt spid="51203">
                                            <p:txEl>
                                              <p:pRg st="0" end="0"/>
                                            </p:txEl>
                                          </p:spTgt>
                                        </p:tgtEl>
                                      </p:cBhvr>
                                    </p:animEffect>
                                    <p:anim calcmode="lin" valueType="num">
                                      <p:cBhvr>
                                        <p:cTn id="8" dur="800" decel="100000" fill="hold"/>
                                        <p:tgtEl>
                                          <p:spTgt spid="5120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5120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5120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120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120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1203">
                                            <p:txEl>
                                              <p:pRg st="1" end="1"/>
                                            </p:txEl>
                                          </p:spTgt>
                                        </p:tgtEl>
                                        <p:attrNameLst>
                                          <p:attrName>style.visibility</p:attrName>
                                        </p:attrNameLst>
                                      </p:cBhvr>
                                      <p:to>
                                        <p:strVal val="visible"/>
                                      </p:to>
                                    </p:set>
                                    <p:animEffect transition="in" filter="fade">
                                      <p:cBhvr>
                                        <p:cTn id="17" dur="800" decel="100000"/>
                                        <p:tgtEl>
                                          <p:spTgt spid="51203">
                                            <p:txEl>
                                              <p:pRg st="1" end="1"/>
                                            </p:txEl>
                                          </p:spTgt>
                                        </p:tgtEl>
                                      </p:cBhvr>
                                    </p:animEffect>
                                    <p:anim calcmode="lin" valueType="num">
                                      <p:cBhvr>
                                        <p:cTn id="18" dur="800" decel="100000" fill="hold"/>
                                        <p:tgtEl>
                                          <p:spTgt spid="51203">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51203">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51203">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1203">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1203">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Image of Mexico City's air pollution.  Having problems contact our National Energy Information Center on 202-586-8800 for hel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404813"/>
            <a:ext cx="4103687"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lstStyle/>
          <a:p>
            <a:pPr eaLnBrk="1" hangingPunct="1">
              <a:defRPr/>
            </a:pPr>
            <a:r>
              <a:rPr lang="en-US" smtClean="0"/>
              <a:t>Effects on Weather</a:t>
            </a:r>
          </a:p>
        </p:txBody>
      </p:sp>
      <p:sp>
        <p:nvSpPr>
          <p:cNvPr id="52227" name="Rectangle 3"/>
          <p:cNvSpPr>
            <a:spLocks noGrp="1" noChangeArrowheads="1"/>
          </p:cNvSpPr>
          <p:nvPr>
            <p:ph type="body" idx="1"/>
          </p:nvPr>
        </p:nvSpPr>
        <p:spPr/>
        <p:txBody>
          <a:bodyPr/>
          <a:lstStyle/>
          <a:p>
            <a:pPr eaLnBrk="1" hangingPunct="1">
              <a:lnSpc>
                <a:spcPct val="80000"/>
              </a:lnSpc>
              <a:defRPr/>
            </a:pPr>
            <a:r>
              <a:rPr lang="en-US" sz="2400" smtClean="0"/>
              <a:t>Urban consumption of energy helps create heat islands that can change local weather patterns and weather downwind from the heat islands. </a:t>
            </a:r>
          </a:p>
          <a:p>
            <a:pPr eaLnBrk="1" hangingPunct="1">
              <a:lnSpc>
                <a:spcPct val="80000"/>
              </a:lnSpc>
              <a:defRPr/>
            </a:pPr>
            <a:r>
              <a:rPr lang="en-US" sz="2400" smtClean="0"/>
              <a:t>The heat island phenomenon is created because cities radiate heat back into the atmosphere at a rate 15 percent to 30 percent less than rural areas. </a:t>
            </a:r>
          </a:p>
          <a:p>
            <a:pPr eaLnBrk="1" hangingPunct="1">
              <a:lnSpc>
                <a:spcPct val="80000"/>
              </a:lnSpc>
              <a:defRPr/>
            </a:pPr>
            <a:r>
              <a:rPr lang="en-US" sz="2400" smtClean="0"/>
              <a:t>The combination of the increased energy consumption and difference in albedo (radiation) means that cities are warmer than rural areas (0.6 to 1.3 C).16 </a:t>
            </a:r>
          </a:p>
          <a:p>
            <a:pPr eaLnBrk="1" hangingPunct="1">
              <a:lnSpc>
                <a:spcPct val="80000"/>
              </a:lnSpc>
              <a:defRPr/>
            </a:pPr>
            <a:r>
              <a:rPr lang="en-US" sz="2400" smtClean="0"/>
              <a:t>And these </a:t>
            </a:r>
            <a:r>
              <a:rPr lang="en-US" sz="2400" smtClean="0">
                <a:solidFill>
                  <a:schemeClr val="hlink"/>
                </a:solidFill>
              </a:rPr>
              <a:t>heat islands</a:t>
            </a:r>
            <a:r>
              <a:rPr lang="en-US" sz="2400" smtClean="0"/>
              <a:t> become traps for atmospheric pollutants. Cloudiness and fog occur with greater frequency. </a:t>
            </a:r>
          </a:p>
          <a:p>
            <a:pPr eaLnBrk="1" hangingPunct="1">
              <a:lnSpc>
                <a:spcPct val="80000"/>
              </a:lnSpc>
              <a:defRPr/>
            </a:pPr>
            <a:r>
              <a:rPr lang="en-US" sz="2400" smtClean="0"/>
              <a:t>Precipitation is 5 percent to 10 percent higher in cities; thunderstorms and hailstorms are much more frequent, but snow days in cities are less common.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Effect transition="in" filter="diamond(in)">
                                      <p:cBhvr>
                                        <p:cTn id="7" dur="1000"/>
                                        <p:tgtEl>
                                          <p:spTgt spid="522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2227">
                                            <p:txEl>
                                              <p:pRg st="1" end="1"/>
                                            </p:txEl>
                                          </p:spTgt>
                                        </p:tgtEl>
                                        <p:attrNameLst>
                                          <p:attrName>style.visibility</p:attrName>
                                        </p:attrNameLst>
                                      </p:cBhvr>
                                      <p:to>
                                        <p:strVal val="visible"/>
                                      </p:to>
                                    </p:set>
                                    <p:animEffect transition="in" filter="diamond(in)">
                                      <p:cBhvr>
                                        <p:cTn id="12" dur="1000"/>
                                        <p:tgtEl>
                                          <p:spTgt spid="522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2227">
                                            <p:txEl>
                                              <p:pRg st="2" end="2"/>
                                            </p:txEl>
                                          </p:spTgt>
                                        </p:tgtEl>
                                        <p:attrNameLst>
                                          <p:attrName>style.visibility</p:attrName>
                                        </p:attrNameLst>
                                      </p:cBhvr>
                                      <p:to>
                                        <p:strVal val="visible"/>
                                      </p:to>
                                    </p:set>
                                    <p:animEffect transition="in" filter="diamond(in)">
                                      <p:cBhvr>
                                        <p:cTn id="17" dur="1000"/>
                                        <p:tgtEl>
                                          <p:spTgt spid="522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52227">
                                            <p:txEl>
                                              <p:pRg st="3" end="3"/>
                                            </p:txEl>
                                          </p:spTgt>
                                        </p:tgtEl>
                                        <p:attrNameLst>
                                          <p:attrName>style.visibility</p:attrName>
                                        </p:attrNameLst>
                                      </p:cBhvr>
                                      <p:to>
                                        <p:strVal val="visible"/>
                                      </p:to>
                                    </p:set>
                                    <p:animEffect transition="in" filter="diamond(in)">
                                      <p:cBhvr>
                                        <p:cTn id="22" dur="1000"/>
                                        <p:tgtEl>
                                          <p:spTgt spid="5222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52227">
                                            <p:txEl>
                                              <p:pRg st="4" end="4"/>
                                            </p:txEl>
                                          </p:spTgt>
                                        </p:tgtEl>
                                        <p:attrNameLst>
                                          <p:attrName>style.visibility</p:attrName>
                                        </p:attrNameLst>
                                      </p:cBhvr>
                                      <p:to>
                                        <p:strVal val="visible"/>
                                      </p:to>
                                    </p:set>
                                    <p:animEffect transition="in" filter="diamond(in)">
                                      <p:cBhvr>
                                        <p:cTn id="27" dur="1000"/>
                                        <p:tgtEl>
                                          <p:spTgt spid="522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2" name="Picture 4" descr="night-europe_600b_600h_we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260350"/>
            <a:ext cx="5715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5"/>
          <p:cNvSpPr txBox="1">
            <a:spLocks noChangeArrowheads="1"/>
          </p:cNvSpPr>
          <p:nvPr/>
        </p:nvSpPr>
        <p:spPr bwMode="auto">
          <a:xfrm>
            <a:off x="250825" y="5942013"/>
            <a:ext cx="85725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http://www.caf.dlr.de/caf/aktuelles/news-archiv/bilderarchiv/sonstiges/night-europe_600b_</a:t>
            </a:r>
          </a:p>
          <a:p>
            <a:r>
              <a:rPr lang="en-US">
                <a:hlinkClick r:id="rId4"/>
              </a:rPr>
              <a:t>600h_web.gif;internal&amp;action=printview.action</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09572"/>
                                        </p:tgtEl>
                                        <p:attrNameLst>
                                          <p:attrName>style.visibility</p:attrName>
                                        </p:attrNameLst>
                                      </p:cBhvr>
                                      <p:to>
                                        <p:strVal val="visible"/>
                                      </p:to>
                                    </p:set>
                                    <p:anim calcmode="lin" valueType="num">
                                      <p:cBhvr>
                                        <p:cTn id="7" dur="1000" fill="hold"/>
                                        <p:tgtEl>
                                          <p:spTgt spid="109572"/>
                                        </p:tgtEl>
                                        <p:attrNameLst>
                                          <p:attrName>ppt_w</p:attrName>
                                        </p:attrNameLst>
                                      </p:cBhvr>
                                      <p:tavLst>
                                        <p:tav tm="0">
                                          <p:val>
                                            <p:strVal val="#ppt_w*0.70"/>
                                          </p:val>
                                        </p:tav>
                                        <p:tav tm="100000">
                                          <p:val>
                                            <p:strVal val="#ppt_w"/>
                                          </p:val>
                                        </p:tav>
                                      </p:tavLst>
                                    </p:anim>
                                    <p:anim calcmode="lin" valueType="num">
                                      <p:cBhvr>
                                        <p:cTn id="8" dur="1000" fill="hold"/>
                                        <p:tgtEl>
                                          <p:spTgt spid="109572"/>
                                        </p:tgtEl>
                                        <p:attrNameLst>
                                          <p:attrName>ppt_h</p:attrName>
                                        </p:attrNameLst>
                                      </p:cBhvr>
                                      <p:tavLst>
                                        <p:tav tm="0">
                                          <p:val>
                                            <p:strVal val="#ppt_h"/>
                                          </p:val>
                                        </p:tav>
                                        <p:tav tm="100000">
                                          <p:val>
                                            <p:strVal val="#ppt_h"/>
                                          </p:val>
                                        </p:tav>
                                      </p:tavLst>
                                    </p:anim>
                                    <p:animEffect transition="in" filter="fade">
                                      <p:cBhvr>
                                        <p:cTn id="9" dur="1000"/>
                                        <p:tgtEl>
                                          <p:spTgt spid="109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501" name="Picture 5" descr="sa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692150"/>
            <a:ext cx="467677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6"/>
          <p:cNvSpPr txBox="1">
            <a:spLocks noChangeArrowheads="1"/>
          </p:cNvSpPr>
          <p:nvPr/>
        </p:nvSpPr>
        <p:spPr bwMode="auto">
          <a:xfrm>
            <a:off x="323850" y="4221163"/>
            <a:ext cx="163385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t>White and red are hot, and blue and green are cool. From surface temperature estimates, </a:t>
            </a:r>
          </a:p>
          <a:p>
            <a:r>
              <a:rPr lang="en-US"/>
              <a:t>the white areas are about 60 degrees C (140 degrees F),Dark areas (vegetation) </a:t>
            </a:r>
          </a:p>
          <a:p>
            <a:r>
              <a:rPr lang="en-US"/>
              <a:t>are approximately 29 to 36 degrees C (85-96 degrees F). </a:t>
            </a:r>
          </a:p>
        </p:txBody>
      </p:sp>
      <p:sp>
        <p:nvSpPr>
          <p:cNvPr id="44036" name="Text Box 7"/>
          <p:cNvSpPr txBox="1">
            <a:spLocks noChangeArrowheads="1"/>
          </p:cNvSpPr>
          <p:nvPr/>
        </p:nvSpPr>
        <p:spPr bwMode="auto">
          <a:xfrm>
            <a:off x="447675" y="5910263"/>
            <a:ext cx="57134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http://science.nasa.gov/headlines/y2000/essd16mar_1m.htm</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06501"/>
                                        </p:tgtEl>
                                        <p:attrNameLst>
                                          <p:attrName>style.visibility</p:attrName>
                                        </p:attrNameLst>
                                      </p:cBhvr>
                                      <p:to>
                                        <p:strVal val="visible"/>
                                      </p:to>
                                    </p:set>
                                    <p:anim calcmode="lin" valueType="num">
                                      <p:cBhvr>
                                        <p:cTn id="7" dur="1000" fill="hold"/>
                                        <p:tgtEl>
                                          <p:spTgt spid="106501"/>
                                        </p:tgtEl>
                                        <p:attrNameLst>
                                          <p:attrName>ppt_w</p:attrName>
                                        </p:attrNameLst>
                                      </p:cBhvr>
                                      <p:tavLst>
                                        <p:tav tm="0">
                                          <p:val>
                                            <p:strVal val="#ppt_w*0.70"/>
                                          </p:val>
                                        </p:tav>
                                        <p:tav tm="100000">
                                          <p:val>
                                            <p:strVal val="#ppt_w"/>
                                          </p:val>
                                        </p:tav>
                                      </p:tavLst>
                                    </p:anim>
                                    <p:anim calcmode="lin" valueType="num">
                                      <p:cBhvr>
                                        <p:cTn id="8" dur="1000" fill="hold"/>
                                        <p:tgtEl>
                                          <p:spTgt spid="106501"/>
                                        </p:tgtEl>
                                        <p:attrNameLst>
                                          <p:attrName>ppt_h</p:attrName>
                                        </p:attrNameLst>
                                      </p:cBhvr>
                                      <p:tavLst>
                                        <p:tav tm="0">
                                          <p:val>
                                            <p:strVal val="#ppt_h"/>
                                          </p:val>
                                        </p:tav>
                                        <p:tav tm="100000">
                                          <p:val>
                                            <p:strVal val="#ppt_h"/>
                                          </p:val>
                                        </p:tav>
                                      </p:tavLst>
                                    </p:anim>
                                    <p:animEffect transition="in" filter="fade">
                                      <p:cBhvr>
                                        <p:cTn id="9" dur="1000"/>
                                        <p:tgtEl>
                                          <p:spTgt spid="1065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9" name="Picture 5" descr="UrbanProf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858838"/>
            <a:ext cx="6048375" cy="375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6"/>
          <p:cNvSpPr txBox="1">
            <a:spLocks noChangeArrowheads="1"/>
          </p:cNvSpPr>
          <p:nvPr/>
        </p:nvSpPr>
        <p:spPr bwMode="auto">
          <a:xfrm>
            <a:off x="1023938" y="5765800"/>
            <a:ext cx="31892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http://eande.lbl.gov/HeatIsland/</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10854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p:txBody>
          <a:bodyPr/>
          <a:lstStyle/>
          <a:p>
            <a:pPr eaLnBrk="1" hangingPunct="1">
              <a:defRPr/>
            </a:pPr>
            <a:r>
              <a:rPr lang="en-US" smtClean="0"/>
              <a:t>Urbanization and Health</a:t>
            </a:r>
          </a:p>
        </p:txBody>
      </p:sp>
      <p:sp>
        <p:nvSpPr>
          <p:cNvPr id="53251" name="Rectangle 3"/>
          <p:cNvSpPr>
            <a:spLocks noGrp="1" noChangeArrowheads="1"/>
          </p:cNvSpPr>
          <p:nvPr>
            <p:ph type="body" idx="1"/>
          </p:nvPr>
        </p:nvSpPr>
        <p:spPr/>
        <p:txBody>
          <a:bodyPr/>
          <a:lstStyle/>
          <a:p>
            <a:pPr eaLnBrk="1" hangingPunct="1">
              <a:defRPr/>
            </a:pPr>
            <a:r>
              <a:rPr lang="en-US" sz="2800" smtClean="0"/>
              <a:t>Some urban environmental problems include inadequate water and sanitation, lack of rubbish disposal, and industrial </a:t>
            </a:r>
          </a:p>
          <a:p>
            <a:pPr eaLnBrk="1" hangingPunct="1">
              <a:defRPr/>
            </a:pPr>
            <a:r>
              <a:rPr lang="en-US" sz="2800" smtClean="0"/>
              <a:t>The health implications of these environmental problems include respiratory infections and other infectious and parasitic diseases.</a:t>
            </a:r>
          </a:p>
          <a:p>
            <a:pPr eaLnBrk="1" hangingPunct="1">
              <a:defRPr/>
            </a:pPr>
            <a:r>
              <a:rPr lang="en-US" sz="2800" smtClean="0"/>
              <a:t>Because urban land prices are so high costs for building cleaner public transportation systems and for building more hospitals and clinics are higher in cities.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p:cTn id="7" dur="500" fill="hold"/>
                                        <p:tgtEl>
                                          <p:spTgt spid="532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3251">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53251">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53251">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53251">
                                            <p:txEl>
                                              <p:pRg st="1" end="1"/>
                                            </p:txEl>
                                          </p:spTgt>
                                        </p:tgtEl>
                                        <p:attrNameLst>
                                          <p:attrName>style.visibility</p:attrName>
                                        </p:attrNameLst>
                                      </p:cBhvr>
                                      <p:to>
                                        <p:strVal val="visible"/>
                                      </p:to>
                                    </p:set>
                                    <p:anim calcmode="lin" valueType="num">
                                      <p:cBhvr>
                                        <p:cTn id="15" dur="500" fill="hold"/>
                                        <p:tgtEl>
                                          <p:spTgt spid="53251">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53251">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53251">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53251">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53251">
                                            <p:txEl>
                                              <p:pRg st="2" end="2"/>
                                            </p:txEl>
                                          </p:spTgt>
                                        </p:tgtEl>
                                        <p:attrNameLst>
                                          <p:attrName>style.visibility</p:attrName>
                                        </p:attrNameLst>
                                      </p:cBhvr>
                                      <p:to>
                                        <p:strVal val="visible"/>
                                      </p:to>
                                    </p:set>
                                    <p:anim calcmode="lin" valueType="num">
                                      <p:cBhvr>
                                        <p:cTn id="23" dur="500" fill="hold"/>
                                        <p:tgtEl>
                                          <p:spTgt spid="53251">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53251">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53251">
                                            <p:txEl>
                                              <p:pRg st="2" end="2"/>
                                            </p:txEl>
                                          </p:spTgt>
                                        </p:tgtEl>
                                        <p:attrNameLst>
                                          <p:attrName>style.rotation</p:attrName>
                                        </p:attrNameLst>
                                      </p:cBhvr>
                                      <p:tavLst>
                                        <p:tav tm="0">
                                          <p:val>
                                            <p:fltVal val="360"/>
                                          </p:val>
                                        </p:tav>
                                        <p:tav tm="100000">
                                          <p:val>
                                            <p:fltVal val="0"/>
                                          </p:val>
                                        </p:tav>
                                      </p:tavLst>
                                    </p:anim>
                                    <p:animEffect transition="in" filter="fade">
                                      <p:cBhvr>
                                        <p:cTn id="26" dur="500"/>
                                        <p:tgtEl>
                                          <p:spTgt spid="532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Megacities Zoom I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2420938"/>
            <a:ext cx="4608513" cy="312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 Box 6"/>
          <p:cNvSpPr txBox="1">
            <a:spLocks noChangeArrowheads="1"/>
          </p:cNvSpPr>
          <p:nvPr/>
        </p:nvSpPr>
        <p:spPr bwMode="auto">
          <a:xfrm>
            <a:off x="1166813" y="5765800"/>
            <a:ext cx="67087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http://magma.nationalgeographic.com/ngm/0211/feature3/zoom2.html</a:t>
            </a:r>
            <a:endParaRPr lang="en-US"/>
          </a:p>
          <a:p>
            <a:endParaRPr lang="en-US"/>
          </a:p>
        </p:txBody>
      </p:sp>
      <p:pic>
        <p:nvPicPr>
          <p:cNvPr id="47108" name="Picture 7" descr="Father and son collect plastic for recycling in Manilla Bay, Philippin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0350"/>
            <a:ext cx="4679950" cy="28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1" name="Picture 5" descr="8007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196975"/>
            <a:ext cx="4895850"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6"/>
          <p:cNvSpPr txBox="1">
            <a:spLocks noChangeArrowheads="1"/>
          </p:cNvSpPr>
          <p:nvPr/>
        </p:nvSpPr>
        <p:spPr bwMode="auto">
          <a:xfrm>
            <a:off x="376238" y="6126163"/>
            <a:ext cx="64055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http://newswire.indymedia.org/en/newswire/2004/03/800756.shtml</a:t>
            </a:r>
            <a:endParaRPr lang="en-US"/>
          </a:p>
          <a:p>
            <a:endParaRPr lang="en-US"/>
          </a:p>
        </p:txBody>
      </p:sp>
      <p:pic>
        <p:nvPicPr>
          <p:cNvPr id="121863" name="Picture 7" descr="j7_kenya_d4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425" y="981075"/>
            <a:ext cx="2687638"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21861"/>
                                        </p:tgtEl>
                                        <p:attrNameLst>
                                          <p:attrName>style.visibility</p:attrName>
                                        </p:attrNameLst>
                                      </p:cBhvr>
                                      <p:to>
                                        <p:strVal val="visible"/>
                                      </p:to>
                                    </p:set>
                                    <p:anim calcmode="lin" valueType="num">
                                      <p:cBhvr>
                                        <p:cTn id="7" dur="500" fill="hold"/>
                                        <p:tgtEl>
                                          <p:spTgt spid="121861"/>
                                        </p:tgtEl>
                                        <p:attrNameLst>
                                          <p:attrName>ppt_w</p:attrName>
                                        </p:attrNameLst>
                                      </p:cBhvr>
                                      <p:tavLst>
                                        <p:tav tm="0">
                                          <p:val>
                                            <p:fltVal val="0"/>
                                          </p:val>
                                        </p:tav>
                                        <p:tav tm="100000">
                                          <p:val>
                                            <p:strVal val="#ppt_w"/>
                                          </p:val>
                                        </p:tav>
                                      </p:tavLst>
                                    </p:anim>
                                    <p:anim calcmode="lin" valueType="num">
                                      <p:cBhvr>
                                        <p:cTn id="8" dur="500" fill="hold"/>
                                        <p:tgtEl>
                                          <p:spTgt spid="12186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21863"/>
                                        </p:tgtEl>
                                        <p:attrNameLst>
                                          <p:attrName>style.visibility</p:attrName>
                                        </p:attrNameLst>
                                      </p:cBhvr>
                                      <p:to>
                                        <p:strVal val="visible"/>
                                      </p:to>
                                    </p:set>
                                    <p:anim calcmode="lin" valueType="num">
                                      <p:cBhvr>
                                        <p:cTn id="13" dur="500" fill="hold"/>
                                        <p:tgtEl>
                                          <p:spTgt spid="121863"/>
                                        </p:tgtEl>
                                        <p:attrNameLst>
                                          <p:attrName>ppt_w</p:attrName>
                                        </p:attrNameLst>
                                      </p:cBhvr>
                                      <p:tavLst>
                                        <p:tav tm="0">
                                          <p:val>
                                            <p:fltVal val="0"/>
                                          </p:val>
                                        </p:tav>
                                        <p:tav tm="100000">
                                          <p:val>
                                            <p:strVal val="#ppt_w"/>
                                          </p:val>
                                        </p:tav>
                                      </p:tavLst>
                                    </p:anim>
                                    <p:anim calcmode="lin" valueType="num">
                                      <p:cBhvr>
                                        <p:cTn id="14" dur="500" fill="hold"/>
                                        <p:tgtEl>
                                          <p:spTgt spid="12186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5" descr="favelamorrodospraze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288" y="866775"/>
            <a:ext cx="6829425"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6"/>
          <p:cNvSpPr txBox="1">
            <a:spLocks noChangeArrowheads="1"/>
          </p:cNvSpPr>
          <p:nvPr/>
        </p:nvSpPr>
        <p:spPr bwMode="auto">
          <a:xfrm>
            <a:off x="1095375" y="6197600"/>
            <a:ext cx="67770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http://www.askadavid.org/photos/photos17/favelamorrodosprazeres.jpg</a:t>
            </a:r>
            <a:endParaRPr lang="en-US"/>
          </a:p>
          <a:p>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7" name="Picture 5"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333375"/>
            <a:ext cx="3455987"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7" descr="eiffelsmo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981075"/>
            <a:ext cx="2438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8"/>
          <p:cNvSpPr txBox="1">
            <a:spLocks noChangeArrowheads="1"/>
          </p:cNvSpPr>
          <p:nvPr/>
        </p:nvSpPr>
        <p:spPr bwMode="auto">
          <a:xfrm>
            <a:off x="303213" y="5334000"/>
            <a:ext cx="61547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t>Urban air pollution kills more than 5,000 people per year in France </a:t>
            </a:r>
          </a:p>
        </p:txBody>
      </p:sp>
      <p:sp>
        <p:nvSpPr>
          <p:cNvPr id="50181" name="Text Box 9"/>
          <p:cNvSpPr txBox="1">
            <a:spLocks noChangeArrowheads="1"/>
          </p:cNvSpPr>
          <p:nvPr/>
        </p:nvSpPr>
        <p:spPr bwMode="auto">
          <a:xfrm>
            <a:off x="519113" y="6269038"/>
            <a:ext cx="62214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5"/>
              </a:rPr>
              <a:t>http://www.zapworld.com/about/news/watch_francepollution.asp</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4277"/>
                                        </p:tgtEl>
                                        <p:attrNameLst>
                                          <p:attrName>style.visibility</p:attrName>
                                        </p:attrNameLst>
                                      </p:cBhvr>
                                      <p:to>
                                        <p:strVal val="visible"/>
                                      </p:to>
                                    </p:set>
                                    <p:animEffect transition="in" filter="box(in)">
                                      <p:cBhvr>
                                        <p:cTn id="7" dur="500"/>
                                        <p:tgtEl>
                                          <p:spTgt spid="542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54279"/>
                                        </p:tgtEl>
                                        <p:attrNameLst>
                                          <p:attrName>style.visibility</p:attrName>
                                        </p:attrNameLst>
                                      </p:cBhvr>
                                      <p:to>
                                        <p:strVal val="visible"/>
                                      </p:to>
                                    </p:set>
                                    <p:animEffect transition="in" filter="box(in)">
                                      <p:cBhvr>
                                        <p:cTn id="12" dur="500"/>
                                        <p:tgtEl>
                                          <p:spTgt spid="54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rrowheads="1"/>
          </p:cNvSpPr>
          <p:nvPr>
            <p:ph type="title"/>
          </p:nvPr>
        </p:nvSpPr>
        <p:spPr/>
        <p:txBody>
          <a:bodyPr/>
          <a:lstStyle/>
          <a:p>
            <a:pPr eaLnBrk="1" hangingPunct="1">
              <a:defRPr/>
            </a:pPr>
            <a:r>
              <a:rPr lang="en-US" smtClean="0"/>
              <a:t>CANADA</a:t>
            </a:r>
          </a:p>
        </p:txBody>
      </p:sp>
      <p:sp>
        <p:nvSpPr>
          <p:cNvPr id="136195" name="Rectangle 3"/>
          <p:cNvSpPr>
            <a:spLocks noGrp="1" noChangeArrowheads="1"/>
          </p:cNvSpPr>
          <p:nvPr>
            <p:ph type="body" idx="1"/>
          </p:nvPr>
        </p:nvSpPr>
        <p:spPr/>
        <p:txBody>
          <a:bodyPr/>
          <a:lstStyle/>
          <a:p>
            <a:pPr eaLnBrk="1" hangingPunct="1">
              <a:defRPr/>
            </a:pPr>
            <a:r>
              <a:rPr lang="en-US" smtClean="0">
                <a:hlinkClick r:id="rId2"/>
              </a:rPr>
              <a:t>http://globalis.gvu.unu.edu/indicator_detail.cfm?IndicatorID=30&amp;Country=CA</a:t>
            </a:r>
            <a:endParaRPr lang="en-US" smtClean="0"/>
          </a:p>
          <a:p>
            <a:pPr eaLnBrk="1" hangingPunct="1">
              <a:defRPr/>
            </a:pPr>
            <a:r>
              <a:rPr lang="en-US" smtClean="0">
                <a:hlinkClick r:id="rId3"/>
              </a:rPr>
              <a:t>http://www40.statcan.gc.ca/l01/cst01/demo62a-eng.htm</a:t>
            </a:r>
            <a:endParaRPr lang="en-US" smtClean="0"/>
          </a:p>
          <a:p>
            <a:pPr eaLnBrk="1" hangingPunct="1">
              <a:defRPr/>
            </a:pPr>
            <a:endParaRPr lang="en-US" smtClean="0"/>
          </a:p>
          <a:p>
            <a:pPr eaLnBrk="1" hangingPunct="1">
              <a:defRPr/>
            </a:pPr>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7" name="Picture 5" descr="night_lites_as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9275" y="966788"/>
            <a:ext cx="550545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6"/>
          <p:cNvSpPr txBox="1">
            <a:spLocks noChangeArrowheads="1"/>
          </p:cNvSpPr>
          <p:nvPr/>
        </p:nvSpPr>
        <p:spPr bwMode="auto">
          <a:xfrm>
            <a:off x="735013" y="6269038"/>
            <a:ext cx="52705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http://chengdu.usconsulate.gov/img/night_lites_asia.jpg</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110597"/>
                                        </p:tgtEl>
                                        <p:attrNameLst>
                                          <p:attrName>style.visibility</p:attrName>
                                        </p:attrNameLst>
                                      </p:cBhvr>
                                      <p:to>
                                        <p:strVal val="visible"/>
                                      </p:to>
                                    </p:set>
                                    <p:anim calcmode="lin" valueType="num">
                                      <p:cBhvr>
                                        <p:cTn id="7" dur="1000" fill="hold"/>
                                        <p:tgtEl>
                                          <p:spTgt spid="110597"/>
                                        </p:tgtEl>
                                        <p:attrNameLst>
                                          <p:attrName>ppt_w</p:attrName>
                                        </p:attrNameLst>
                                      </p:cBhvr>
                                      <p:tavLst>
                                        <p:tav tm="0">
                                          <p:val>
                                            <p:fltVal val="0"/>
                                          </p:val>
                                        </p:tav>
                                        <p:tav tm="100000">
                                          <p:val>
                                            <p:strVal val="#ppt_w"/>
                                          </p:val>
                                        </p:tav>
                                      </p:tavLst>
                                    </p:anim>
                                    <p:anim calcmode="lin" valueType="num">
                                      <p:cBhvr>
                                        <p:cTn id="8" dur="1000" fill="hold"/>
                                        <p:tgtEl>
                                          <p:spTgt spid="110597"/>
                                        </p:tgtEl>
                                        <p:attrNameLst>
                                          <p:attrName>ppt_h</p:attrName>
                                        </p:attrNameLst>
                                      </p:cBhvr>
                                      <p:tavLst>
                                        <p:tav tm="0">
                                          <p:val>
                                            <p:fltVal val="0"/>
                                          </p:val>
                                        </p:tav>
                                        <p:tav tm="100000">
                                          <p:val>
                                            <p:strVal val="#ppt_h"/>
                                          </p:val>
                                        </p:tav>
                                      </p:tavLst>
                                    </p:anim>
                                    <p:anim calcmode="lin" valueType="num">
                                      <p:cBhvr>
                                        <p:cTn id="9" dur="1000" fill="hold"/>
                                        <p:tgtEl>
                                          <p:spTgt spid="11059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059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21" name="Picture 5" descr="n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9763" y="661988"/>
            <a:ext cx="5324475"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6"/>
          <p:cNvSpPr txBox="1">
            <a:spLocks noChangeArrowheads="1"/>
          </p:cNvSpPr>
          <p:nvPr/>
        </p:nvSpPr>
        <p:spPr bwMode="auto">
          <a:xfrm>
            <a:off x="3059113" y="6216650"/>
            <a:ext cx="31527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http://www.oilcrisis.com/africa/</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111621"/>
                                        </p:tgtEl>
                                        <p:attrNameLst>
                                          <p:attrName>style.visibility</p:attrName>
                                        </p:attrNameLst>
                                      </p:cBhvr>
                                      <p:to>
                                        <p:strVal val="visible"/>
                                      </p:to>
                                    </p:set>
                                    <p:animEffect transition="in" filter="fade">
                                      <p:cBhvr>
                                        <p:cTn id="7" dur="800" decel="100000"/>
                                        <p:tgtEl>
                                          <p:spTgt spid="111621"/>
                                        </p:tgtEl>
                                      </p:cBhvr>
                                    </p:animEffect>
                                    <p:anim calcmode="lin" valueType="num">
                                      <p:cBhvr>
                                        <p:cTn id="8" dur="800" decel="100000" fill="hold"/>
                                        <p:tgtEl>
                                          <p:spTgt spid="111621"/>
                                        </p:tgtEl>
                                        <p:attrNameLst>
                                          <p:attrName>style.rotation</p:attrName>
                                        </p:attrNameLst>
                                      </p:cBhvr>
                                      <p:tavLst>
                                        <p:tav tm="0">
                                          <p:val>
                                            <p:fltVal val="-90"/>
                                          </p:val>
                                        </p:tav>
                                        <p:tav tm="100000">
                                          <p:val>
                                            <p:fltVal val="0"/>
                                          </p:val>
                                        </p:tav>
                                      </p:tavLst>
                                    </p:anim>
                                    <p:anim calcmode="lin" valueType="num">
                                      <p:cBhvr>
                                        <p:cTn id="9" dur="800" decel="100000" fill="hold"/>
                                        <p:tgtEl>
                                          <p:spTgt spid="111621"/>
                                        </p:tgtEl>
                                        <p:attrNameLst>
                                          <p:attrName>ppt_x</p:attrName>
                                        </p:attrNameLst>
                                      </p:cBhvr>
                                      <p:tavLst>
                                        <p:tav tm="0">
                                          <p:val>
                                            <p:strVal val="#ppt_x+0.4"/>
                                          </p:val>
                                        </p:tav>
                                        <p:tav tm="100000">
                                          <p:val>
                                            <p:strVal val="#ppt_x-0.05"/>
                                          </p:val>
                                        </p:tav>
                                      </p:tavLst>
                                    </p:anim>
                                    <p:anim calcmode="lin" valueType="num">
                                      <p:cBhvr>
                                        <p:cTn id="10" dur="800" decel="100000" fill="hold"/>
                                        <p:tgtEl>
                                          <p:spTgt spid="11162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162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162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pPr eaLnBrk="1" hangingPunct="1">
              <a:defRPr/>
            </a:pPr>
            <a:r>
              <a:rPr lang="en-US" smtClean="0"/>
              <a:t>What is urbanization</a:t>
            </a:r>
          </a:p>
        </p:txBody>
      </p:sp>
      <p:sp>
        <p:nvSpPr>
          <p:cNvPr id="14339" name="Rectangle 3"/>
          <p:cNvSpPr>
            <a:spLocks noGrp="1" noChangeArrowheads="1"/>
          </p:cNvSpPr>
          <p:nvPr>
            <p:ph type="body" idx="1"/>
          </p:nvPr>
        </p:nvSpPr>
        <p:spPr/>
        <p:txBody>
          <a:bodyPr/>
          <a:lstStyle/>
          <a:p>
            <a:pPr eaLnBrk="1" hangingPunct="1">
              <a:defRPr/>
            </a:pPr>
            <a:r>
              <a:rPr lang="en-US" smtClean="0"/>
              <a:t>It is the growth of cities, brought about by a population shift from rural areas and small communities to large ones, and the change from a largely agricultural economy to an industrial one. </a:t>
            </a:r>
          </a:p>
          <a:p>
            <a:pPr eaLnBrk="1" hangingPunct="1">
              <a:defRPr/>
            </a:pPr>
            <a:r>
              <a:rPr lang="en-US" smtClean="0"/>
              <a:t>This results in the development of cities and towns on formerly agricultural or natural lands.</a:t>
            </a:r>
            <a:br>
              <a:rPr lang="en-US" smtClean="0"/>
            </a:b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14338"/>
                                        </p:tgtEl>
                                        <p:attrNameLst>
                                          <p:attrName>style.visibility</p:attrName>
                                        </p:attrNameLst>
                                      </p:cBhvr>
                                      <p:to>
                                        <p:strVal val="visible"/>
                                      </p:to>
                                    </p:set>
                                    <p:animEffect transition="in" filter="fade">
                                      <p:cBhvr>
                                        <p:cTn id="7" dur="1000">
                                          <p:stCondLst>
                                            <p:cond delay="0"/>
                                          </p:stCondLst>
                                        </p:cTn>
                                        <p:tgtEl>
                                          <p:spTgt spid="14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fade">
                                      <p:cBhvr>
                                        <p:cTn id="12" dur="500">
                                          <p:stCondLst>
                                            <p:cond delay="0"/>
                                          </p:stCondLst>
                                        </p:cTn>
                                        <p:tgtEl>
                                          <p:spTgt spid="1433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14339">
                                            <p:txEl>
                                              <p:pRg st="1" end="1"/>
                                            </p:txEl>
                                          </p:spTgt>
                                        </p:tgtEl>
                                        <p:attrNameLst>
                                          <p:attrName>style.visibility</p:attrName>
                                        </p:attrNameLst>
                                      </p:cBhvr>
                                      <p:to>
                                        <p:strVal val="visible"/>
                                      </p:to>
                                    </p:set>
                                    <p:animEffect transition="in" filter="fade">
                                      <p:cBhvr>
                                        <p:cTn id="17" dur="500">
                                          <p:stCondLst>
                                            <p:cond delay="0"/>
                                          </p:stCondLst>
                                        </p:cTn>
                                        <p:tgtEl>
                                          <p:spTgt spid="143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0" name="Picture 6" descr="contentphoto_urbaniz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1484313"/>
            <a:ext cx="446405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7"/>
          <p:cNvSpPr txBox="1">
            <a:spLocks noChangeArrowheads="1"/>
          </p:cNvSpPr>
          <p:nvPr/>
        </p:nvSpPr>
        <p:spPr bwMode="auto">
          <a:xfrm>
            <a:off x="1095375" y="5765800"/>
            <a:ext cx="6096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hlinkClick r:id="rId4"/>
              </a:rPr>
              <a:t>http://www.nationalaglawcenter.org/readingrooms/urbanization/</a:t>
            </a:r>
            <a:endParaRPr lang="en-US"/>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7590"/>
                                        </p:tgtEl>
                                        <p:attrNameLst>
                                          <p:attrName>style.visibility</p:attrName>
                                        </p:attrNameLst>
                                      </p:cBhvr>
                                      <p:to>
                                        <p:strVal val="visible"/>
                                      </p:to>
                                    </p:set>
                                    <p:animEffect transition="in" filter="box(in)">
                                      <p:cBhvr>
                                        <p:cTn id="7" dur="500"/>
                                        <p:tgtEl>
                                          <p:spTgt spid="67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lstStyle/>
          <a:p>
            <a:pPr eaLnBrk="1" hangingPunct="1">
              <a:defRPr/>
            </a:pPr>
            <a:r>
              <a:rPr lang="en-US" smtClean="0"/>
              <a:t>History of Urbanization</a:t>
            </a:r>
          </a:p>
        </p:txBody>
      </p:sp>
      <p:sp>
        <p:nvSpPr>
          <p:cNvPr id="12291" name="Rectangle 3"/>
          <p:cNvSpPr>
            <a:spLocks noGrp="1" noChangeArrowheads="1"/>
          </p:cNvSpPr>
          <p:nvPr>
            <p:ph type="body" idx="1"/>
          </p:nvPr>
        </p:nvSpPr>
        <p:spPr/>
        <p:txBody>
          <a:bodyPr/>
          <a:lstStyle/>
          <a:p>
            <a:pPr eaLnBrk="1" hangingPunct="1">
              <a:lnSpc>
                <a:spcPct val="90000"/>
              </a:lnSpc>
              <a:defRPr/>
            </a:pPr>
            <a:r>
              <a:rPr lang="en-US" sz="2800" smtClean="0"/>
              <a:t>Through most of history, the human population has lived a rural lifestyle, dependent on agriculture and hunting for survival. </a:t>
            </a:r>
          </a:p>
          <a:p>
            <a:pPr eaLnBrk="1" hangingPunct="1">
              <a:lnSpc>
                <a:spcPct val="90000"/>
              </a:lnSpc>
              <a:defRPr/>
            </a:pPr>
            <a:r>
              <a:rPr lang="en-US" sz="2800" smtClean="0"/>
              <a:t>In 1800, only 3 percent of the world's population lived in </a:t>
            </a:r>
            <a:r>
              <a:rPr lang="en-US" sz="2800" smtClean="0">
                <a:hlinkClick r:id="rId3"/>
              </a:rPr>
              <a:t>urban</a:t>
            </a:r>
            <a:r>
              <a:rPr lang="en-US" sz="2800" smtClean="0"/>
              <a:t> areas. </a:t>
            </a:r>
          </a:p>
          <a:p>
            <a:pPr eaLnBrk="1" hangingPunct="1">
              <a:lnSpc>
                <a:spcPct val="90000"/>
              </a:lnSpc>
              <a:defRPr/>
            </a:pPr>
            <a:r>
              <a:rPr lang="en-US" sz="2800" smtClean="0"/>
              <a:t>By 1900, almost 14 percent were urbanites, although only 12 cities had 1 million or more inhabitants. </a:t>
            </a:r>
          </a:p>
          <a:p>
            <a:pPr eaLnBrk="1" hangingPunct="1">
              <a:lnSpc>
                <a:spcPct val="90000"/>
              </a:lnSpc>
              <a:defRPr/>
            </a:pPr>
            <a:r>
              <a:rPr lang="en-US" sz="2800" smtClean="0"/>
              <a:t>In 1950, 30 percent of the world's population resided in urban centers. The number of cities with over 1 million people had grown to 83.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dissolve">
                                      <p:cBhvr>
                                        <p:cTn id="7" dur="500"/>
                                        <p:tgtEl>
                                          <p:spTgt spid="12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dissolve">
                                      <p:cBhvr>
                                        <p:cTn id="12" dur="500"/>
                                        <p:tgtEl>
                                          <p:spTgt spid="122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dissolve">
                                      <p:cBhvr>
                                        <p:cTn id="17" dur="500"/>
                                        <p:tgtEl>
                                          <p:spTgt spid="1229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291">
                                            <p:txEl>
                                              <p:pRg st="3" end="3"/>
                                            </p:txEl>
                                          </p:spTgt>
                                        </p:tgtEl>
                                        <p:attrNameLst>
                                          <p:attrName>style.visibility</p:attrName>
                                        </p:attrNameLst>
                                      </p:cBhvr>
                                      <p:to>
                                        <p:strVal val="visible"/>
                                      </p:to>
                                    </p:set>
                                    <p:animEffect transition="in" filter="dissolve">
                                      <p:cBhvr>
                                        <p:cTn id="22" dur="500"/>
                                        <p:tgtEl>
                                          <p:spTgt spid="122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191</TotalTime>
  <Words>1662</Words>
  <Application>Microsoft Office PowerPoint</Application>
  <PresentationFormat>On-screen Show (4:3)</PresentationFormat>
  <Paragraphs>144</Paragraphs>
  <Slides>47</Slides>
  <Notes>45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47</vt:i4>
      </vt:variant>
    </vt:vector>
  </HeadingPairs>
  <TitlesOfParts>
    <vt:vector size="52" baseType="lpstr">
      <vt:lpstr>Garamond</vt:lpstr>
      <vt:lpstr>Arial</vt:lpstr>
      <vt:lpstr>Wingdings</vt:lpstr>
      <vt:lpstr>Stream</vt:lpstr>
      <vt:lpstr>Default Design</vt:lpstr>
      <vt:lpstr>URBANIZATION</vt:lpstr>
      <vt:lpstr>PowerPoint Presentation</vt:lpstr>
      <vt:lpstr>PowerPoint Presentation</vt:lpstr>
      <vt:lpstr>PowerPoint Presentation</vt:lpstr>
      <vt:lpstr>PowerPoint Presentation</vt:lpstr>
      <vt:lpstr>PowerPoint Presentation</vt:lpstr>
      <vt:lpstr>What is urbanization</vt:lpstr>
      <vt:lpstr>PowerPoint Presentation</vt:lpstr>
      <vt:lpstr>History of Urbanization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Causes of urbanization</vt:lpstr>
      <vt:lpstr>PowerPoint Presentation</vt:lpstr>
      <vt:lpstr>PowerPoint Presentation</vt:lpstr>
      <vt:lpstr>City life 1800s</vt:lpstr>
      <vt:lpstr>PowerPoint Presentation</vt:lpstr>
      <vt:lpstr>LDCs</vt:lpstr>
      <vt:lpstr>Global differences in urbanization</vt:lpstr>
      <vt:lpstr>PowerPoint Presentation</vt:lpstr>
      <vt:lpstr>PowerPoint Presentation</vt:lpstr>
      <vt:lpstr>PowerPoint Presentation</vt:lpstr>
      <vt:lpstr>MEGACITIES</vt:lpstr>
      <vt:lpstr>PowerPoint Presentation</vt:lpstr>
      <vt:lpstr>Urbanization and the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Effects on Weather</vt:lpstr>
      <vt:lpstr>PowerPoint Presentation</vt:lpstr>
      <vt:lpstr>PowerPoint Presentation</vt:lpstr>
      <vt:lpstr>Urbanization and Health</vt:lpstr>
      <vt:lpstr>PowerPoint Presentation</vt:lpstr>
      <vt:lpstr>PowerPoint Presentation</vt:lpstr>
      <vt:lpstr>PowerPoint Presentation</vt:lpstr>
      <vt:lpstr>PowerPoint Presentation</vt:lpstr>
      <vt:lpstr>CANADA</vt:lpstr>
    </vt:vector>
  </TitlesOfParts>
  <Company>SRHS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URBANIZATION</dc:title>
  <dc:creator>Sandra Walsh</dc:creator>
  <cp:lastModifiedBy>Teacher E-Solutions</cp:lastModifiedBy>
  <cp:revision>31</cp:revision>
  <dcterms:created xsi:type="dcterms:W3CDTF">2005-05-26T22:02:13Z</dcterms:created>
  <dcterms:modified xsi:type="dcterms:W3CDTF">2019-01-18T16:59:45Z</dcterms:modified>
</cp:coreProperties>
</file>