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6" r:id="rId6"/>
    <p:sldId id="267" r:id="rId7"/>
    <p:sldId id="261" r:id="rId8"/>
    <p:sldId id="265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F4EBD0-AC2D-4A64-98C7-260321EBD5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14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D82FC-1AD8-4279-9333-F54F9CBE62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3E7AD-3F5A-4F1F-BEE7-61E819595F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3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21126-68F1-4CCE-9CE0-FBDC76C8A2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38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21B00-9BF4-41C6-B52B-4AD81B8EF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F6064-5942-4814-AAB8-6E4E257950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2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2EB92-C28E-41D1-95F0-2B16AFACC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5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F635F-1660-4000-BAE7-BD6A3BCBCF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4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BC717-8EE5-4280-8B50-5EBD92D903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9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E6071-A130-4F3A-9AC0-942D763846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9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9B9CF-0A5A-4646-B3CE-DE28C9742E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8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35F2-7BE9-4436-90AB-1FA900C488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6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3F294B-C43B-4279-BC43-5FF26B9BE3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latin typeface="Showcard Gothic" pitchFamily="82" charset="0"/>
              </a:rPr>
              <a:t>Grammar Unit II: </a:t>
            </a:r>
            <a:br>
              <a:rPr lang="en-US">
                <a:latin typeface="Showcard Gothic" pitchFamily="82" charset="0"/>
              </a:rPr>
            </a:br>
            <a:r>
              <a:rPr lang="en-US">
                <a:latin typeface="Showcard Gothic" pitchFamily="82" charset="0"/>
              </a:rPr>
              <a:t>Lesson 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Using Indefinite Pronouns</a:t>
            </a:r>
          </a:p>
          <a:p>
            <a:r>
              <a:rPr lang="en-US">
                <a:latin typeface="Comic Sans MS" pitchFamily="66" charset="0"/>
              </a:rPr>
              <a:t> Correctly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4000">
                <a:latin typeface="Showcard Gothic" pitchFamily="82" charset="0"/>
              </a:rPr>
              <a:t>Guided Practice</a:t>
            </a: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762000" y="9906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6200" y="1066800"/>
            <a:ext cx="891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500">
                <a:latin typeface="Comic Sans MS" pitchFamily="66" charset="0"/>
              </a:rPr>
              <a:t>Identify each indefinite pronoun as S or P. Then select the appropriate pronoun.  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685800" y="19050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85800" y="64770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52400" y="2209800"/>
            <a:ext cx="891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500">
                <a:latin typeface="Comic Sans MS" pitchFamily="66" charset="0"/>
              </a:rPr>
              <a:t>1.  Everyone studies (his or her, their) book. 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85800" y="2590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3429000" y="2590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52400" y="2971800"/>
            <a:ext cx="891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500">
                <a:latin typeface="Comic Sans MS" pitchFamily="66" charset="0"/>
              </a:rPr>
              <a:t>2. Each has (their, his or her) point of view. 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85800" y="3352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3124200" y="3429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228600" y="3886200"/>
            <a:ext cx="891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500">
                <a:latin typeface="Comic Sans MS" pitchFamily="66" charset="0"/>
              </a:rPr>
              <a:t>3. Several offer (his or her, their) advice. 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762000" y="42672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4648200" y="4267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228600" y="4876800"/>
            <a:ext cx="891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500">
                <a:latin typeface="Comic Sans MS" pitchFamily="66" charset="0"/>
              </a:rPr>
              <a:t>4. All of the students give (his or her, their) opinions, too.  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762000" y="5257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1722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animBg="1"/>
      <p:bldP spid="16388" grpId="0" autoUpdateAnimBg="0"/>
      <p:bldP spid="16389" grpId="0" animBg="1"/>
      <p:bldP spid="16390" grpId="0" animBg="1"/>
      <p:bldP spid="16391" grpId="0" autoUpdateAnimBg="0"/>
      <p:bldP spid="16392" grpId="0" autoUpdateAnimBg="0"/>
      <p:bldP spid="16393" grpId="0" animBg="1"/>
      <p:bldP spid="16394" grpId="0" autoUpdateAnimBg="0"/>
      <p:bldP spid="16395" grpId="0" autoUpdateAnimBg="0"/>
      <p:bldP spid="16396" grpId="0" animBg="1"/>
      <p:bldP spid="16397" grpId="0" autoUpdateAnimBg="0"/>
      <p:bldP spid="16398" grpId="0" autoUpdateAnimBg="0"/>
      <p:bldP spid="16399" grpId="0" animBg="1"/>
      <p:bldP spid="16401" grpId="0" autoUpdateAnimBg="0"/>
      <p:bldP spid="16402" grpId="0" autoUpdateAnimBg="0"/>
      <p:bldP spid="164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>
                <a:latin typeface="Showcard Gothic" pitchFamily="82" charset="0"/>
              </a:rPr>
              <a:t>Definition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1752600"/>
          </a:xfrm>
        </p:spPr>
        <p:txBody>
          <a:bodyPr/>
          <a:lstStyle/>
          <a:p>
            <a:pPr algn="l"/>
            <a:r>
              <a:rPr lang="en-US" b="1"/>
              <a:t>Indefinite pronoun:</a:t>
            </a:r>
            <a:r>
              <a:rPr lang="en-US"/>
              <a:t> a pronoun that does not refer to a specific person, place, or thing. 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762000" y="22098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762000" y="56388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44958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Each</a:t>
            </a:r>
            <a:r>
              <a:rPr lang="en-US"/>
              <a:t> thinks about the story.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  <p:bldP spid="3076" grpId="0" animBg="1"/>
      <p:bldP spid="3077" grpId="0" animBg="1"/>
      <p:bldP spid="307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Showcard Gothic" pitchFamily="82" charset="0"/>
              </a:rPr>
              <a:t>Usage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600200"/>
            <a:ext cx="7924800" cy="17526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Indefinite pronouns can be either SINGULAR or PLURAL. 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762000" y="14478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762000" y="28194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762000" y="3200400"/>
            <a:ext cx="1905000" cy="609600"/>
          </a:xfrm>
          <a:prstGeom prst="rect">
            <a:avLst/>
          </a:prstGeom>
          <a:solidFill>
            <a:srgbClr val="99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762000" y="3352800"/>
            <a:ext cx="7924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200">
                <a:latin typeface="Showcard Gothic" pitchFamily="82" charset="0"/>
              </a:rPr>
              <a:t>Why is this important?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762000" y="4114800"/>
            <a:ext cx="7924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200">
                <a:latin typeface="Comic Sans MS" pitchFamily="66" charset="0"/>
              </a:rPr>
              <a:t>If you use an indefinite pronoun as a subject, then your verb must AGREE with it.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  <p:bldP spid="4100" grpId="0" animBg="1"/>
      <p:bldP spid="4101" grpId="0" animBg="1"/>
      <p:bldP spid="4105" grpId="0" animBg="1"/>
      <p:bldP spid="4106" grpId="0" build="p" autoUpdateAnimBg="0" advAuto="0"/>
      <p:bldP spid="4107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Showcard Gothic" pitchFamily="82" charset="0"/>
              </a:rPr>
              <a:t>Subject/verb agreement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762000" y="14478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219200" y="15240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Each</a:t>
            </a:r>
            <a:r>
              <a:rPr lang="en-US"/>
              <a:t> thinks about the story. </a:t>
            </a:r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2819400" y="1905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2286000" y="2819400"/>
            <a:ext cx="1447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Singular indefinite pronoun</a:t>
            </a:r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H="1" flipV="1">
            <a:off x="4038600" y="1981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4191000" y="2743200"/>
            <a:ext cx="1447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Singular verb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143000" y="4114800"/>
            <a:ext cx="6324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SO, how can we determine which indefinite pronouns are SINGULAR and WHICH are plural?</a:t>
            </a:r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 flipV="1">
            <a:off x="1143000" y="4038600"/>
            <a:ext cx="617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1981200" y="5334000"/>
            <a:ext cx="6324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Unfortunately for most, you can’t.  You have to memorize them. </a:t>
            </a:r>
            <a:r>
              <a:rPr lang="en-US">
                <a:latin typeface="Comic Sans MS" pitchFamily="66" charset="0"/>
                <a:sym typeface="Wingdings" pitchFamily="2" charset="2"/>
              </a:rPr>
              <a:t> So here they are. . .</a:t>
            </a: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4" grpId="0" animBg="1"/>
      <p:bldP spid="5138" grpId="0" autoUpdateAnimBg="0"/>
      <p:bldP spid="5140" grpId="0" animBg="1"/>
      <p:bldP spid="5141" grpId="0" autoUpdateAnimBg="0"/>
      <p:bldP spid="5142" grpId="0" animBg="1"/>
      <p:bldP spid="5143" grpId="0" autoUpdateAnimBg="0"/>
      <p:bldP spid="5144" grpId="0" autoUpdateAnimBg="0"/>
      <p:bldP spid="5145" grpId="0" animBg="1"/>
      <p:bldP spid="514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Group 1026"/>
          <p:cNvGraphicFramePr>
            <a:graphicFrameLocks noGrp="1"/>
          </p:cNvGraphicFramePr>
          <p:nvPr/>
        </p:nvGraphicFramePr>
        <p:xfrm>
          <a:off x="381000" y="1141413"/>
          <a:ext cx="6096000" cy="5259387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274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   A   N  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   N  O   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  Y        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               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   A   N  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   N  O   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  Y        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               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   A   N  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   N  O   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  Y        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               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Somebody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Anybody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Nobody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everybody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Someone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Anyone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No 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everyone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Something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Anything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Nothing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Everything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4" name="Text Box 1040"/>
          <p:cNvSpPr txBox="1">
            <a:spLocks noChangeArrowheads="1"/>
          </p:cNvSpPr>
          <p:nvPr/>
        </p:nvSpPr>
        <p:spPr bwMode="auto">
          <a:xfrm>
            <a:off x="685800" y="288925"/>
            <a:ext cx="7696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>
                <a:latin typeface="Showcard Gothic" pitchFamily="82" charset="0"/>
              </a:rPr>
              <a:t>SINGULAR INDEFINITE PRONOUNS</a:t>
            </a:r>
          </a:p>
        </p:txBody>
      </p:sp>
      <p:sp>
        <p:nvSpPr>
          <p:cNvPr id="12305" name="Text Box 1041"/>
          <p:cNvSpPr txBox="1">
            <a:spLocks noChangeArrowheads="1"/>
          </p:cNvSpPr>
          <p:nvPr/>
        </p:nvSpPr>
        <p:spPr bwMode="auto">
          <a:xfrm>
            <a:off x="7010400" y="1524000"/>
            <a:ext cx="1447800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O</a:t>
            </a:r>
            <a:r>
              <a:rPr lang="en-US"/>
              <a:t>ne</a:t>
            </a:r>
          </a:p>
          <a:p>
            <a:pPr>
              <a:spcBef>
                <a:spcPct val="50000"/>
              </a:spcBef>
            </a:pPr>
            <a:r>
              <a:rPr lang="en-US" b="1"/>
              <a:t>N</a:t>
            </a:r>
            <a:r>
              <a:rPr lang="en-US"/>
              <a:t>either</a:t>
            </a:r>
          </a:p>
          <a:p>
            <a:pPr>
              <a:spcBef>
                <a:spcPct val="50000"/>
              </a:spcBef>
            </a:pPr>
            <a:r>
              <a:rPr lang="en-US" b="1"/>
              <a:t>E</a:t>
            </a:r>
            <a:r>
              <a:rPr lang="en-US"/>
              <a:t>ach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 b="1"/>
              <a:t>A</a:t>
            </a:r>
            <a:r>
              <a:rPr lang="en-US"/>
              <a:t>nother</a:t>
            </a:r>
          </a:p>
          <a:p>
            <a:pPr>
              <a:spcBef>
                <a:spcPct val="50000"/>
              </a:spcBef>
            </a:pPr>
            <a:r>
              <a:rPr lang="en-US" b="1"/>
              <a:t>M</a:t>
            </a:r>
            <a:r>
              <a:rPr lang="en-US"/>
              <a:t>uch</a:t>
            </a:r>
          </a:p>
          <a:p>
            <a:pPr>
              <a:spcBef>
                <a:spcPct val="50000"/>
              </a:spcBef>
            </a:pPr>
            <a:r>
              <a:rPr lang="en-US" b="1"/>
              <a:t>E</a:t>
            </a:r>
            <a:r>
              <a:rPr lang="en-US"/>
              <a:t>ither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 build="p" autoUpdateAnimBg="0"/>
      <p:bldP spid="1230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5800" y="288925"/>
            <a:ext cx="7696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>
                <a:latin typeface="Showcard Gothic" pitchFamily="82" charset="0"/>
              </a:rPr>
              <a:t>Plural  INDEFINITE PRONOUNS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429000" y="1600200"/>
            <a:ext cx="1447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</a:t>
            </a:r>
            <a:r>
              <a:rPr lang="en-US"/>
              <a:t>oth</a:t>
            </a:r>
          </a:p>
          <a:p>
            <a:pPr>
              <a:spcBef>
                <a:spcPct val="50000"/>
              </a:spcBef>
            </a:pPr>
            <a:r>
              <a:rPr lang="en-US" b="1"/>
              <a:t>F</a:t>
            </a:r>
            <a:r>
              <a:rPr lang="en-US"/>
              <a:t>ew</a:t>
            </a:r>
          </a:p>
          <a:p>
            <a:pPr>
              <a:spcBef>
                <a:spcPct val="50000"/>
              </a:spcBef>
            </a:pPr>
            <a:r>
              <a:rPr lang="en-US" b="1"/>
              <a:t>M</a:t>
            </a:r>
            <a:r>
              <a:rPr lang="en-US"/>
              <a:t>any</a:t>
            </a:r>
          </a:p>
          <a:p>
            <a:pPr>
              <a:spcBef>
                <a:spcPct val="50000"/>
              </a:spcBef>
            </a:pPr>
            <a:r>
              <a:rPr lang="en-US" b="1"/>
              <a:t>O</a:t>
            </a:r>
            <a:r>
              <a:rPr lang="en-US"/>
              <a:t>thers</a:t>
            </a:r>
          </a:p>
          <a:p>
            <a:pPr>
              <a:spcBef>
                <a:spcPct val="50000"/>
              </a:spcBef>
            </a:pPr>
            <a:r>
              <a:rPr lang="en-US" b="1"/>
              <a:t>S</a:t>
            </a:r>
            <a:r>
              <a:rPr lang="en-US"/>
              <a:t>everal</a:t>
            </a:r>
            <a:endParaRPr lang="en-US" b="1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295400" y="4816475"/>
            <a:ext cx="6781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Create your own mnemonic device to help you remember these five plural indefinite pronouns.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utoUpdateAnimBg="0"/>
      <p:bldP spid="1331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685800" y="288925"/>
            <a:ext cx="76962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Showcard Gothic" pitchFamily="82" charset="0"/>
              </a:rPr>
              <a:t>INDEFINITE PRONOUNS that can be </a:t>
            </a:r>
          </a:p>
          <a:p>
            <a:pPr algn="ctr">
              <a:spcBef>
                <a:spcPct val="50000"/>
              </a:spcBef>
            </a:pPr>
            <a:r>
              <a:rPr lang="en-US" sz="3000">
                <a:effectLst>
                  <a:outerShdw blurRad="38100" dist="38100" dir="2700000" algn="tl">
                    <a:srgbClr val="FFFFFF"/>
                  </a:outerShdw>
                </a:effectLst>
                <a:latin typeface="Showcard Gothic" pitchFamily="82" charset="0"/>
              </a:rPr>
              <a:t>Either </a:t>
            </a:r>
            <a:r>
              <a:rPr lang="en-US" sz="3000">
                <a:latin typeface="Showcard Gothic" pitchFamily="82" charset="0"/>
              </a:rPr>
              <a:t>Singular or plural</a:t>
            </a:r>
            <a:endParaRPr lang="en-US" sz="3000">
              <a:effectLst>
                <a:outerShdw blurRad="38100" dist="38100" dir="2700000" algn="tl">
                  <a:srgbClr val="FFFFFF"/>
                </a:outerShdw>
              </a:effectLst>
              <a:latin typeface="Showcard Gothic" pitchFamily="82" charset="0"/>
            </a:endParaRP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685800" y="2362200"/>
            <a:ext cx="1143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N</a:t>
            </a:r>
            <a:r>
              <a:rPr lang="en-US" b="1"/>
              <a:t>one</a:t>
            </a:r>
          </a:p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en-US" b="1"/>
              <a:t>ll </a:t>
            </a:r>
          </a:p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en-US" b="1"/>
              <a:t>ome</a:t>
            </a:r>
          </a:p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en-US" b="1"/>
              <a:t>ny</a:t>
            </a:r>
          </a:p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M</a:t>
            </a:r>
            <a:r>
              <a:rPr lang="en-US" b="1"/>
              <a:t>ost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2133600" y="2590800"/>
            <a:ext cx="64008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All</a:t>
            </a:r>
            <a:r>
              <a:rPr lang="en-US"/>
              <a:t> of the students do their homework.  (plural)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 b="1"/>
              <a:t>All</a:t>
            </a:r>
            <a:r>
              <a:rPr lang="en-US"/>
              <a:t> of the class does his or her homework.  (singular)</a:t>
            </a: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609600" y="5349875"/>
            <a:ext cx="7924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How do we determine if these indefinite pronouns are singular or plural? Use the two examples above to help you.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4" grpId="0" autoUpdateAnimBg="0"/>
      <p:bldP spid="7215" grpId="0" autoUpdateAnimBg="0"/>
      <p:bldP spid="7217" grpId="0" autoUpdateAnimBg="0"/>
      <p:bldP spid="721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4000">
                <a:latin typeface="Showcard Gothic" pitchFamily="82" charset="0"/>
              </a:rPr>
              <a:t>Guided Practice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762000" y="9906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6200" y="1066800"/>
            <a:ext cx="891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500">
                <a:latin typeface="Comic Sans MS" pitchFamily="66" charset="0"/>
              </a:rPr>
              <a:t>Identify each indefinite pronoun as S or P. Then select the appropriate verb. 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685800" y="19050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85800" y="64770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152400" y="2209800"/>
            <a:ext cx="891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500">
                <a:latin typeface="Comic Sans MS" pitchFamily="66" charset="0"/>
              </a:rPr>
              <a:t>1.  Each (think, thinks) about the plot.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685800" y="2590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2590800" y="2590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152400" y="2971800"/>
            <a:ext cx="891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500">
                <a:latin typeface="Comic Sans MS" pitchFamily="66" charset="0"/>
              </a:rPr>
              <a:t>2. Many of the students (do, does) their homework. 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685800" y="3352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39624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228600" y="3886200"/>
            <a:ext cx="891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500">
                <a:latin typeface="Comic Sans MS" pitchFamily="66" charset="0"/>
              </a:rPr>
              <a:t>3. Most of the students (is, are) reliable. 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762000" y="42672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4958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AutoShape 33"/>
          <p:cNvSpPr>
            <a:spLocks noChangeArrowheads="1"/>
          </p:cNvSpPr>
          <p:nvPr/>
        </p:nvSpPr>
        <p:spPr bwMode="auto">
          <a:xfrm>
            <a:off x="1066800" y="4343400"/>
            <a:ext cx="2590800" cy="533400"/>
          </a:xfrm>
          <a:prstGeom prst="curvedUpArrow">
            <a:avLst>
              <a:gd name="adj1" fmla="val 43669"/>
              <a:gd name="adj2" fmla="val 19428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228600" y="4876800"/>
            <a:ext cx="891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500">
                <a:latin typeface="Comic Sans MS" pitchFamily="66" charset="0"/>
              </a:rPr>
              <a:t>4.  Several (is, are) presenting their speeches. </a:t>
            </a: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762000" y="5257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14600" y="525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AutoShape 38"/>
          <p:cNvSpPr>
            <a:spLocks noChangeArrowheads="1"/>
          </p:cNvSpPr>
          <p:nvPr/>
        </p:nvSpPr>
        <p:spPr bwMode="auto">
          <a:xfrm>
            <a:off x="1295400" y="5334000"/>
            <a:ext cx="4876800" cy="685800"/>
          </a:xfrm>
          <a:prstGeom prst="curvedUpArrow">
            <a:avLst>
              <a:gd name="adj1" fmla="val 63934"/>
              <a:gd name="adj2" fmla="val 28444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animBg="1"/>
      <p:bldP spid="11268" grpId="0" autoUpdateAnimBg="0"/>
      <p:bldP spid="11269" grpId="0" animBg="1"/>
      <p:bldP spid="11272" grpId="0" animBg="1"/>
      <p:bldP spid="11288" grpId="0" autoUpdateAnimBg="0"/>
      <p:bldP spid="11289" grpId="0" autoUpdateAnimBg="0"/>
      <p:bldP spid="11290" grpId="0" animBg="1"/>
      <p:bldP spid="11291" grpId="0" autoUpdateAnimBg="0"/>
      <p:bldP spid="11292" grpId="0" autoUpdateAnimBg="0"/>
      <p:bldP spid="11293" grpId="0" animBg="1"/>
      <p:bldP spid="11294" grpId="0" autoUpdateAnimBg="0"/>
      <p:bldP spid="11295" grpId="0" autoUpdateAnimBg="0"/>
      <p:bldP spid="11296" grpId="0" animBg="1"/>
      <p:bldP spid="11297" grpId="0" animBg="1"/>
      <p:bldP spid="11298" grpId="0" autoUpdateAnimBg="0"/>
      <p:bldP spid="11299" grpId="0" autoUpdateAnimBg="0"/>
      <p:bldP spid="11300" grpId="0" animBg="1"/>
      <p:bldP spid="113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>
                <a:latin typeface="Showcard Gothic" pitchFamily="82" charset="0"/>
              </a:rPr>
              <a:t>Pronoun/pronoun</a:t>
            </a:r>
            <a:br>
              <a:rPr lang="en-US">
                <a:latin typeface="Showcard Gothic" pitchFamily="82" charset="0"/>
              </a:rPr>
            </a:br>
            <a:r>
              <a:rPr lang="en-US">
                <a:latin typeface="Showcard Gothic" pitchFamily="82" charset="0"/>
              </a:rPr>
              <a:t>agreement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838200" y="22098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85800" y="22860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Each of the students has his or her ideas about homework. 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990600" y="25908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09600" y="3276600"/>
            <a:ext cx="1447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Singular indefinite pronoun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 flipV="1">
            <a:off x="4114800" y="2743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267200" y="3505200"/>
            <a:ext cx="1447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Singular singular pronouns</a:t>
            </a: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1219200" y="4800600"/>
            <a:ext cx="617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V="1">
            <a:off x="4800600" y="266700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animBg="1"/>
      <p:bldP spid="14340" grpId="0" autoUpdateAnimBg="0"/>
      <p:bldP spid="14341" grpId="0" animBg="1"/>
      <p:bldP spid="14342" grpId="0" autoUpdateAnimBg="0"/>
      <p:bldP spid="14343" grpId="0" animBg="1"/>
      <p:bldP spid="14344" grpId="0" autoUpdateAnimBg="0"/>
      <p:bldP spid="14346" grpId="0" animBg="1"/>
      <p:bldP spid="1434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443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Times New Roman</vt:lpstr>
      <vt:lpstr>Showcard Gothic</vt:lpstr>
      <vt:lpstr>Comic Sans MS</vt:lpstr>
      <vt:lpstr>Wingdings</vt:lpstr>
      <vt:lpstr>Default Design</vt:lpstr>
      <vt:lpstr>Grammar Unit II:  Lesson 5</vt:lpstr>
      <vt:lpstr>Definition</vt:lpstr>
      <vt:lpstr>Usage</vt:lpstr>
      <vt:lpstr>Subject/verb agreement</vt:lpstr>
      <vt:lpstr>PowerPoint Presentation</vt:lpstr>
      <vt:lpstr>PowerPoint Presentation</vt:lpstr>
      <vt:lpstr>PowerPoint Presentation</vt:lpstr>
      <vt:lpstr>Guided Practice</vt:lpstr>
      <vt:lpstr>Pronoun/pronoun agreement</vt:lpstr>
      <vt:lpstr>Guided Practice</vt:lpstr>
    </vt:vector>
  </TitlesOfParts>
  <Company>Spring Cove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Unit II: Lesson 1.2</dc:title>
  <dc:creator>Spring Cove School District</dc:creator>
  <cp:lastModifiedBy>Teacher E-Solutions</cp:lastModifiedBy>
  <cp:revision>26</cp:revision>
  <dcterms:created xsi:type="dcterms:W3CDTF">2004-02-11T15:24:15Z</dcterms:created>
  <dcterms:modified xsi:type="dcterms:W3CDTF">2019-01-18T16:53:51Z</dcterms:modified>
</cp:coreProperties>
</file>