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4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CC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FEF80C-782C-4305-A274-CE18755080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504220"/>
      </p:ext>
    </p:extLst>
  </p:cSld>
  <p:clrMapOvr>
    <a:masterClrMapping/>
  </p:clrMapOvr>
  <p:transition advClick="0" advTm="2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3B3DA2-4757-4894-B57D-4DADF46CED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479448"/>
      </p:ext>
    </p:extLst>
  </p:cSld>
  <p:clrMapOvr>
    <a:masterClrMapping/>
  </p:clrMapOvr>
  <p:transition advClick="0" advTm="2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381BF-CB85-4DF0-9D3D-9732C7B205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73490"/>
      </p:ext>
    </p:extLst>
  </p:cSld>
  <p:clrMapOvr>
    <a:masterClrMapping/>
  </p:clrMapOvr>
  <p:transition advClick="0" advTm="2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253F3-826F-44F1-8FA6-46EC4C2F49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227192"/>
      </p:ext>
    </p:extLst>
  </p:cSld>
  <p:clrMapOvr>
    <a:masterClrMapping/>
  </p:clrMapOvr>
  <p:transition advClick="0" advTm="2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2A5A64-6E56-4FF6-A07A-A70C7B1A98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462743"/>
      </p:ext>
    </p:extLst>
  </p:cSld>
  <p:clrMapOvr>
    <a:masterClrMapping/>
  </p:clrMapOvr>
  <p:transition advClick="0" advTm="2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F7D94C-344A-43B8-B393-1786B1A124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679509"/>
      </p:ext>
    </p:extLst>
  </p:cSld>
  <p:clrMapOvr>
    <a:masterClrMapping/>
  </p:clrMapOvr>
  <p:transition advClick="0" advTm="2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7FF9A4-E281-4D4A-9860-AC4AB38AC6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83411"/>
      </p:ext>
    </p:extLst>
  </p:cSld>
  <p:clrMapOvr>
    <a:masterClrMapping/>
  </p:clrMapOvr>
  <p:transition advClick="0" advTm="2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31C515-9A99-4DAF-AF82-FA9731AAAE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51080"/>
      </p:ext>
    </p:extLst>
  </p:cSld>
  <p:clrMapOvr>
    <a:masterClrMapping/>
  </p:clrMapOvr>
  <p:transition advClick="0" advTm="2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3B608A-99F1-45AF-AE71-F48D10A3A6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203399"/>
      </p:ext>
    </p:extLst>
  </p:cSld>
  <p:clrMapOvr>
    <a:masterClrMapping/>
  </p:clrMapOvr>
  <p:transition advClick="0" advTm="2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DA4434-895C-4D8A-B6D3-49CA299B9A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3459"/>
      </p:ext>
    </p:extLst>
  </p:cSld>
  <p:clrMapOvr>
    <a:masterClrMapping/>
  </p:clrMapOvr>
  <p:transition advClick="0" advTm="2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ADDE27-344B-421F-9649-046A541E28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878613"/>
      </p:ext>
    </p:extLst>
  </p:cSld>
  <p:clrMapOvr>
    <a:masterClrMapping/>
  </p:clrMapOvr>
  <p:transition advClick="0" advTm="2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03D1329-FE5E-4C1B-A996-53357C40FC3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500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I386\TITLE.WMA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I386\TITLE.WMA" TargetMode="External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492500" y="0"/>
            <a:ext cx="23764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solidFill>
                  <a:srgbClr val="FF0000"/>
                </a:solidFill>
                <a:latin typeface="Comic Sans MS" pitchFamily="66" charset="0"/>
              </a:rPr>
              <a:t>Verbs</a:t>
            </a:r>
            <a:endParaRPr lang="en-US" sz="6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979613" y="1412875"/>
            <a:ext cx="5329237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What is a </a:t>
            </a: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verb</a:t>
            </a:r>
            <a:r>
              <a:rPr lang="en-GB" sz="5400">
                <a:latin typeface="Comic Sans MS" pitchFamily="66" charset="0"/>
              </a:rPr>
              <a:t>?</a:t>
            </a:r>
            <a:endParaRPr lang="en-US" sz="5400">
              <a:latin typeface="Comic Sans MS" pitchFamily="66" charset="0"/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50825" y="2636838"/>
            <a:ext cx="85693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A </a:t>
            </a: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verb</a:t>
            </a:r>
            <a:r>
              <a:rPr lang="en-GB" sz="5400">
                <a:latin typeface="Comic Sans MS" pitchFamily="66" charset="0"/>
              </a:rPr>
              <a:t> is an action word! </a:t>
            </a: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1763713" y="4005263"/>
            <a:ext cx="6192837" cy="2147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If you can ‘do it’ </a:t>
            </a:r>
          </a:p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then it’s a </a:t>
            </a: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verb</a:t>
            </a:r>
            <a:r>
              <a:rPr lang="en-GB" sz="5400">
                <a:latin typeface="Comic Sans MS" pitchFamily="66" charset="0"/>
              </a:rPr>
              <a:t>!</a:t>
            </a:r>
            <a:endParaRPr lang="en-US" sz="5400">
              <a:latin typeface="Comic Sans MS" pitchFamily="66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6300788" y="6453188"/>
            <a:ext cx="16557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CCFF"/>
                </a:solidFill>
              </a:rPr>
              <a:t>By A. Gore</a:t>
            </a:r>
            <a:endParaRPr lang="en-US">
              <a:solidFill>
                <a:srgbClr val="FFCCFF"/>
              </a:solidFill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635375" y="6308725"/>
            <a:ext cx="55086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b="1"/>
              <a:t>By Angie. Gore Norwood Primary Southport</a:t>
            </a:r>
            <a:endParaRPr lang="en-US" b="1"/>
          </a:p>
        </p:txBody>
      </p:sp>
    </p:spTree>
  </p:cSld>
  <p:clrMapOvr>
    <a:masterClrMapping/>
  </p:clrMapOvr>
  <p:transition advClick="0"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3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3" grpId="0"/>
      <p:bldP spid="2054" grpId="0"/>
      <p:bldP spid="2055" grpId="0"/>
      <p:bldP spid="20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492500" y="0"/>
            <a:ext cx="23764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solidFill>
                  <a:srgbClr val="FF0000"/>
                </a:solidFill>
                <a:latin typeface="Comic Sans MS" pitchFamily="66" charset="0"/>
              </a:rPr>
              <a:t>Verbs</a:t>
            </a:r>
            <a:endParaRPr lang="en-US" sz="6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71550" y="908050"/>
            <a:ext cx="72739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Still finding it tricky?</a:t>
            </a:r>
            <a:endParaRPr lang="en-US" sz="5400">
              <a:latin typeface="Comic Sans MS" pitchFamily="66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042988" y="1844675"/>
            <a:ext cx="504031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Try this then…</a:t>
            </a:r>
            <a:endParaRPr lang="en-US" sz="5400">
              <a:latin typeface="Comic Sans MS" pitchFamily="66" charset="0"/>
            </a:endParaRP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971550" y="2636838"/>
            <a:ext cx="7885113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Think of the things that you have done this week.</a:t>
            </a:r>
            <a:endParaRPr lang="en-US" sz="5400">
              <a:latin typeface="Comic Sans MS" pitchFamily="66" charset="0"/>
            </a:endParaRP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6300788" y="6453188"/>
            <a:ext cx="16557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CCFF"/>
                </a:solidFill>
              </a:rPr>
              <a:t>By A. Gore</a:t>
            </a:r>
            <a:endParaRPr lang="en-US">
              <a:solidFill>
                <a:srgbClr val="FFCCFF"/>
              </a:solidFill>
            </a:endParaRPr>
          </a:p>
        </p:txBody>
      </p:sp>
      <p:pic>
        <p:nvPicPr>
          <p:cNvPr id="3100" name="Picture 28" descr="MCj033423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4221163"/>
            <a:ext cx="2987675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9" presetClass="entr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2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20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30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/>
      <p:bldP spid="3078" grpId="0"/>
      <p:bldP spid="3091" grpId="1"/>
      <p:bldP spid="309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4643438" y="4437063"/>
            <a:ext cx="1295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ran</a:t>
            </a:r>
            <a:endParaRPr lang="en-US" sz="5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468313" y="5013325"/>
            <a:ext cx="1296987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sat</a:t>
            </a:r>
            <a:endParaRPr lang="en-US" sz="5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643438" y="5589588"/>
            <a:ext cx="25209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jumped</a:t>
            </a:r>
            <a:endParaRPr lang="en-US" sz="5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7451725" y="5013325"/>
            <a:ext cx="1295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ate</a:t>
            </a:r>
            <a:endParaRPr lang="en-US" sz="5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95288" y="3789363"/>
            <a:ext cx="187166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slept</a:t>
            </a:r>
            <a:endParaRPr lang="en-US" sz="5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6443663" y="3933825"/>
            <a:ext cx="2376487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walked</a:t>
            </a:r>
            <a:endParaRPr lang="en-US" sz="5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2771775" y="3284538"/>
            <a:ext cx="2952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watched</a:t>
            </a:r>
            <a:endParaRPr lang="en-US" sz="5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2268538" y="4724400"/>
            <a:ext cx="187166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swam</a:t>
            </a:r>
            <a:endParaRPr lang="en-US" sz="5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1258888" y="5943600"/>
            <a:ext cx="27368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shouted</a:t>
            </a:r>
            <a:endParaRPr lang="en-US" sz="5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3492500" y="0"/>
            <a:ext cx="23764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solidFill>
                  <a:srgbClr val="FF0000"/>
                </a:solidFill>
                <a:latin typeface="Comic Sans MS" pitchFamily="66" charset="0"/>
              </a:rPr>
              <a:t>Verbs</a:t>
            </a:r>
            <a:endParaRPr lang="en-US" sz="6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539750" y="836613"/>
            <a:ext cx="7848600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These are some of the things that I have done. </a:t>
            </a:r>
            <a:endParaRPr lang="en-US" sz="5400">
              <a:latin typeface="Comic Sans MS" pitchFamily="66" charset="0"/>
            </a:endParaRP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6300788" y="6453188"/>
            <a:ext cx="16557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CCFF"/>
                </a:solidFill>
              </a:rPr>
              <a:t>By A. Gore</a:t>
            </a:r>
            <a:endParaRPr lang="en-US">
              <a:solidFill>
                <a:srgbClr val="FFCCFF"/>
              </a:solidFill>
            </a:endParaRPr>
          </a:p>
        </p:txBody>
      </p:sp>
    </p:spTree>
  </p:cSld>
  <p:clrMapOvr>
    <a:masterClrMapping/>
  </p:clrMapOvr>
  <p:transition advClick="0"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2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2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2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47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3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/>
      <p:bldP spid="4103" grpId="0"/>
      <p:bldP spid="4104" grpId="0"/>
      <p:bldP spid="4105" grpId="0"/>
      <p:bldP spid="4106" grpId="0"/>
      <p:bldP spid="4107" grpId="0"/>
      <p:bldP spid="4108" grpId="0"/>
      <p:bldP spid="4109" grpId="0"/>
      <p:bldP spid="4110" grpId="0"/>
      <p:bldP spid="4111" grpId="0"/>
      <p:bldP spid="41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059113" y="188913"/>
            <a:ext cx="32416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solidFill>
                  <a:schemeClr val="accent2"/>
                </a:solidFill>
                <a:latin typeface="Comic Sans MS" pitchFamily="66" charset="0"/>
              </a:rPr>
              <a:t>Adverbs</a:t>
            </a:r>
            <a:endParaRPr lang="en-US" sz="600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971550" y="1557338"/>
            <a:ext cx="75612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What is an </a:t>
            </a:r>
            <a:r>
              <a:rPr lang="en-GB" sz="5400">
                <a:solidFill>
                  <a:schemeClr val="accent2"/>
                </a:solidFill>
                <a:latin typeface="Comic Sans MS" pitchFamily="66" charset="0"/>
              </a:rPr>
              <a:t>adverb</a:t>
            </a:r>
            <a:r>
              <a:rPr lang="en-GB" sz="5400">
                <a:latin typeface="Comic Sans MS" pitchFamily="66" charset="0"/>
              </a:rPr>
              <a:t>?</a:t>
            </a:r>
            <a:endParaRPr lang="en-US" sz="5400">
              <a:latin typeface="Comic Sans MS" pitchFamily="66" charset="0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042988" y="2708275"/>
            <a:ext cx="525621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Think about it…</a:t>
            </a:r>
            <a:endParaRPr lang="en-US" sz="5400">
              <a:latin typeface="Comic Sans MS" pitchFamily="66" charset="0"/>
            </a:endParaRP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827088" y="3716338"/>
            <a:ext cx="7632700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It </a:t>
            </a:r>
            <a:r>
              <a:rPr lang="en-GB" sz="5400">
                <a:solidFill>
                  <a:schemeClr val="accent2"/>
                </a:solidFill>
                <a:latin typeface="Comic Sans MS" pitchFamily="66" charset="0"/>
              </a:rPr>
              <a:t>ad</a:t>
            </a:r>
            <a:r>
              <a:rPr lang="en-GB" sz="5400">
                <a:latin typeface="Comic Sans MS" pitchFamily="66" charset="0"/>
              </a:rPr>
              <a:t>ds something to the </a:t>
            </a: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verb</a:t>
            </a:r>
            <a:r>
              <a:rPr lang="en-GB" sz="5400">
                <a:latin typeface="Comic Sans MS" pitchFamily="66" charset="0"/>
              </a:rPr>
              <a:t>.</a:t>
            </a:r>
            <a:endParaRPr lang="en-US" sz="5400">
              <a:latin typeface="Comic Sans MS" pitchFamily="66" charset="0"/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900113" y="5589588"/>
            <a:ext cx="4464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Shall we try?</a:t>
            </a:r>
            <a:endParaRPr lang="en-US" sz="5400">
              <a:latin typeface="Comic Sans MS" pitchFamily="66" charset="0"/>
            </a:endParaRP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6300788" y="6453188"/>
            <a:ext cx="16557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CCFF"/>
                </a:solidFill>
              </a:rPr>
              <a:t>By A. Gore</a:t>
            </a:r>
            <a:endParaRPr lang="en-US">
              <a:solidFill>
                <a:srgbClr val="FFCCFF"/>
              </a:solidFill>
            </a:endParaRPr>
          </a:p>
        </p:txBody>
      </p:sp>
    </p:spTree>
  </p:cSld>
  <p:clrMapOvr>
    <a:masterClrMapping/>
  </p:clrMapOvr>
  <p:transition advClick="0"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3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6" grpId="0"/>
      <p:bldP spid="5127" grpId="0"/>
      <p:bldP spid="5128" grpId="0"/>
      <p:bldP spid="5129" grpId="0"/>
      <p:bldP spid="51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276600" y="2708275"/>
            <a:ext cx="254158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sz="5400">
                <a:solidFill>
                  <a:schemeClr val="accent2"/>
                </a:solidFill>
                <a:latin typeface="Comic Sans MS" pitchFamily="66" charset="0"/>
              </a:rPr>
              <a:t>soundly</a:t>
            </a:r>
            <a:endParaRPr lang="en-US" sz="540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539750" y="1844675"/>
            <a:ext cx="21653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5400">
                <a:solidFill>
                  <a:schemeClr val="accent2"/>
                </a:solidFill>
                <a:latin typeface="Comic Sans MS" pitchFamily="66" charset="0"/>
              </a:rPr>
              <a:t>noisily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539750" y="3716338"/>
            <a:ext cx="23574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5400">
                <a:solidFill>
                  <a:schemeClr val="accent2"/>
                </a:solidFill>
                <a:latin typeface="Comic Sans MS" pitchFamily="66" charset="0"/>
              </a:rPr>
              <a:t>quickly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6227763" y="1700213"/>
            <a:ext cx="250031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5400">
                <a:solidFill>
                  <a:schemeClr val="accent2"/>
                </a:solidFill>
                <a:latin typeface="Comic Sans MS" pitchFamily="66" charset="0"/>
              </a:rPr>
              <a:t>silently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5580063" y="4797425"/>
            <a:ext cx="3240087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5400">
                <a:solidFill>
                  <a:schemeClr val="accent2"/>
                </a:solidFill>
                <a:latin typeface="Comic Sans MS" pitchFamily="66" charset="0"/>
              </a:rPr>
              <a:t>carefully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6227763" y="3429000"/>
            <a:ext cx="23241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5400">
                <a:solidFill>
                  <a:schemeClr val="accent2"/>
                </a:solidFill>
                <a:latin typeface="Comic Sans MS" pitchFamily="66" charset="0"/>
              </a:rPr>
              <a:t>angrily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468313" y="5084763"/>
            <a:ext cx="21526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5400">
                <a:solidFill>
                  <a:schemeClr val="accent2"/>
                </a:solidFill>
                <a:latin typeface="Comic Sans MS" pitchFamily="66" charset="0"/>
              </a:rPr>
              <a:t>calmly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2771775" y="5734050"/>
            <a:ext cx="31575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5400">
                <a:solidFill>
                  <a:schemeClr val="accent2"/>
                </a:solidFill>
                <a:latin typeface="Comic Sans MS" pitchFamily="66" charset="0"/>
              </a:rPr>
              <a:t>excitedly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3059113" y="188913"/>
            <a:ext cx="32416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solidFill>
                  <a:schemeClr val="accent2"/>
                </a:solidFill>
                <a:latin typeface="Comic Sans MS" pitchFamily="66" charset="0"/>
              </a:rPr>
              <a:t>Adverbs</a:t>
            </a:r>
            <a:endParaRPr lang="en-US" sz="600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6300788" y="6453188"/>
            <a:ext cx="16557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CCFF"/>
                </a:solidFill>
              </a:rPr>
              <a:t>By A. Gore</a:t>
            </a:r>
            <a:endParaRPr lang="en-US">
              <a:solidFill>
                <a:srgbClr val="FFCCFF"/>
              </a:solidFill>
            </a:endParaRPr>
          </a:p>
        </p:txBody>
      </p:sp>
    </p:spTree>
  </p:cSld>
  <p:clrMapOvr>
    <a:masterClrMapping/>
  </p:clrMapOvr>
  <p:transition advClick="0"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5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0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05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3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  <p:bldP spid="7174" grpId="0"/>
      <p:bldP spid="7175" grpId="0"/>
      <p:bldP spid="7176" grpId="0"/>
      <p:bldP spid="7177" grpId="0"/>
      <p:bldP spid="7178" grpId="0"/>
      <p:bldP spid="7179" grpId="0"/>
      <p:bldP spid="7180" grpId="0"/>
      <p:bldP spid="718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292725" y="188913"/>
            <a:ext cx="31686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 u="sng">
                <a:solidFill>
                  <a:schemeClr val="accent2"/>
                </a:solidFill>
                <a:latin typeface="Comic Sans MS" pitchFamily="66" charset="0"/>
              </a:rPr>
              <a:t>Adverbs</a:t>
            </a:r>
            <a:endParaRPr lang="en-US" sz="5400" u="sng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0" y="1196975"/>
            <a:ext cx="5762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I</a:t>
            </a:r>
            <a:endParaRPr lang="en-US" sz="5400">
              <a:latin typeface="Comic Sans MS" pitchFamily="66" charset="0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900113" y="1196975"/>
            <a:ext cx="187166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slept</a:t>
            </a:r>
            <a:endParaRPr lang="en-US" sz="5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167063" y="1268413"/>
            <a:ext cx="5976937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800">
                <a:latin typeface="Comic Sans MS" pitchFamily="66" charset="0"/>
              </a:rPr>
              <a:t>(how did I sleep?)</a:t>
            </a:r>
            <a:endParaRPr lang="en-US" sz="4800">
              <a:latin typeface="Comic Sans MS" pitchFamily="66" charset="0"/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755650" y="188913"/>
            <a:ext cx="237648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 u="sng">
                <a:solidFill>
                  <a:srgbClr val="FF0000"/>
                </a:solidFill>
                <a:latin typeface="Comic Sans MS" pitchFamily="66" charset="0"/>
              </a:rPr>
              <a:t>Verbs</a:t>
            </a:r>
            <a:endParaRPr lang="en-US" sz="5400" u="sng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5508625" y="1196975"/>
            <a:ext cx="254158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sz="5400">
                <a:solidFill>
                  <a:schemeClr val="accent2"/>
                </a:solidFill>
                <a:latin typeface="Comic Sans MS" pitchFamily="66" charset="0"/>
              </a:rPr>
              <a:t>soundly</a:t>
            </a:r>
            <a:endParaRPr lang="en-US" sz="540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0" y="2420938"/>
            <a:ext cx="5762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I</a:t>
            </a:r>
            <a:endParaRPr lang="en-US" sz="5400">
              <a:latin typeface="Comic Sans MS" pitchFamily="66" charset="0"/>
            </a:endParaRP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755650" y="2420938"/>
            <a:ext cx="237648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walked</a:t>
            </a:r>
            <a:endParaRPr lang="en-US" sz="5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3167063" y="2492375"/>
            <a:ext cx="5976937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800">
                <a:latin typeface="Comic Sans MS" pitchFamily="66" charset="0"/>
              </a:rPr>
              <a:t>(how did I walk?)</a:t>
            </a:r>
            <a:endParaRPr lang="en-US" sz="4800">
              <a:latin typeface="Comic Sans MS" pitchFamily="66" charset="0"/>
            </a:endParaRP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5508625" y="2492375"/>
            <a:ext cx="21526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5400">
                <a:solidFill>
                  <a:schemeClr val="accent2"/>
                </a:solidFill>
                <a:latin typeface="Comic Sans MS" pitchFamily="66" charset="0"/>
              </a:rPr>
              <a:t>calmly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827088" y="3789363"/>
            <a:ext cx="1296987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sat</a:t>
            </a:r>
            <a:endParaRPr lang="en-US" sz="5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0" y="3789363"/>
            <a:ext cx="5762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I</a:t>
            </a:r>
            <a:endParaRPr lang="en-US" sz="5400">
              <a:latin typeface="Comic Sans MS" pitchFamily="66" charset="0"/>
            </a:endParaRPr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5508625" y="3716338"/>
            <a:ext cx="233521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5400">
                <a:solidFill>
                  <a:schemeClr val="accent2"/>
                </a:solidFill>
                <a:latin typeface="Comic Sans MS" pitchFamily="66" charset="0"/>
              </a:rPr>
              <a:t>quietly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3167063" y="3860800"/>
            <a:ext cx="5976937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800">
                <a:latin typeface="Comic Sans MS" pitchFamily="66" charset="0"/>
              </a:rPr>
              <a:t>(how did I sit?)</a:t>
            </a:r>
            <a:endParaRPr lang="en-US" sz="4800">
              <a:latin typeface="Comic Sans MS" pitchFamily="66" charset="0"/>
            </a:endParaRP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684213" y="5084763"/>
            <a:ext cx="2952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watched</a:t>
            </a:r>
            <a:endParaRPr lang="en-US" sz="5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0" y="5157788"/>
            <a:ext cx="5762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I</a:t>
            </a:r>
            <a:endParaRPr lang="en-US" sz="5400">
              <a:latin typeface="Comic Sans MS" pitchFamily="66" charset="0"/>
            </a:endParaRP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3419475" y="5084763"/>
            <a:ext cx="5976938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800">
                <a:latin typeface="Comic Sans MS" pitchFamily="66" charset="0"/>
              </a:rPr>
              <a:t>(how did I watch?)</a:t>
            </a:r>
            <a:endParaRPr lang="en-US" sz="4800">
              <a:latin typeface="Comic Sans MS" pitchFamily="66" charset="0"/>
            </a:endParaRPr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5508625" y="4940300"/>
            <a:ext cx="324008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5400">
                <a:solidFill>
                  <a:schemeClr val="accent2"/>
                </a:solidFill>
                <a:latin typeface="Comic Sans MS" pitchFamily="66" charset="0"/>
              </a:rPr>
              <a:t>carefully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6300788" y="6453188"/>
            <a:ext cx="16557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CCFF"/>
                </a:solidFill>
              </a:rPr>
              <a:t>By A. Gore</a:t>
            </a:r>
            <a:endParaRPr lang="en-US">
              <a:solidFill>
                <a:srgbClr val="FFCCFF"/>
              </a:solidFill>
            </a:endParaRPr>
          </a:p>
        </p:txBody>
      </p:sp>
    </p:spTree>
  </p:cSld>
  <p:clrMapOvr>
    <a:masterClrMapping/>
  </p:clrMapOvr>
  <p:transition advClick="0"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30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3500"/>
                            </p:stCondLst>
                            <p:childTnLst>
                              <p:par>
                                <p:cTn id="50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7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2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70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2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67000"/>
                            </p:stCondLst>
                            <p:childTnLst>
                              <p:par>
                                <p:cTn id="70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2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720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2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740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2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82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2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840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90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9400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2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99000"/>
                            </p:stCondLst>
                            <p:childTnLst>
                              <p:par>
                                <p:cTn id="98" presetID="9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30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49" grpId="0"/>
      <p:bldP spid="6150" grpId="0"/>
      <p:bldP spid="6151" grpId="0"/>
      <p:bldP spid="6151" grpId="1"/>
      <p:bldP spid="6152" grpId="0"/>
      <p:bldP spid="6153" grpId="0"/>
      <p:bldP spid="6154" grpId="0"/>
      <p:bldP spid="6155" grpId="0"/>
      <p:bldP spid="6156" grpId="0"/>
      <p:bldP spid="6156" grpId="1"/>
      <p:bldP spid="6157" grpId="0"/>
      <p:bldP spid="6158" grpId="0"/>
      <p:bldP spid="6159" grpId="0"/>
      <p:bldP spid="6160" grpId="0"/>
      <p:bldP spid="6161" grpId="0"/>
      <p:bldP spid="6161" grpId="1"/>
      <p:bldP spid="6163" grpId="0"/>
      <p:bldP spid="6164" grpId="0"/>
      <p:bldP spid="6165" grpId="0"/>
      <p:bldP spid="6165" grpId="1"/>
      <p:bldP spid="6166" grpId="0"/>
      <p:bldP spid="61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5292725" y="188913"/>
            <a:ext cx="31686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 u="sng">
                <a:solidFill>
                  <a:schemeClr val="accent2"/>
                </a:solidFill>
                <a:latin typeface="Comic Sans MS" pitchFamily="66" charset="0"/>
              </a:rPr>
              <a:t>Adverbs</a:t>
            </a:r>
            <a:endParaRPr lang="en-US" sz="5400" u="sng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0" y="1196975"/>
            <a:ext cx="5762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I</a:t>
            </a:r>
            <a:endParaRPr lang="en-US" sz="5400">
              <a:latin typeface="Comic Sans MS" pitchFamily="66" charset="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84213" y="1196975"/>
            <a:ext cx="187166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ran</a:t>
            </a:r>
            <a:endParaRPr lang="en-US" sz="5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167063" y="1268413"/>
            <a:ext cx="5976937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800">
                <a:latin typeface="Comic Sans MS" pitchFamily="66" charset="0"/>
              </a:rPr>
              <a:t>(how did I run?)</a:t>
            </a:r>
            <a:endParaRPr lang="en-US" sz="4800">
              <a:latin typeface="Comic Sans MS" pitchFamily="66" charset="0"/>
            </a:endParaRP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755650" y="188913"/>
            <a:ext cx="237648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 u="sng">
                <a:solidFill>
                  <a:srgbClr val="FF0000"/>
                </a:solidFill>
                <a:latin typeface="Comic Sans MS" pitchFamily="66" charset="0"/>
              </a:rPr>
              <a:t>Verbs</a:t>
            </a:r>
            <a:endParaRPr lang="en-US" sz="5400" u="sng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5364163" y="1196975"/>
            <a:ext cx="2357437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sz="5400">
                <a:solidFill>
                  <a:schemeClr val="accent2"/>
                </a:solidFill>
                <a:latin typeface="Comic Sans MS" pitchFamily="66" charset="0"/>
              </a:rPr>
              <a:t>quickly</a:t>
            </a:r>
            <a:endParaRPr lang="en-US" sz="540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0" y="2420938"/>
            <a:ext cx="5762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I</a:t>
            </a:r>
            <a:endParaRPr lang="en-US" sz="5400">
              <a:latin typeface="Comic Sans MS" pitchFamily="66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539750" y="2420938"/>
            <a:ext cx="27368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shouted</a:t>
            </a:r>
            <a:endParaRPr lang="en-US" sz="5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3167063" y="2492375"/>
            <a:ext cx="5976937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800">
                <a:latin typeface="Comic Sans MS" pitchFamily="66" charset="0"/>
              </a:rPr>
              <a:t>(how did I shout?)</a:t>
            </a:r>
            <a:endParaRPr lang="en-US" sz="4800">
              <a:latin typeface="Comic Sans MS" pitchFamily="66" charset="0"/>
            </a:endParaRP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5508625" y="2492375"/>
            <a:ext cx="20367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5400">
                <a:solidFill>
                  <a:schemeClr val="accent2"/>
                </a:solidFill>
                <a:latin typeface="Comic Sans MS" pitchFamily="66" charset="0"/>
              </a:rPr>
              <a:t>loudly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611188" y="3789363"/>
            <a:ext cx="2160587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wrote</a:t>
            </a:r>
            <a:endParaRPr lang="en-US" sz="5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0" y="3789363"/>
            <a:ext cx="5762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I</a:t>
            </a:r>
            <a:endParaRPr lang="en-US" sz="5400">
              <a:latin typeface="Comic Sans MS" pitchFamily="66" charset="0"/>
            </a:endParaRP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5508625" y="3716338"/>
            <a:ext cx="233521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5400">
                <a:solidFill>
                  <a:schemeClr val="accent2"/>
                </a:solidFill>
                <a:latin typeface="Comic Sans MS" pitchFamily="66" charset="0"/>
              </a:rPr>
              <a:t>neatly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3167063" y="3860800"/>
            <a:ext cx="5976937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800">
                <a:latin typeface="Comic Sans MS" pitchFamily="66" charset="0"/>
              </a:rPr>
              <a:t>(how did I write?)</a:t>
            </a:r>
            <a:endParaRPr lang="en-US" sz="4800">
              <a:latin typeface="Comic Sans MS" pitchFamily="66" charset="0"/>
            </a:endParaRP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611188" y="5373688"/>
            <a:ext cx="2952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listened</a:t>
            </a:r>
            <a:endParaRPr lang="en-US" sz="5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0" y="5373688"/>
            <a:ext cx="5762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I</a:t>
            </a:r>
            <a:endParaRPr lang="en-US" sz="5400">
              <a:latin typeface="Comic Sans MS" pitchFamily="66" charset="0"/>
            </a:endParaRP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3419475" y="5445125"/>
            <a:ext cx="5976938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800">
                <a:latin typeface="Comic Sans MS" pitchFamily="66" charset="0"/>
              </a:rPr>
              <a:t>(how did I listen?)</a:t>
            </a:r>
            <a:endParaRPr lang="en-US" sz="4800">
              <a:latin typeface="Comic Sans MS" pitchFamily="66" charset="0"/>
            </a:endParaRPr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5508625" y="5300663"/>
            <a:ext cx="324008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5400">
                <a:solidFill>
                  <a:schemeClr val="accent2"/>
                </a:solidFill>
                <a:latin typeface="Comic Sans MS" pitchFamily="66" charset="0"/>
              </a:rPr>
              <a:t>intently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6300788" y="6453188"/>
            <a:ext cx="16557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CCFF"/>
                </a:solidFill>
              </a:rPr>
              <a:t>By A. Gore</a:t>
            </a:r>
            <a:endParaRPr lang="en-US">
              <a:solidFill>
                <a:srgbClr val="FFCCFF"/>
              </a:solidFill>
            </a:endParaRPr>
          </a:p>
        </p:txBody>
      </p:sp>
    </p:spTree>
  </p:cSld>
  <p:clrMapOvr>
    <a:masterClrMapping/>
  </p:clrMapOvr>
  <p:transition advClick="0"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30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3500"/>
                            </p:stCondLst>
                            <p:childTnLst>
                              <p:par>
                                <p:cTn id="50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7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2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2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70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2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67000"/>
                            </p:stCondLst>
                            <p:childTnLst>
                              <p:par>
                                <p:cTn id="70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2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720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2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740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2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82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2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840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2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90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2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9400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2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99000"/>
                            </p:stCondLst>
                            <p:childTnLst>
                              <p:par>
                                <p:cTn id="98" presetID="9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3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/>
      <p:bldP spid="10244" grpId="0"/>
      <p:bldP spid="10245" grpId="0"/>
      <p:bldP spid="10245" grpId="1"/>
      <p:bldP spid="10246" grpId="0"/>
      <p:bldP spid="10247" grpId="0"/>
      <p:bldP spid="10248" grpId="0"/>
      <p:bldP spid="10249" grpId="0"/>
      <p:bldP spid="10250" grpId="0"/>
      <p:bldP spid="10250" grpId="1"/>
      <p:bldP spid="10251" grpId="0"/>
      <p:bldP spid="10252" grpId="0"/>
      <p:bldP spid="10253" grpId="0"/>
      <p:bldP spid="10254" grpId="0"/>
      <p:bldP spid="10255" grpId="0"/>
      <p:bldP spid="10255" grpId="1"/>
      <p:bldP spid="10256" grpId="0"/>
      <p:bldP spid="10257" grpId="0"/>
      <p:bldP spid="10258" grpId="0"/>
      <p:bldP spid="10258" grpId="1"/>
      <p:bldP spid="10259" grpId="0"/>
      <p:bldP spid="102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635375" y="0"/>
            <a:ext cx="22320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Verbs</a:t>
            </a:r>
            <a:endParaRPr lang="en-US" sz="5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827088" y="981075"/>
            <a:ext cx="7559675" cy="543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Verbs are the words for things that…</a:t>
            </a:r>
          </a:p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I can do. </a:t>
            </a:r>
          </a:p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I have done.</a:t>
            </a:r>
          </a:p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Or I will do.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6300788" y="6453188"/>
            <a:ext cx="16557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CCFF"/>
                </a:solidFill>
              </a:rPr>
              <a:t>By A. Gore</a:t>
            </a:r>
            <a:endParaRPr lang="en-US">
              <a:solidFill>
                <a:srgbClr val="FFCCFF"/>
              </a:solidFill>
            </a:endParaRPr>
          </a:p>
        </p:txBody>
      </p:sp>
      <p:pic>
        <p:nvPicPr>
          <p:cNvPr id="8199" name="TITLE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260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19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3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21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199"/>
                </p:tgtEl>
              </p:cMediaNode>
            </p:audio>
          </p:childTnLst>
        </p:cTn>
      </p:par>
    </p:tnLst>
    <p:bldLst>
      <p:bldP spid="8196" grpId="0"/>
      <p:bldP spid="8197" grpId="0"/>
      <p:bldP spid="819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987675" y="260350"/>
            <a:ext cx="34575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solidFill>
                  <a:schemeClr val="accent2"/>
                </a:solidFill>
                <a:latin typeface="Comic Sans MS" pitchFamily="66" charset="0"/>
              </a:rPr>
              <a:t>Adverbs</a:t>
            </a:r>
            <a:endParaRPr lang="en-US" sz="600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84213" y="1916113"/>
            <a:ext cx="7632700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solidFill>
                  <a:schemeClr val="accent2"/>
                </a:solidFill>
                <a:latin typeface="Comic Sans MS" pitchFamily="66" charset="0"/>
              </a:rPr>
              <a:t>Adverbs </a:t>
            </a:r>
            <a:r>
              <a:rPr lang="en-GB" sz="5400">
                <a:latin typeface="Comic Sans MS" pitchFamily="66" charset="0"/>
              </a:rPr>
              <a:t>are words to explain how I did it.</a:t>
            </a:r>
            <a:endParaRPr lang="en-US" sz="540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684213" y="4652963"/>
            <a:ext cx="48958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latin typeface="Comic Sans MS" pitchFamily="66" charset="0"/>
              </a:rPr>
              <a:t>You try some…</a:t>
            </a:r>
            <a:endParaRPr lang="en-US" sz="5400">
              <a:latin typeface="Comic Sans MS" pitchFamily="66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300788" y="6453188"/>
            <a:ext cx="16557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CCFF"/>
                </a:solidFill>
              </a:rPr>
              <a:t>By A. Gore</a:t>
            </a:r>
            <a:endParaRPr lang="en-US">
              <a:solidFill>
                <a:srgbClr val="FFCCFF"/>
              </a:solidFill>
            </a:endParaRPr>
          </a:p>
        </p:txBody>
      </p:sp>
      <p:pic>
        <p:nvPicPr>
          <p:cNvPr id="9224" name="TITLE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260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5" name="Picture 9" descr="MCj0334236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005263"/>
            <a:ext cx="2987675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2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3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29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224"/>
                </p:tgtEl>
              </p:cMediaNode>
            </p:audio>
          </p:childTnLst>
        </p:cTn>
      </p:par>
    </p:tnLst>
    <p:bldLst>
      <p:bldP spid="9220" grpId="0"/>
      <p:bldP spid="9221" grpId="0"/>
      <p:bldP spid="9222" grpId="0"/>
      <p:bldP spid="922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253</Words>
  <Application>Microsoft Office PowerPoint</Application>
  <PresentationFormat>On-screen Show (4:3)</PresentationFormat>
  <Paragraphs>88</Paragraphs>
  <Slides>9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" DFES Student User"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Angie Gore</dc:creator>
  <cp:lastModifiedBy>Teacher E-Solutions</cp:lastModifiedBy>
  <cp:revision>16</cp:revision>
  <dcterms:created xsi:type="dcterms:W3CDTF">2005-11-23T13:34:33Z</dcterms:created>
  <dcterms:modified xsi:type="dcterms:W3CDTF">2019-01-18T16:54:01Z</dcterms:modified>
</cp:coreProperties>
</file>