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4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FFCC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EF80C-782C-4305-A274-CE18755080D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504220"/>
      </p:ext>
    </p:extLst>
  </p:cSld>
  <p:clrMapOvr>
    <a:masterClrMapping/>
  </p:clrMapOvr>
  <p:transition advClick="0" advTm="2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3B3DA2-4757-4894-B57D-4DADF46CEDC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479448"/>
      </p:ext>
    </p:extLst>
  </p:cSld>
  <p:clrMapOvr>
    <a:masterClrMapping/>
  </p:clrMapOvr>
  <p:transition advClick="0" advTm="2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381BF-CB85-4DF0-9D3D-9732C7B2057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73490"/>
      </p:ext>
    </p:extLst>
  </p:cSld>
  <p:clrMapOvr>
    <a:masterClrMapping/>
  </p:clrMapOvr>
  <p:transition advClick="0" advTm="2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F253F3-826F-44F1-8FA6-46EC4C2F49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227192"/>
      </p:ext>
    </p:extLst>
  </p:cSld>
  <p:clrMapOvr>
    <a:masterClrMapping/>
  </p:clrMapOvr>
  <p:transition advClick="0" advTm="2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2A5A64-6E56-4FF6-A07A-A70C7B1A989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462743"/>
      </p:ext>
    </p:extLst>
  </p:cSld>
  <p:clrMapOvr>
    <a:masterClrMapping/>
  </p:clrMapOvr>
  <p:transition advClick="0" advTm="2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F7D94C-344A-43B8-B393-1786B1A1244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679509"/>
      </p:ext>
    </p:extLst>
  </p:cSld>
  <p:clrMapOvr>
    <a:masterClrMapping/>
  </p:clrMapOvr>
  <p:transition advClick="0" advTm="2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7FF9A4-E281-4D4A-9860-AC4AB38AC6A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983411"/>
      </p:ext>
    </p:extLst>
  </p:cSld>
  <p:clrMapOvr>
    <a:masterClrMapping/>
  </p:clrMapOvr>
  <p:transition advClick="0" advTm="2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31C515-9A99-4DAF-AF82-FA9731AAAE8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051080"/>
      </p:ext>
    </p:extLst>
  </p:cSld>
  <p:clrMapOvr>
    <a:masterClrMapping/>
  </p:clrMapOvr>
  <p:transition advClick="0" advTm="2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3B608A-99F1-45AF-AE71-F48D10A3A6B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203399"/>
      </p:ext>
    </p:extLst>
  </p:cSld>
  <p:clrMapOvr>
    <a:masterClrMapping/>
  </p:clrMapOvr>
  <p:transition advClick="0" advTm="2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DA4434-895C-4D8A-B6D3-49CA299B9AD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13459"/>
      </p:ext>
    </p:extLst>
  </p:cSld>
  <p:clrMapOvr>
    <a:masterClrMapping/>
  </p:clrMapOvr>
  <p:transition advClick="0" advTm="2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ADDE27-344B-421F-9649-046A541E286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878613"/>
      </p:ext>
    </p:extLst>
  </p:cSld>
  <p:clrMapOvr>
    <a:masterClrMapping/>
  </p:clrMapOvr>
  <p:transition advClick="0" advTm="2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03D1329-FE5E-4C1B-A996-53357C40FC3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2500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I386\TITLE.WMA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I386\TITLE.WMA" TargetMode="External"/><Relationship Id="rId4" Type="http://schemas.openxmlformats.org/officeDocument/2006/relationships/image" Target="../media/image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3492500" y="0"/>
            <a:ext cx="237648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solidFill>
                  <a:srgbClr val="FF0000"/>
                </a:solidFill>
                <a:latin typeface="Comic Sans MS" pitchFamily="66" charset="0"/>
              </a:rPr>
              <a:t>Verbs</a:t>
            </a:r>
            <a:endParaRPr lang="en-US" sz="60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1979613" y="1412875"/>
            <a:ext cx="5329237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latin typeface="Comic Sans MS" pitchFamily="66" charset="0"/>
              </a:rPr>
              <a:t>What is a </a:t>
            </a:r>
            <a:r>
              <a:rPr lang="en-GB" sz="5400">
                <a:solidFill>
                  <a:srgbClr val="FF0000"/>
                </a:solidFill>
                <a:latin typeface="Comic Sans MS" pitchFamily="66" charset="0"/>
              </a:rPr>
              <a:t>verb</a:t>
            </a:r>
            <a:r>
              <a:rPr lang="en-GB" sz="5400">
                <a:latin typeface="Comic Sans MS" pitchFamily="66" charset="0"/>
              </a:rPr>
              <a:t>?</a:t>
            </a:r>
            <a:endParaRPr lang="en-US" sz="5400">
              <a:latin typeface="Comic Sans MS" pitchFamily="66" charset="0"/>
            </a:endParaRP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250825" y="2636838"/>
            <a:ext cx="85693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latin typeface="Comic Sans MS" pitchFamily="66" charset="0"/>
              </a:rPr>
              <a:t>A </a:t>
            </a:r>
            <a:r>
              <a:rPr lang="en-GB" sz="5400">
                <a:solidFill>
                  <a:srgbClr val="FF0000"/>
                </a:solidFill>
                <a:latin typeface="Comic Sans MS" pitchFamily="66" charset="0"/>
              </a:rPr>
              <a:t>verb</a:t>
            </a:r>
            <a:r>
              <a:rPr lang="en-GB" sz="5400">
                <a:latin typeface="Comic Sans MS" pitchFamily="66" charset="0"/>
              </a:rPr>
              <a:t> is an action word! </a:t>
            </a: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1763713" y="4005263"/>
            <a:ext cx="6192837" cy="214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latin typeface="Comic Sans MS" pitchFamily="66" charset="0"/>
              </a:rPr>
              <a:t>If you can ‘do it’ </a:t>
            </a:r>
          </a:p>
          <a:p>
            <a:pPr>
              <a:spcBef>
                <a:spcPct val="50000"/>
              </a:spcBef>
            </a:pPr>
            <a:r>
              <a:rPr lang="en-GB" sz="5400">
                <a:latin typeface="Comic Sans MS" pitchFamily="66" charset="0"/>
              </a:rPr>
              <a:t>then it’s a </a:t>
            </a:r>
            <a:r>
              <a:rPr lang="en-GB" sz="5400">
                <a:solidFill>
                  <a:srgbClr val="FF0000"/>
                </a:solidFill>
                <a:latin typeface="Comic Sans MS" pitchFamily="66" charset="0"/>
              </a:rPr>
              <a:t>verb</a:t>
            </a:r>
            <a:r>
              <a:rPr lang="en-GB" sz="5400">
                <a:latin typeface="Comic Sans MS" pitchFamily="66" charset="0"/>
              </a:rPr>
              <a:t>!</a:t>
            </a:r>
            <a:endParaRPr lang="en-US" sz="5400">
              <a:latin typeface="Comic Sans MS" pitchFamily="66" charset="0"/>
            </a:endParaRP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6300788" y="6453188"/>
            <a:ext cx="16557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FFCCFF"/>
                </a:solidFill>
              </a:rPr>
              <a:t>By A. Gore</a:t>
            </a:r>
            <a:endParaRPr lang="en-US">
              <a:solidFill>
                <a:srgbClr val="FFCCFF"/>
              </a:solidFill>
            </a:endParaRP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3635375" y="6308725"/>
            <a:ext cx="55086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b="1"/>
              <a:t>By Angie. Gore Norwood Primary Southport</a:t>
            </a:r>
            <a:endParaRPr lang="en-US" b="1"/>
          </a:p>
        </p:txBody>
      </p:sp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3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  <p:bldP spid="2053" grpId="0"/>
      <p:bldP spid="2054" grpId="0"/>
      <p:bldP spid="2055" grpId="0"/>
      <p:bldP spid="205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492500" y="0"/>
            <a:ext cx="237648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solidFill>
                  <a:srgbClr val="FF0000"/>
                </a:solidFill>
                <a:latin typeface="Comic Sans MS" pitchFamily="66" charset="0"/>
              </a:rPr>
              <a:t>Verbs</a:t>
            </a:r>
            <a:endParaRPr lang="en-US" sz="60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971550" y="908050"/>
            <a:ext cx="72739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latin typeface="Comic Sans MS" pitchFamily="66" charset="0"/>
              </a:rPr>
              <a:t>Still finding it tricky?</a:t>
            </a:r>
            <a:endParaRPr lang="en-US" sz="5400">
              <a:latin typeface="Comic Sans MS" pitchFamily="66" charset="0"/>
            </a:endParaRP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1042988" y="1844675"/>
            <a:ext cx="5040312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latin typeface="Comic Sans MS" pitchFamily="66" charset="0"/>
              </a:rPr>
              <a:t>Try this then…</a:t>
            </a:r>
            <a:endParaRPr lang="en-US" sz="5400">
              <a:latin typeface="Comic Sans MS" pitchFamily="66" charset="0"/>
            </a:endParaRPr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971550" y="2636838"/>
            <a:ext cx="7885113" cy="255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latin typeface="Comic Sans MS" pitchFamily="66" charset="0"/>
              </a:rPr>
              <a:t>Think of the things that you have done this week.</a:t>
            </a:r>
            <a:endParaRPr lang="en-US" sz="5400">
              <a:latin typeface="Comic Sans MS" pitchFamily="66" charset="0"/>
            </a:endParaRPr>
          </a:p>
        </p:txBody>
      </p:sp>
      <p:sp>
        <p:nvSpPr>
          <p:cNvPr id="3092" name="Text Box 20"/>
          <p:cNvSpPr txBox="1">
            <a:spLocks noChangeArrowheads="1"/>
          </p:cNvSpPr>
          <p:nvPr/>
        </p:nvSpPr>
        <p:spPr bwMode="auto">
          <a:xfrm>
            <a:off x="6300788" y="6453188"/>
            <a:ext cx="16557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FFCCFF"/>
                </a:solidFill>
              </a:rPr>
              <a:t>By A. Gore</a:t>
            </a:r>
            <a:endParaRPr lang="en-US">
              <a:solidFill>
                <a:srgbClr val="FFCCFF"/>
              </a:solidFill>
            </a:endParaRPr>
          </a:p>
        </p:txBody>
      </p:sp>
      <p:pic>
        <p:nvPicPr>
          <p:cNvPr id="3100" name="Picture 28" descr="MCj0334236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4221163"/>
            <a:ext cx="2987675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0" presetID="9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0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20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3000"/>
                                        <p:tgtEl>
                                          <p:spTgt spid="3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3077" grpId="0"/>
      <p:bldP spid="3078" grpId="0"/>
      <p:bldP spid="3091" grpId="1"/>
      <p:bldP spid="309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4643438" y="4437063"/>
            <a:ext cx="1295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solidFill>
                  <a:srgbClr val="FF0000"/>
                </a:solidFill>
                <a:latin typeface="Comic Sans MS" pitchFamily="66" charset="0"/>
              </a:rPr>
              <a:t>ran</a:t>
            </a:r>
            <a:endParaRPr lang="en-US" sz="54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68313" y="5013325"/>
            <a:ext cx="1296987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solidFill>
                  <a:srgbClr val="FF0000"/>
                </a:solidFill>
                <a:latin typeface="Comic Sans MS" pitchFamily="66" charset="0"/>
              </a:rPr>
              <a:t>sat</a:t>
            </a:r>
            <a:endParaRPr lang="en-US" sz="54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4643438" y="5589588"/>
            <a:ext cx="25209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solidFill>
                  <a:srgbClr val="FF0000"/>
                </a:solidFill>
                <a:latin typeface="Comic Sans MS" pitchFamily="66" charset="0"/>
              </a:rPr>
              <a:t>jumped</a:t>
            </a:r>
            <a:endParaRPr lang="en-US" sz="54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7451725" y="5013325"/>
            <a:ext cx="1295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solidFill>
                  <a:srgbClr val="FF0000"/>
                </a:solidFill>
                <a:latin typeface="Comic Sans MS" pitchFamily="66" charset="0"/>
              </a:rPr>
              <a:t>ate</a:t>
            </a:r>
            <a:endParaRPr lang="en-US" sz="54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395288" y="3789363"/>
            <a:ext cx="1871662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solidFill>
                  <a:srgbClr val="FF0000"/>
                </a:solidFill>
                <a:latin typeface="Comic Sans MS" pitchFamily="66" charset="0"/>
              </a:rPr>
              <a:t>slept</a:t>
            </a:r>
            <a:endParaRPr lang="en-US" sz="54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6443663" y="3933825"/>
            <a:ext cx="2376487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solidFill>
                  <a:srgbClr val="FF0000"/>
                </a:solidFill>
                <a:latin typeface="Comic Sans MS" pitchFamily="66" charset="0"/>
              </a:rPr>
              <a:t>walked</a:t>
            </a:r>
            <a:endParaRPr lang="en-US" sz="54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2771775" y="3284538"/>
            <a:ext cx="29527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solidFill>
                  <a:srgbClr val="FF0000"/>
                </a:solidFill>
                <a:latin typeface="Comic Sans MS" pitchFamily="66" charset="0"/>
              </a:rPr>
              <a:t>watched</a:t>
            </a:r>
            <a:endParaRPr lang="en-US" sz="54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2268538" y="4724400"/>
            <a:ext cx="1871662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solidFill>
                  <a:srgbClr val="FF0000"/>
                </a:solidFill>
                <a:latin typeface="Comic Sans MS" pitchFamily="66" charset="0"/>
              </a:rPr>
              <a:t>swam</a:t>
            </a:r>
            <a:endParaRPr lang="en-US" sz="54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1258888" y="5943600"/>
            <a:ext cx="27368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solidFill>
                  <a:srgbClr val="FF0000"/>
                </a:solidFill>
                <a:latin typeface="Comic Sans MS" pitchFamily="66" charset="0"/>
              </a:rPr>
              <a:t>shouted</a:t>
            </a:r>
            <a:endParaRPr lang="en-US" sz="54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110" name="Text Box 14"/>
          <p:cNvSpPr txBox="1">
            <a:spLocks noChangeArrowheads="1"/>
          </p:cNvSpPr>
          <p:nvPr/>
        </p:nvSpPr>
        <p:spPr bwMode="auto">
          <a:xfrm>
            <a:off x="3492500" y="0"/>
            <a:ext cx="237648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solidFill>
                  <a:srgbClr val="FF0000"/>
                </a:solidFill>
                <a:latin typeface="Comic Sans MS" pitchFamily="66" charset="0"/>
              </a:rPr>
              <a:t>Verbs</a:t>
            </a:r>
            <a:endParaRPr lang="en-US" sz="60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539750" y="836613"/>
            <a:ext cx="7848600" cy="255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latin typeface="Comic Sans MS" pitchFamily="66" charset="0"/>
              </a:rPr>
              <a:t>These are some of the things that I have done. </a:t>
            </a:r>
            <a:endParaRPr lang="en-US" sz="5400">
              <a:latin typeface="Comic Sans MS" pitchFamily="66" charset="0"/>
            </a:endParaRPr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6300788" y="6453188"/>
            <a:ext cx="16557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FFCCFF"/>
                </a:solidFill>
              </a:rPr>
              <a:t>By A. Gore</a:t>
            </a:r>
            <a:endParaRPr lang="en-US">
              <a:solidFill>
                <a:srgbClr val="FFCCFF"/>
              </a:solidFill>
            </a:endParaRPr>
          </a:p>
        </p:txBody>
      </p:sp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20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2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2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32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2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320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7000"/>
                            </p:stCondLst>
                            <p:childTnLst>
                              <p:par>
                                <p:cTn id="40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42000"/>
                            </p:stCondLst>
                            <p:childTnLst>
                              <p:par>
                                <p:cTn id="44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20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47000"/>
                            </p:stCondLst>
                            <p:childTnLst>
                              <p:par>
                                <p:cTn id="48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52" presetID="9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30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/>
      <p:bldP spid="4102" grpId="0"/>
      <p:bldP spid="4103" grpId="0"/>
      <p:bldP spid="4104" grpId="0"/>
      <p:bldP spid="4105" grpId="0"/>
      <p:bldP spid="4106" grpId="0"/>
      <p:bldP spid="4107" grpId="0"/>
      <p:bldP spid="4108" grpId="0"/>
      <p:bldP spid="4109" grpId="0"/>
      <p:bldP spid="4110" grpId="0"/>
      <p:bldP spid="4111" grpId="0"/>
      <p:bldP spid="41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059113" y="188913"/>
            <a:ext cx="32416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solidFill>
                  <a:schemeClr val="accent2"/>
                </a:solidFill>
                <a:latin typeface="Comic Sans MS" pitchFamily="66" charset="0"/>
              </a:rPr>
              <a:t>Adverbs</a:t>
            </a:r>
            <a:endParaRPr lang="en-US" sz="600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971550" y="1557338"/>
            <a:ext cx="756126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latin typeface="Comic Sans MS" pitchFamily="66" charset="0"/>
              </a:rPr>
              <a:t>What is an </a:t>
            </a:r>
            <a:r>
              <a:rPr lang="en-GB" sz="5400">
                <a:solidFill>
                  <a:schemeClr val="accent2"/>
                </a:solidFill>
                <a:latin typeface="Comic Sans MS" pitchFamily="66" charset="0"/>
              </a:rPr>
              <a:t>adverb</a:t>
            </a:r>
            <a:r>
              <a:rPr lang="en-GB" sz="5400">
                <a:latin typeface="Comic Sans MS" pitchFamily="66" charset="0"/>
              </a:rPr>
              <a:t>?</a:t>
            </a:r>
            <a:endParaRPr lang="en-US" sz="5400">
              <a:latin typeface="Comic Sans MS" pitchFamily="66" charset="0"/>
            </a:endParaRP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1042988" y="2708275"/>
            <a:ext cx="5256212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latin typeface="Comic Sans MS" pitchFamily="66" charset="0"/>
              </a:rPr>
              <a:t>Think about it…</a:t>
            </a:r>
            <a:endParaRPr lang="en-US" sz="5400">
              <a:latin typeface="Comic Sans MS" pitchFamily="66" charset="0"/>
            </a:endParaRP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827088" y="3716338"/>
            <a:ext cx="7632700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latin typeface="Comic Sans MS" pitchFamily="66" charset="0"/>
              </a:rPr>
              <a:t>It </a:t>
            </a:r>
            <a:r>
              <a:rPr lang="en-GB" sz="5400">
                <a:solidFill>
                  <a:schemeClr val="accent2"/>
                </a:solidFill>
                <a:latin typeface="Comic Sans MS" pitchFamily="66" charset="0"/>
              </a:rPr>
              <a:t>ad</a:t>
            </a:r>
            <a:r>
              <a:rPr lang="en-GB" sz="5400">
                <a:latin typeface="Comic Sans MS" pitchFamily="66" charset="0"/>
              </a:rPr>
              <a:t>ds something to the </a:t>
            </a:r>
            <a:r>
              <a:rPr lang="en-GB" sz="5400">
                <a:solidFill>
                  <a:srgbClr val="FF0000"/>
                </a:solidFill>
                <a:latin typeface="Comic Sans MS" pitchFamily="66" charset="0"/>
              </a:rPr>
              <a:t>verb</a:t>
            </a:r>
            <a:r>
              <a:rPr lang="en-GB" sz="5400">
                <a:latin typeface="Comic Sans MS" pitchFamily="66" charset="0"/>
              </a:rPr>
              <a:t>.</a:t>
            </a:r>
            <a:endParaRPr lang="en-US" sz="5400">
              <a:latin typeface="Comic Sans MS" pitchFamily="66" charset="0"/>
            </a:endParaRP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900113" y="5589588"/>
            <a:ext cx="44640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latin typeface="Comic Sans MS" pitchFamily="66" charset="0"/>
              </a:rPr>
              <a:t>Shall we try?</a:t>
            </a:r>
            <a:endParaRPr lang="en-US" sz="5400">
              <a:latin typeface="Comic Sans MS" pitchFamily="66" charset="0"/>
            </a:endParaRP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6300788" y="6453188"/>
            <a:ext cx="16557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FFCCFF"/>
                </a:solidFill>
              </a:rPr>
              <a:t>By A. Gore</a:t>
            </a:r>
            <a:endParaRPr lang="en-US">
              <a:solidFill>
                <a:srgbClr val="FFCCFF"/>
              </a:solidFill>
            </a:endParaRPr>
          </a:p>
        </p:txBody>
      </p:sp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2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2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3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  <p:bldP spid="5126" grpId="0"/>
      <p:bldP spid="5127" grpId="0"/>
      <p:bldP spid="5128" grpId="0"/>
      <p:bldP spid="5129" grpId="0"/>
      <p:bldP spid="51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3276600" y="2708275"/>
            <a:ext cx="2541588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GB" sz="5400">
                <a:solidFill>
                  <a:schemeClr val="accent2"/>
                </a:solidFill>
                <a:latin typeface="Comic Sans MS" pitchFamily="66" charset="0"/>
              </a:rPr>
              <a:t>soundly</a:t>
            </a:r>
            <a:endParaRPr lang="en-US" sz="540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539750" y="1844675"/>
            <a:ext cx="21653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5400">
                <a:solidFill>
                  <a:schemeClr val="accent2"/>
                </a:solidFill>
                <a:latin typeface="Comic Sans MS" pitchFamily="66" charset="0"/>
              </a:rPr>
              <a:t>noisily</a:t>
            </a: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539750" y="3716338"/>
            <a:ext cx="2357438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5400">
                <a:solidFill>
                  <a:schemeClr val="accent2"/>
                </a:solidFill>
                <a:latin typeface="Comic Sans MS" pitchFamily="66" charset="0"/>
              </a:rPr>
              <a:t>quickly</a:t>
            </a: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6227763" y="1700213"/>
            <a:ext cx="2500312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5400">
                <a:solidFill>
                  <a:schemeClr val="accent2"/>
                </a:solidFill>
                <a:latin typeface="Comic Sans MS" pitchFamily="66" charset="0"/>
              </a:rPr>
              <a:t>silently</a:t>
            </a: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5580063" y="4797425"/>
            <a:ext cx="3240087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5400">
                <a:solidFill>
                  <a:schemeClr val="accent2"/>
                </a:solidFill>
                <a:latin typeface="Comic Sans MS" pitchFamily="66" charset="0"/>
              </a:rPr>
              <a:t>carefully</a:t>
            </a:r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6227763" y="3429000"/>
            <a:ext cx="23241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5400">
                <a:solidFill>
                  <a:schemeClr val="accent2"/>
                </a:solidFill>
                <a:latin typeface="Comic Sans MS" pitchFamily="66" charset="0"/>
              </a:rPr>
              <a:t>angrily</a:t>
            </a: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468313" y="5084763"/>
            <a:ext cx="21526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5400">
                <a:solidFill>
                  <a:schemeClr val="accent2"/>
                </a:solidFill>
                <a:latin typeface="Comic Sans MS" pitchFamily="66" charset="0"/>
              </a:rPr>
              <a:t>calmly</a:t>
            </a:r>
          </a:p>
        </p:txBody>
      </p:sp>
      <p:sp>
        <p:nvSpPr>
          <p:cNvPr id="7179" name="Rectangle 11"/>
          <p:cNvSpPr>
            <a:spLocks noChangeArrowheads="1"/>
          </p:cNvSpPr>
          <p:nvPr/>
        </p:nvSpPr>
        <p:spPr bwMode="auto">
          <a:xfrm>
            <a:off x="2771775" y="5734050"/>
            <a:ext cx="3157538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5400">
                <a:solidFill>
                  <a:schemeClr val="accent2"/>
                </a:solidFill>
                <a:latin typeface="Comic Sans MS" pitchFamily="66" charset="0"/>
              </a:rPr>
              <a:t>excitedly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3059113" y="188913"/>
            <a:ext cx="32416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solidFill>
                  <a:schemeClr val="accent2"/>
                </a:solidFill>
                <a:latin typeface="Comic Sans MS" pitchFamily="66" charset="0"/>
              </a:rPr>
              <a:t>Adverbs</a:t>
            </a:r>
            <a:endParaRPr lang="en-US" sz="600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6300788" y="6453188"/>
            <a:ext cx="16557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FFCCFF"/>
                </a:solidFill>
              </a:rPr>
              <a:t>By A. Gore</a:t>
            </a:r>
            <a:endParaRPr lang="en-US">
              <a:solidFill>
                <a:srgbClr val="FFCCFF"/>
              </a:solidFill>
            </a:endParaRPr>
          </a:p>
        </p:txBody>
      </p:sp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5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2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5500"/>
                            </p:stCondLst>
                            <p:childTnLst>
                              <p:par>
                                <p:cTn id="32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20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305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500"/>
                            </p:stCondLst>
                            <p:childTnLst>
                              <p:par>
                                <p:cTn id="40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2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40500"/>
                            </p:stCondLst>
                            <p:childTnLst>
                              <p:par>
                                <p:cTn id="44" presetID="9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30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  <p:bldP spid="7173" grpId="0"/>
      <p:bldP spid="7174" grpId="0"/>
      <p:bldP spid="7175" grpId="0"/>
      <p:bldP spid="7176" grpId="0"/>
      <p:bldP spid="7177" grpId="0"/>
      <p:bldP spid="7178" grpId="0"/>
      <p:bldP spid="7179" grpId="0"/>
      <p:bldP spid="7180" grpId="0"/>
      <p:bldP spid="718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5292725" y="188913"/>
            <a:ext cx="31686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 u="sng">
                <a:solidFill>
                  <a:schemeClr val="accent2"/>
                </a:solidFill>
                <a:latin typeface="Comic Sans MS" pitchFamily="66" charset="0"/>
              </a:rPr>
              <a:t>Adverbs</a:t>
            </a:r>
            <a:endParaRPr lang="en-US" sz="5400" u="sng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0" y="1196975"/>
            <a:ext cx="57626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latin typeface="Comic Sans MS" pitchFamily="66" charset="0"/>
              </a:rPr>
              <a:t>I</a:t>
            </a:r>
            <a:endParaRPr lang="en-US" sz="5400">
              <a:latin typeface="Comic Sans MS" pitchFamily="66" charset="0"/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900113" y="1196975"/>
            <a:ext cx="1871662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solidFill>
                  <a:srgbClr val="FF0000"/>
                </a:solidFill>
                <a:latin typeface="Comic Sans MS" pitchFamily="66" charset="0"/>
              </a:rPr>
              <a:t>slept</a:t>
            </a:r>
            <a:endParaRPr lang="en-US" sz="54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3167063" y="1268413"/>
            <a:ext cx="5976937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800">
                <a:latin typeface="Comic Sans MS" pitchFamily="66" charset="0"/>
              </a:rPr>
              <a:t>(how did I sleep?)</a:t>
            </a:r>
            <a:endParaRPr lang="en-US" sz="4800">
              <a:latin typeface="Comic Sans MS" pitchFamily="66" charset="0"/>
            </a:endParaRP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755650" y="188913"/>
            <a:ext cx="2376488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 u="sng">
                <a:solidFill>
                  <a:srgbClr val="FF0000"/>
                </a:solidFill>
                <a:latin typeface="Comic Sans MS" pitchFamily="66" charset="0"/>
              </a:rPr>
              <a:t>Verbs</a:t>
            </a:r>
            <a:endParaRPr lang="en-US" sz="5400" u="sng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5508625" y="1196975"/>
            <a:ext cx="2541588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GB" sz="5400">
                <a:solidFill>
                  <a:schemeClr val="accent2"/>
                </a:solidFill>
                <a:latin typeface="Comic Sans MS" pitchFamily="66" charset="0"/>
              </a:rPr>
              <a:t>soundly</a:t>
            </a:r>
            <a:endParaRPr lang="en-US" sz="540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0" y="2420938"/>
            <a:ext cx="57626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latin typeface="Comic Sans MS" pitchFamily="66" charset="0"/>
              </a:rPr>
              <a:t>I</a:t>
            </a:r>
            <a:endParaRPr lang="en-US" sz="5400">
              <a:latin typeface="Comic Sans MS" pitchFamily="66" charset="0"/>
            </a:endParaRP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755650" y="2420938"/>
            <a:ext cx="2376488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solidFill>
                  <a:srgbClr val="FF0000"/>
                </a:solidFill>
                <a:latin typeface="Comic Sans MS" pitchFamily="66" charset="0"/>
              </a:rPr>
              <a:t>walked</a:t>
            </a:r>
            <a:endParaRPr lang="en-US" sz="54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3167063" y="2492375"/>
            <a:ext cx="5976937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800">
                <a:latin typeface="Comic Sans MS" pitchFamily="66" charset="0"/>
              </a:rPr>
              <a:t>(how did I walk?)</a:t>
            </a:r>
            <a:endParaRPr lang="en-US" sz="4800">
              <a:latin typeface="Comic Sans MS" pitchFamily="66" charset="0"/>
            </a:endParaRPr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5508625" y="2492375"/>
            <a:ext cx="21526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5400">
                <a:solidFill>
                  <a:schemeClr val="accent2"/>
                </a:solidFill>
                <a:latin typeface="Comic Sans MS" pitchFamily="66" charset="0"/>
              </a:rPr>
              <a:t>calmly</a:t>
            </a:r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827088" y="3789363"/>
            <a:ext cx="1296987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solidFill>
                  <a:srgbClr val="FF0000"/>
                </a:solidFill>
                <a:latin typeface="Comic Sans MS" pitchFamily="66" charset="0"/>
              </a:rPr>
              <a:t>sat</a:t>
            </a:r>
            <a:endParaRPr lang="en-US" sz="54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0" y="3789363"/>
            <a:ext cx="57626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latin typeface="Comic Sans MS" pitchFamily="66" charset="0"/>
              </a:rPr>
              <a:t>I</a:t>
            </a:r>
            <a:endParaRPr lang="en-US" sz="5400">
              <a:latin typeface="Comic Sans MS" pitchFamily="66" charset="0"/>
            </a:endParaRPr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5508625" y="3716338"/>
            <a:ext cx="233521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5400">
                <a:solidFill>
                  <a:schemeClr val="accent2"/>
                </a:solidFill>
                <a:latin typeface="Comic Sans MS" pitchFamily="66" charset="0"/>
              </a:rPr>
              <a:t>quietly</a:t>
            </a: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3167063" y="3860800"/>
            <a:ext cx="5976937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800">
                <a:latin typeface="Comic Sans MS" pitchFamily="66" charset="0"/>
              </a:rPr>
              <a:t>(how did I sit?)</a:t>
            </a:r>
            <a:endParaRPr lang="en-US" sz="4800">
              <a:latin typeface="Comic Sans MS" pitchFamily="66" charset="0"/>
            </a:endParaRPr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684213" y="5084763"/>
            <a:ext cx="29527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solidFill>
                  <a:srgbClr val="FF0000"/>
                </a:solidFill>
                <a:latin typeface="Comic Sans MS" pitchFamily="66" charset="0"/>
              </a:rPr>
              <a:t>watched</a:t>
            </a:r>
            <a:endParaRPr lang="en-US" sz="54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6164" name="Text Box 20"/>
          <p:cNvSpPr txBox="1">
            <a:spLocks noChangeArrowheads="1"/>
          </p:cNvSpPr>
          <p:nvPr/>
        </p:nvSpPr>
        <p:spPr bwMode="auto">
          <a:xfrm>
            <a:off x="0" y="5157788"/>
            <a:ext cx="57626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latin typeface="Comic Sans MS" pitchFamily="66" charset="0"/>
              </a:rPr>
              <a:t>I</a:t>
            </a:r>
            <a:endParaRPr lang="en-US" sz="5400">
              <a:latin typeface="Comic Sans MS" pitchFamily="66" charset="0"/>
            </a:endParaRPr>
          </a:p>
        </p:txBody>
      </p:sp>
      <p:sp>
        <p:nvSpPr>
          <p:cNvPr id="6165" name="Text Box 21"/>
          <p:cNvSpPr txBox="1">
            <a:spLocks noChangeArrowheads="1"/>
          </p:cNvSpPr>
          <p:nvPr/>
        </p:nvSpPr>
        <p:spPr bwMode="auto">
          <a:xfrm>
            <a:off x="3419475" y="5084763"/>
            <a:ext cx="5976938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800">
                <a:latin typeface="Comic Sans MS" pitchFamily="66" charset="0"/>
              </a:rPr>
              <a:t>(how did I watch?)</a:t>
            </a:r>
            <a:endParaRPr lang="en-US" sz="4800">
              <a:latin typeface="Comic Sans MS" pitchFamily="66" charset="0"/>
            </a:endParaRPr>
          </a:p>
        </p:txBody>
      </p:sp>
      <p:sp>
        <p:nvSpPr>
          <p:cNvPr id="6166" name="Rectangle 22"/>
          <p:cNvSpPr>
            <a:spLocks noChangeArrowheads="1"/>
          </p:cNvSpPr>
          <p:nvPr/>
        </p:nvSpPr>
        <p:spPr bwMode="auto">
          <a:xfrm>
            <a:off x="5508625" y="4940300"/>
            <a:ext cx="3240088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5400">
                <a:solidFill>
                  <a:schemeClr val="accent2"/>
                </a:solidFill>
                <a:latin typeface="Comic Sans MS" pitchFamily="66" charset="0"/>
              </a:rPr>
              <a:t>carefully</a:t>
            </a:r>
          </a:p>
        </p:txBody>
      </p:sp>
      <p:sp>
        <p:nvSpPr>
          <p:cNvPr id="6167" name="Text Box 23"/>
          <p:cNvSpPr txBox="1">
            <a:spLocks noChangeArrowheads="1"/>
          </p:cNvSpPr>
          <p:nvPr/>
        </p:nvSpPr>
        <p:spPr bwMode="auto">
          <a:xfrm>
            <a:off x="6300788" y="6453188"/>
            <a:ext cx="16557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FFCCFF"/>
                </a:solidFill>
              </a:rPr>
              <a:t>By A. Gore</a:t>
            </a:r>
            <a:endParaRPr lang="en-US">
              <a:solidFill>
                <a:srgbClr val="FFCCFF"/>
              </a:solidFill>
            </a:endParaRPr>
          </a:p>
        </p:txBody>
      </p:sp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30" presetID="9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2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2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42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2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3500"/>
                            </p:stCondLst>
                            <p:childTnLst>
                              <p:par>
                                <p:cTn id="50" presetID="9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47000"/>
                            </p:stCondLst>
                            <p:childTnLst>
                              <p:par>
                                <p:cTn id="54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20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58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20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7000"/>
                            </p:stCondLst>
                            <p:childTnLst>
                              <p:par>
                                <p:cTn id="62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20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66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20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67000"/>
                            </p:stCondLst>
                            <p:childTnLst>
                              <p:par>
                                <p:cTn id="70" presetID="9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1" dur="20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72000"/>
                            </p:stCondLst>
                            <p:childTnLst>
                              <p:par>
                                <p:cTn id="7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20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74000"/>
                            </p:stCondLst>
                            <p:childTnLst>
                              <p:par>
                                <p:cTn id="78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20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82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20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84000"/>
                            </p:stCondLst>
                            <p:childTnLst>
                              <p:par>
                                <p:cTn id="86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20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90" presetID="9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1" dur="20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94000"/>
                            </p:stCondLst>
                            <p:childTnLst>
                              <p:par>
                                <p:cTn id="94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2000"/>
                                        <p:tgtEl>
                                          <p:spTgt spid="6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99000"/>
                            </p:stCondLst>
                            <p:childTnLst>
                              <p:par>
                                <p:cTn id="98" presetID="9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3000"/>
                                        <p:tgtEl>
                                          <p:spTgt spid="6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  <p:bldP spid="6149" grpId="0"/>
      <p:bldP spid="6150" grpId="0"/>
      <p:bldP spid="6151" grpId="0"/>
      <p:bldP spid="6151" grpId="1"/>
      <p:bldP spid="6152" grpId="0"/>
      <p:bldP spid="6153" grpId="0"/>
      <p:bldP spid="6154" grpId="0"/>
      <p:bldP spid="6155" grpId="0"/>
      <p:bldP spid="6156" grpId="0"/>
      <p:bldP spid="6156" grpId="1"/>
      <p:bldP spid="6157" grpId="0"/>
      <p:bldP spid="6158" grpId="0"/>
      <p:bldP spid="6159" grpId="0"/>
      <p:bldP spid="6160" grpId="0"/>
      <p:bldP spid="6161" grpId="0"/>
      <p:bldP spid="6161" grpId="1"/>
      <p:bldP spid="6163" grpId="0"/>
      <p:bldP spid="6164" grpId="0"/>
      <p:bldP spid="6165" grpId="0"/>
      <p:bldP spid="6165" grpId="1"/>
      <p:bldP spid="6166" grpId="0"/>
      <p:bldP spid="616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5292725" y="188913"/>
            <a:ext cx="31686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 u="sng">
                <a:solidFill>
                  <a:schemeClr val="accent2"/>
                </a:solidFill>
                <a:latin typeface="Comic Sans MS" pitchFamily="66" charset="0"/>
              </a:rPr>
              <a:t>Adverbs</a:t>
            </a:r>
            <a:endParaRPr lang="en-US" sz="5400" u="sng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0" y="1196975"/>
            <a:ext cx="57626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latin typeface="Comic Sans MS" pitchFamily="66" charset="0"/>
              </a:rPr>
              <a:t>I</a:t>
            </a:r>
            <a:endParaRPr lang="en-US" sz="5400">
              <a:latin typeface="Comic Sans MS" pitchFamily="66" charset="0"/>
            </a:endParaRP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684213" y="1196975"/>
            <a:ext cx="1871662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solidFill>
                  <a:srgbClr val="FF0000"/>
                </a:solidFill>
                <a:latin typeface="Comic Sans MS" pitchFamily="66" charset="0"/>
              </a:rPr>
              <a:t>ran</a:t>
            </a:r>
            <a:endParaRPr lang="en-US" sz="54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167063" y="1268413"/>
            <a:ext cx="5976937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800">
                <a:latin typeface="Comic Sans MS" pitchFamily="66" charset="0"/>
              </a:rPr>
              <a:t>(how did I run?)</a:t>
            </a:r>
            <a:endParaRPr lang="en-US" sz="4800">
              <a:latin typeface="Comic Sans MS" pitchFamily="66" charset="0"/>
            </a:endParaRP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755650" y="188913"/>
            <a:ext cx="2376488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 u="sng">
                <a:solidFill>
                  <a:srgbClr val="FF0000"/>
                </a:solidFill>
                <a:latin typeface="Comic Sans MS" pitchFamily="66" charset="0"/>
              </a:rPr>
              <a:t>Verbs</a:t>
            </a:r>
            <a:endParaRPr lang="en-US" sz="5400" u="sng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5364163" y="1196975"/>
            <a:ext cx="2357437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GB" sz="5400">
                <a:solidFill>
                  <a:schemeClr val="accent2"/>
                </a:solidFill>
                <a:latin typeface="Comic Sans MS" pitchFamily="66" charset="0"/>
              </a:rPr>
              <a:t>quickly</a:t>
            </a:r>
            <a:endParaRPr lang="en-US" sz="540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0" y="2420938"/>
            <a:ext cx="57626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latin typeface="Comic Sans MS" pitchFamily="66" charset="0"/>
              </a:rPr>
              <a:t>I</a:t>
            </a:r>
            <a:endParaRPr lang="en-US" sz="5400">
              <a:latin typeface="Comic Sans MS" pitchFamily="66" charset="0"/>
            </a:endParaRP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539750" y="2420938"/>
            <a:ext cx="27368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solidFill>
                  <a:srgbClr val="FF0000"/>
                </a:solidFill>
                <a:latin typeface="Comic Sans MS" pitchFamily="66" charset="0"/>
              </a:rPr>
              <a:t>shouted</a:t>
            </a:r>
            <a:endParaRPr lang="en-US" sz="54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3167063" y="2492375"/>
            <a:ext cx="5976937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800">
                <a:latin typeface="Comic Sans MS" pitchFamily="66" charset="0"/>
              </a:rPr>
              <a:t>(how did I shout?)</a:t>
            </a:r>
            <a:endParaRPr lang="en-US" sz="4800">
              <a:latin typeface="Comic Sans MS" pitchFamily="66" charset="0"/>
            </a:endParaRPr>
          </a:p>
        </p:txBody>
      </p:sp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5508625" y="2492375"/>
            <a:ext cx="203676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5400">
                <a:solidFill>
                  <a:schemeClr val="accent2"/>
                </a:solidFill>
                <a:latin typeface="Comic Sans MS" pitchFamily="66" charset="0"/>
              </a:rPr>
              <a:t>loudly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611188" y="3789363"/>
            <a:ext cx="2160587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solidFill>
                  <a:srgbClr val="FF0000"/>
                </a:solidFill>
                <a:latin typeface="Comic Sans MS" pitchFamily="66" charset="0"/>
              </a:rPr>
              <a:t>wrote</a:t>
            </a:r>
            <a:endParaRPr lang="en-US" sz="54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0" y="3789363"/>
            <a:ext cx="57626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latin typeface="Comic Sans MS" pitchFamily="66" charset="0"/>
              </a:rPr>
              <a:t>I</a:t>
            </a:r>
            <a:endParaRPr lang="en-US" sz="5400">
              <a:latin typeface="Comic Sans MS" pitchFamily="66" charset="0"/>
            </a:endParaRPr>
          </a:p>
        </p:txBody>
      </p:sp>
      <p:sp>
        <p:nvSpPr>
          <p:cNvPr id="10254" name="Rectangle 14"/>
          <p:cNvSpPr>
            <a:spLocks noChangeArrowheads="1"/>
          </p:cNvSpPr>
          <p:nvPr/>
        </p:nvSpPr>
        <p:spPr bwMode="auto">
          <a:xfrm>
            <a:off x="5508625" y="3716338"/>
            <a:ext cx="233521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5400">
                <a:solidFill>
                  <a:schemeClr val="accent2"/>
                </a:solidFill>
                <a:latin typeface="Comic Sans MS" pitchFamily="66" charset="0"/>
              </a:rPr>
              <a:t>neatly</a:t>
            </a: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3167063" y="3860800"/>
            <a:ext cx="5976937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800">
                <a:latin typeface="Comic Sans MS" pitchFamily="66" charset="0"/>
              </a:rPr>
              <a:t>(how did I write?)</a:t>
            </a:r>
            <a:endParaRPr lang="en-US" sz="4800">
              <a:latin typeface="Comic Sans MS" pitchFamily="66" charset="0"/>
            </a:endParaRPr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611188" y="5373688"/>
            <a:ext cx="29527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solidFill>
                  <a:srgbClr val="FF0000"/>
                </a:solidFill>
                <a:latin typeface="Comic Sans MS" pitchFamily="66" charset="0"/>
              </a:rPr>
              <a:t>listened</a:t>
            </a:r>
            <a:endParaRPr lang="en-US" sz="54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0" y="5373688"/>
            <a:ext cx="576263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latin typeface="Comic Sans MS" pitchFamily="66" charset="0"/>
              </a:rPr>
              <a:t>I</a:t>
            </a:r>
            <a:endParaRPr lang="en-US" sz="5400">
              <a:latin typeface="Comic Sans MS" pitchFamily="66" charset="0"/>
            </a:endParaRPr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3419475" y="5445125"/>
            <a:ext cx="5976938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800">
                <a:latin typeface="Comic Sans MS" pitchFamily="66" charset="0"/>
              </a:rPr>
              <a:t>(how did I listen?)</a:t>
            </a:r>
            <a:endParaRPr lang="en-US" sz="4800">
              <a:latin typeface="Comic Sans MS" pitchFamily="66" charset="0"/>
            </a:endParaRPr>
          </a:p>
        </p:txBody>
      </p:sp>
      <p:sp>
        <p:nvSpPr>
          <p:cNvPr id="10259" name="Rectangle 19"/>
          <p:cNvSpPr>
            <a:spLocks noChangeArrowheads="1"/>
          </p:cNvSpPr>
          <p:nvPr/>
        </p:nvSpPr>
        <p:spPr bwMode="auto">
          <a:xfrm>
            <a:off x="5508625" y="5300663"/>
            <a:ext cx="3240088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5400">
                <a:solidFill>
                  <a:schemeClr val="accent2"/>
                </a:solidFill>
                <a:latin typeface="Comic Sans MS" pitchFamily="66" charset="0"/>
              </a:rPr>
              <a:t>intently</a:t>
            </a:r>
          </a:p>
        </p:txBody>
      </p:sp>
      <p:sp>
        <p:nvSpPr>
          <p:cNvPr id="10260" name="Text Box 20"/>
          <p:cNvSpPr txBox="1">
            <a:spLocks noChangeArrowheads="1"/>
          </p:cNvSpPr>
          <p:nvPr/>
        </p:nvSpPr>
        <p:spPr bwMode="auto">
          <a:xfrm>
            <a:off x="6300788" y="6453188"/>
            <a:ext cx="16557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FFCCFF"/>
                </a:solidFill>
              </a:rPr>
              <a:t>By A. Gore</a:t>
            </a:r>
            <a:endParaRPr lang="en-US">
              <a:solidFill>
                <a:srgbClr val="FFCCFF"/>
              </a:solidFill>
            </a:endParaRPr>
          </a:p>
        </p:txBody>
      </p:sp>
    </p:spTree>
  </p:cSld>
  <p:clrMapOvr>
    <a:masterClrMapping/>
  </p:clrMapOvr>
  <p:transition advClick="0"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30" presetID="9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2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2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2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42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2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00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3500"/>
                            </p:stCondLst>
                            <p:childTnLst>
                              <p:par>
                                <p:cTn id="50" presetID="9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47000"/>
                            </p:stCondLst>
                            <p:childTnLst>
                              <p:par>
                                <p:cTn id="54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2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2000"/>
                            </p:stCondLst>
                            <p:childTnLst>
                              <p:par>
                                <p:cTn id="58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20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7000"/>
                            </p:stCondLst>
                            <p:childTnLst>
                              <p:par>
                                <p:cTn id="62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20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62000"/>
                            </p:stCondLst>
                            <p:childTnLst>
                              <p:par>
                                <p:cTn id="66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20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67000"/>
                            </p:stCondLst>
                            <p:childTnLst>
                              <p:par>
                                <p:cTn id="70" presetID="9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1" dur="20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72000"/>
                            </p:stCondLst>
                            <p:childTnLst>
                              <p:par>
                                <p:cTn id="7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20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74000"/>
                            </p:stCondLst>
                            <p:childTnLst>
                              <p:par>
                                <p:cTn id="78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20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79000"/>
                            </p:stCondLst>
                            <p:childTnLst>
                              <p:par>
                                <p:cTn id="82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20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84000"/>
                            </p:stCondLst>
                            <p:childTnLst>
                              <p:par>
                                <p:cTn id="86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20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89000"/>
                            </p:stCondLst>
                            <p:childTnLst>
                              <p:par>
                                <p:cTn id="90" presetID="9" presetClass="exit" presetSubtype="0" fill="hold" grpId="1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1" dur="20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94000"/>
                            </p:stCondLst>
                            <p:childTnLst>
                              <p:par>
                                <p:cTn id="94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20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99000"/>
                            </p:stCondLst>
                            <p:childTnLst>
                              <p:par>
                                <p:cTn id="98" presetID="9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30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/>
      <p:bldP spid="10244" grpId="0"/>
      <p:bldP spid="10245" grpId="0"/>
      <p:bldP spid="10245" grpId="1"/>
      <p:bldP spid="10246" grpId="0"/>
      <p:bldP spid="10247" grpId="0"/>
      <p:bldP spid="10248" grpId="0"/>
      <p:bldP spid="10249" grpId="0"/>
      <p:bldP spid="10250" grpId="0"/>
      <p:bldP spid="10250" grpId="1"/>
      <p:bldP spid="10251" grpId="0"/>
      <p:bldP spid="10252" grpId="0"/>
      <p:bldP spid="10253" grpId="0"/>
      <p:bldP spid="10254" grpId="0"/>
      <p:bldP spid="10255" grpId="0"/>
      <p:bldP spid="10255" grpId="1"/>
      <p:bldP spid="10256" grpId="0"/>
      <p:bldP spid="10257" grpId="0"/>
      <p:bldP spid="10258" grpId="0"/>
      <p:bldP spid="10258" grpId="1"/>
      <p:bldP spid="10259" grpId="0"/>
      <p:bldP spid="1026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3635375" y="0"/>
            <a:ext cx="2232025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solidFill>
                  <a:srgbClr val="FF0000"/>
                </a:solidFill>
                <a:latin typeface="Comic Sans MS" pitchFamily="66" charset="0"/>
              </a:rPr>
              <a:t>Verbs</a:t>
            </a:r>
            <a:endParaRPr lang="en-US" sz="540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827088" y="981075"/>
            <a:ext cx="7559675" cy="543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latin typeface="Comic Sans MS" pitchFamily="66" charset="0"/>
              </a:rPr>
              <a:t>Verbs are the words for things that…</a:t>
            </a:r>
          </a:p>
          <a:p>
            <a:pPr>
              <a:spcBef>
                <a:spcPct val="50000"/>
              </a:spcBef>
            </a:pPr>
            <a:r>
              <a:rPr lang="en-GB" sz="5400">
                <a:latin typeface="Comic Sans MS" pitchFamily="66" charset="0"/>
              </a:rPr>
              <a:t>I can do. </a:t>
            </a:r>
          </a:p>
          <a:p>
            <a:pPr>
              <a:spcBef>
                <a:spcPct val="50000"/>
              </a:spcBef>
            </a:pPr>
            <a:r>
              <a:rPr lang="en-GB" sz="5400">
                <a:latin typeface="Comic Sans MS" pitchFamily="66" charset="0"/>
              </a:rPr>
              <a:t>I have done.</a:t>
            </a:r>
          </a:p>
          <a:p>
            <a:pPr>
              <a:spcBef>
                <a:spcPct val="50000"/>
              </a:spcBef>
            </a:pPr>
            <a:r>
              <a:rPr lang="en-GB" sz="5400">
                <a:latin typeface="Comic Sans MS" pitchFamily="66" charset="0"/>
              </a:rPr>
              <a:t>Or I will do.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6300788" y="6453188"/>
            <a:ext cx="16557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FFCCFF"/>
                </a:solidFill>
              </a:rPr>
              <a:t>By A. Gore</a:t>
            </a:r>
            <a:endParaRPr lang="en-US">
              <a:solidFill>
                <a:srgbClr val="FFCCFF"/>
              </a:solidFill>
            </a:endParaRPr>
          </a:p>
        </p:txBody>
      </p:sp>
      <p:pic>
        <p:nvPicPr>
          <p:cNvPr id="8199" name="TITLE.WMA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250" y="260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2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3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199"/>
                </p:tgtEl>
              </p:cMediaNode>
            </p:audio>
          </p:childTnLst>
        </p:cTn>
      </p:par>
    </p:tnLst>
    <p:bldLst>
      <p:bldP spid="8196" grpId="0"/>
      <p:bldP spid="8197" grpId="0"/>
      <p:bldP spid="819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2987675" y="260350"/>
            <a:ext cx="34575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6000">
                <a:solidFill>
                  <a:schemeClr val="accent2"/>
                </a:solidFill>
                <a:latin typeface="Comic Sans MS" pitchFamily="66" charset="0"/>
              </a:rPr>
              <a:t>Adverbs</a:t>
            </a:r>
            <a:endParaRPr lang="en-US" sz="600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684213" y="1916113"/>
            <a:ext cx="7632700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solidFill>
                  <a:schemeClr val="accent2"/>
                </a:solidFill>
                <a:latin typeface="Comic Sans MS" pitchFamily="66" charset="0"/>
              </a:rPr>
              <a:t>Adverbs </a:t>
            </a:r>
            <a:r>
              <a:rPr lang="en-GB" sz="5400">
                <a:latin typeface="Comic Sans MS" pitchFamily="66" charset="0"/>
              </a:rPr>
              <a:t>are words to explain how I did it.</a:t>
            </a:r>
            <a:endParaRPr lang="en-US" sz="5400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684213" y="4652963"/>
            <a:ext cx="48958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5400">
                <a:latin typeface="Comic Sans MS" pitchFamily="66" charset="0"/>
              </a:rPr>
              <a:t>You try some…</a:t>
            </a:r>
            <a:endParaRPr lang="en-US" sz="5400">
              <a:latin typeface="Comic Sans MS" pitchFamily="66" charset="0"/>
            </a:endParaRP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6300788" y="6453188"/>
            <a:ext cx="16557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rgbClr val="FFCCFF"/>
                </a:solidFill>
              </a:rPr>
              <a:t>By A. Gore</a:t>
            </a:r>
            <a:endParaRPr lang="en-US">
              <a:solidFill>
                <a:srgbClr val="FFCCFF"/>
              </a:solidFill>
            </a:endParaRPr>
          </a:p>
        </p:txBody>
      </p:sp>
      <p:pic>
        <p:nvPicPr>
          <p:cNvPr id="9224" name="TITLE.WMA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250" y="260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5" name="Picture 9" descr="MCj0334236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005263"/>
            <a:ext cx="2987675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2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2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3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24"/>
                </p:tgtEl>
              </p:cMediaNode>
            </p:audio>
          </p:childTnLst>
        </p:cTn>
      </p:par>
    </p:tnLst>
    <p:bldLst>
      <p:bldP spid="9220" grpId="0"/>
      <p:bldP spid="9221" grpId="0"/>
      <p:bldP spid="9222" grpId="0"/>
      <p:bldP spid="9223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253</Words>
  <Application>Microsoft Office PowerPoint</Application>
  <PresentationFormat>On-screen Show (4:3)</PresentationFormat>
  <Paragraphs>88</Paragraphs>
  <Slides>9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Comic Sans MS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" DFES Student User"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Angie Gore</dc:creator>
  <cp:lastModifiedBy>Teacher E-Solutions</cp:lastModifiedBy>
  <cp:revision>16</cp:revision>
  <dcterms:created xsi:type="dcterms:W3CDTF">2005-11-23T13:34:33Z</dcterms:created>
  <dcterms:modified xsi:type="dcterms:W3CDTF">2019-01-18T16:54:01Z</dcterms:modified>
</cp:coreProperties>
</file>