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9" r:id="rId8"/>
    <p:sldId id="262" r:id="rId9"/>
    <p:sldId id="263" r:id="rId10"/>
    <p:sldId id="264" r:id="rId11"/>
    <p:sldId id="266" r:id="rId12"/>
    <p:sldId id="270" r:id="rId13"/>
    <p:sldId id="265" r:id="rId14"/>
    <p:sldId id="267" r:id="rId15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Comic Sans MS" pitchFamily="66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Comic Sans MS" pitchFamily="66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Comic Sans MS" pitchFamily="66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Comic Sans MS" pitchFamily="66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4400" kern="1200">
        <a:solidFill>
          <a:schemeClr val="tx2"/>
        </a:solidFill>
        <a:latin typeface="Comic Sans MS" pitchFamily="66" charset="0"/>
        <a:ea typeface="+mn-ea"/>
        <a:cs typeface="Arial" pitchFamily="34" charset="0"/>
      </a:defRPr>
    </a:lvl5pPr>
    <a:lvl6pPr marL="2286000" algn="l" defTabSz="914400" rtl="0" eaLnBrk="1" latinLnBrk="0" hangingPunct="1">
      <a:defRPr sz="4400" kern="1200">
        <a:solidFill>
          <a:schemeClr val="tx2"/>
        </a:solidFill>
        <a:latin typeface="Comic Sans MS" pitchFamily="66" charset="0"/>
        <a:ea typeface="+mn-ea"/>
        <a:cs typeface="Arial" pitchFamily="34" charset="0"/>
      </a:defRPr>
    </a:lvl6pPr>
    <a:lvl7pPr marL="2743200" algn="l" defTabSz="914400" rtl="0" eaLnBrk="1" latinLnBrk="0" hangingPunct="1">
      <a:defRPr sz="4400" kern="1200">
        <a:solidFill>
          <a:schemeClr val="tx2"/>
        </a:solidFill>
        <a:latin typeface="Comic Sans MS" pitchFamily="66" charset="0"/>
        <a:ea typeface="+mn-ea"/>
        <a:cs typeface="Arial" pitchFamily="34" charset="0"/>
      </a:defRPr>
    </a:lvl7pPr>
    <a:lvl8pPr marL="3200400" algn="l" defTabSz="914400" rtl="0" eaLnBrk="1" latinLnBrk="0" hangingPunct="1">
      <a:defRPr sz="4400" kern="1200">
        <a:solidFill>
          <a:schemeClr val="tx2"/>
        </a:solidFill>
        <a:latin typeface="Comic Sans MS" pitchFamily="66" charset="0"/>
        <a:ea typeface="+mn-ea"/>
        <a:cs typeface="Arial" pitchFamily="34" charset="0"/>
      </a:defRPr>
    </a:lvl8pPr>
    <a:lvl9pPr marL="3657600" algn="l" defTabSz="914400" rtl="0" eaLnBrk="1" latinLnBrk="0" hangingPunct="1">
      <a:defRPr sz="4400" kern="1200">
        <a:solidFill>
          <a:schemeClr val="tx2"/>
        </a:solidFill>
        <a:latin typeface="Comic Sans MS" pitchFamily="66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FF3300"/>
    <a:srgbClr val="FF99FF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415145-D136-4D07-8841-C21802BC93F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38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F23364-9662-4E68-B69C-4C4DA3369B0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8704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5B7FA-5392-472C-B84A-91BA9D52C73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7856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9D1B35-C666-4A03-91E9-75C70EB700C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3367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D5EB97-B8F3-4D4E-B534-AEA80A37D6D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4305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1207D2-9872-42A4-A152-748ABF74093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1D11F2-1DA1-4524-800A-D4D68CA2E3E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6023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175F4A-276B-4949-B24F-A1ACE67B2AF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010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35A965-3736-4671-95E0-99D5EFB6E0C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6299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4E1B28-BBAA-4E41-8F91-FAB96A19997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2175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17D94B-975F-4A45-B02A-688C226064E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286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fld id="{7A48C205-70E5-4703-ACEC-039279281919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8.wav"/><Relationship Id="rId4" Type="http://schemas.openxmlformats.org/officeDocument/2006/relationships/audio" Target="../media/audio12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836613"/>
            <a:ext cx="7772400" cy="2763837"/>
          </a:xfrm>
        </p:spPr>
        <p:txBody>
          <a:bodyPr/>
          <a:lstStyle/>
          <a:p>
            <a:r>
              <a:rPr lang="en-GB" sz="15000">
                <a:latin typeface="Comic Sans MS" pitchFamily="66" charset="0"/>
              </a:rPr>
              <a:t>Verbs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We already know that verbs are </a:t>
            </a:r>
            <a:r>
              <a:rPr lang="en-GB">
                <a:solidFill>
                  <a:srgbClr val="3333CC"/>
                </a:solidFill>
                <a:latin typeface="Comic Sans MS" pitchFamily="66" charset="0"/>
              </a:rPr>
              <a:t>doing</a:t>
            </a:r>
            <a:r>
              <a:rPr lang="en-GB">
                <a:latin typeface="Comic Sans MS" pitchFamily="66" charset="0"/>
              </a:rPr>
              <a:t> words.  So…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What about these?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Mrs Twit was stretched by those balloons.</a:t>
            </a:r>
          </a:p>
          <a:p>
            <a:r>
              <a:rPr lang="en-GB">
                <a:latin typeface="Comic Sans MS" pitchFamily="66" charset="0"/>
              </a:rPr>
              <a:t>All the birds were saved from the bird pie.</a:t>
            </a:r>
          </a:p>
          <a:p>
            <a:r>
              <a:rPr lang="en-GB">
                <a:latin typeface="Comic Sans MS" pitchFamily="66" charset="0"/>
              </a:rPr>
              <a:t>Mugglewump was delighted to get back at the Twits.</a:t>
            </a:r>
          </a:p>
          <a:p>
            <a:r>
              <a:rPr lang="en-GB">
                <a:latin typeface="Comic Sans MS" pitchFamily="66" charset="0"/>
              </a:rPr>
              <a:t>Mr and Mrs Twit were glued to the floor. </a:t>
            </a:r>
          </a:p>
          <a:p>
            <a:endParaRPr lang="en-GB">
              <a:latin typeface="Comic Sans MS" pitchFamily="66" charset="0"/>
            </a:endParaRPr>
          </a:p>
          <a:p>
            <a:endParaRPr lang="en-GB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521 0.00416 0.01146 0.00648 0.0165 0.01087 C 0.02032 0.01434 0.02309 0.01989 0.02743 0.02197 C 0.03889 0.02752 0.05139 0.03377 0.06025 0.04556 C 0.06302 0.04926 0.06441 0.05458 0.06719 0.05828 C 0.07014 0.06221 0.07552 0.06637 0.07813 0.07123 C 0.08195 0.07817 0.08438 0.08511 0.08907 0.09135 C 0.09167 0.10106 0.08889 0.09274 0.09462 0.10407 C 0.09827 0.11147 0.09948 0.12118 0.10417 0.12766 C 0.11007 0.13575 0.10712 0.13113 0.11233 0.14223 C 0.11563 0.15726 0.12066 0.17044 0.12605 0.18432 C 0.12882 0.19149 0.12952 0.19935 0.13299 0.20629 C 0.14219 0.27105 0.15052 0.34389 0.12466 0.40148 C 0.12171 0.41859 0.11737 0.43525 0.11511 0.45259 C 0.11198 0.47572 0.11198 0.49931 0.10695 0.52197 C 0.1033 0.53816 0.09566 0.5518 0.08907 0.56568 C 0.08091 0.58233 0.08941 0.57169 0.07934 0.5821 C 0.07188 0.59852 0.06667 0.61679 0.05886 0.63321 C 0.05139 0.64894 0.04202 0.65634 0.03143 0.66767 C 0.01546 0.68525 -0.00225 0.70259 -0.02326 0.70791 C -0.04184 0.72595 -0.06788 0.73312 -0.09045 0.7389 C -0.12066 0.73844 -0.15086 0.7389 -0.18073 0.73728 C -0.19791 0.73612 -0.21718 0.7271 -0.2342 0.72433 C -0.25434 0.7167 -0.27413 0.70953 -0.29461 0.70444 C -0.31336 0.69265 -0.33281 0.69033 -0.35208 0.68039 C -0.38107 0.66582 -0.41007 0.6494 -0.43836 0.63321 C -0.4559 0.62303 -0.4743 0.61425 -0.49045 0.60037 C -0.50937 0.58395 -0.49184 0.59852 -0.50677 0.5821 C -0.52534 0.56175 -0.54201 0.54348 -0.55746 0.51827 C -0.56406 0.5074 -0.56232 0.50439 -0.56701 0.4926 C -0.57031 0.48404 -0.57621 0.47572 -0.58073 0.46878 C -0.58472 0.45328 -0.5901 0.43825 -0.59583 0.42345 C -0.60208 0.40726 -0.61232 0.39038 -0.61649 0.37234 C -0.61875 0.36263 -0.62013 0.35268 -0.62187 0.34297 C -0.62274 0.33788 -0.72395 0.32331 -0.62465 0.3284 L -0.06302 0.21346 L -0.04114 -0.01087 " pathEditMode="relative" ptsTypes="ffffffffffffffffffffffffffffffffffAAA">
                                      <p:cBhvr>
                                        <p:cTn id="6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229600" cy="5218113"/>
          </a:xfrm>
        </p:spPr>
        <p:txBody>
          <a:bodyPr/>
          <a:lstStyle/>
          <a:p>
            <a:pPr>
              <a:buFontTx/>
              <a:buNone/>
            </a:pPr>
            <a:r>
              <a:rPr lang="en-GB" sz="9600">
                <a:solidFill>
                  <a:srgbClr val="FF3300"/>
                </a:solidFill>
                <a:latin typeface="Comic Sans MS" pitchFamily="66" charset="0"/>
              </a:rPr>
              <a:t>What did you notice ?</a:t>
            </a:r>
          </a:p>
          <a:p>
            <a:pPr>
              <a:buFontTx/>
              <a:buNone/>
            </a:pPr>
            <a:endParaRPr lang="en-GB" sz="9600">
              <a:solidFill>
                <a:srgbClr val="FF3300"/>
              </a:solidFill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en-GB" sz="2400">
                <a:latin typeface="Comic Sans MS" pitchFamily="66" charset="0"/>
              </a:rPr>
              <a:t>  Hint. -      Remember past and present tense.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333CC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>
                <a:latin typeface="Comic Sans MS" pitchFamily="66" charset="0"/>
              </a:rPr>
              <a:t>Here the </a:t>
            </a:r>
            <a:r>
              <a:rPr lang="en-GB" sz="4000">
                <a:solidFill>
                  <a:srgbClr val="FF3300"/>
                </a:solidFill>
                <a:latin typeface="Comic Sans MS" pitchFamily="66" charset="0"/>
              </a:rPr>
              <a:t>being</a:t>
            </a:r>
            <a:r>
              <a:rPr lang="en-GB" sz="4000">
                <a:latin typeface="Comic Sans MS" pitchFamily="66" charset="0"/>
              </a:rPr>
              <a:t> verb is with a </a:t>
            </a:r>
            <a:r>
              <a:rPr lang="en-GB" sz="4000">
                <a:solidFill>
                  <a:srgbClr val="3333CC"/>
                </a:solidFill>
                <a:latin typeface="Comic Sans MS" pitchFamily="66" charset="0"/>
              </a:rPr>
              <a:t>past participle</a:t>
            </a:r>
            <a:r>
              <a:rPr lang="en-GB" sz="4000">
                <a:latin typeface="Comic Sans MS" pitchFamily="66" charset="0"/>
              </a:rPr>
              <a:t>.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Mrs Twit </a:t>
            </a:r>
            <a:r>
              <a:rPr lang="en-GB">
                <a:solidFill>
                  <a:srgbClr val="FF3300"/>
                </a:solidFill>
                <a:latin typeface="Comic Sans MS" pitchFamily="66" charset="0"/>
              </a:rPr>
              <a:t>was</a:t>
            </a:r>
            <a:r>
              <a:rPr lang="en-GB">
                <a:latin typeface="Comic Sans MS" pitchFamily="66" charset="0"/>
              </a:rPr>
              <a:t> </a:t>
            </a:r>
            <a:r>
              <a:rPr lang="en-GB">
                <a:solidFill>
                  <a:srgbClr val="3333CC"/>
                </a:solidFill>
                <a:latin typeface="Comic Sans MS" pitchFamily="66" charset="0"/>
              </a:rPr>
              <a:t>stretched</a:t>
            </a:r>
            <a:r>
              <a:rPr lang="en-GB">
                <a:latin typeface="Comic Sans MS" pitchFamily="66" charset="0"/>
              </a:rPr>
              <a:t> by those balloons.</a:t>
            </a:r>
          </a:p>
          <a:p>
            <a:r>
              <a:rPr lang="en-GB">
                <a:latin typeface="Comic Sans MS" pitchFamily="66" charset="0"/>
              </a:rPr>
              <a:t>All the birds </a:t>
            </a:r>
            <a:r>
              <a:rPr lang="en-GB">
                <a:solidFill>
                  <a:srgbClr val="FF3300"/>
                </a:solidFill>
                <a:latin typeface="Comic Sans MS" pitchFamily="66" charset="0"/>
              </a:rPr>
              <a:t>were</a:t>
            </a:r>
            <a:r>
              <a:rPr lang="en-GB">
                <a:latin typeface="Comic Sans MS" pitchFamily="66" charset="0"/>
              </a:rPr>
              <a:t> </a:t>
            </a:r>
            <a:r>
              <a:rPr lang="en-GB">
                <a:solidFill>
                  <a:srgbClr val="3333CC"/>
                </a:solidFill>
                <a:latin typeface="Comic Sans MS" pitchFamily="66" charset="0"/>
              </a:rPr>
              <a:t>saved</a:t>
            </a:r>
            <a:r>
              <a:rPr lang="en-GB">
                <a:latin typeface="Comic Sans MS" pitchFamily="66" charset="0"/>
              </a:rPr>
              <a:t> from the bird pie.</a:t>
            </a:r>
          </a:p>
          <a:p>
            <a:r>
              <a:rPr lang="en-GB">
                <a:latin typeface="Comic Sans MS" pitchFamily="66" charset="0"/>
              </a:rPr>
              <a:t>Mugglewump </a:t>
            </a:r>
            <a:r>
              <a:rPr lang="en-GB">
                <a:solidFill>
                  <a:srgbClr val="FF3300"/>
                </a:solidFill>
                <a:latin typeface="Comic Sans MS" pitchFamily="66" charset="0"/>
              </a:rPr>
              <a:t>was </a:t>
            </a:r>
            <a:r>
              <a:rPr lang="en-GB">
                <a:solidFill>
                  <a:srgbClr val="3333CC"/>
                </a:solidFill>
                <a:latin typeface="Comic Sans MS" pitchFamily="66" charset="0"/>
              </a:rPr>
              <a:t>delighted</a:t>
            </a:r>
            <a:r>
              <a:rPr lang="en-GB">
                <a:latin typeface="Comic Sans MS" pitchFamily="66" charset="0"/>
              </a:rPr>
              <a:t> to get back at the Twits.</a:t>
            </a:r>
          </a:p>
          <a:p>
            <a:r>
              <a:rPr lang="en-GB">
                <a:latin typeface="Comic Sans MS" pitchFamily="66" charset="0"/>
              </a:rPr>
              <a:t>Mr and Mrs Twit </a:t>
            </a:r>
            <a:r>
              <a:rPr lang="en-GB">
                <a:solidFill>
                  <a:srgbClr val="FF3300"/>
                </a:solidFill>
                <a:latin typeface="Comic Sans MS" pitchFamily="66" charset="0"/>
              </a:rPr>
              <a:t>were</a:t>
            </a:r>
            <a:r>
              <a:rPr lang="en-GB">
                <a:latin typeface="Comic Sans MS" pitchFamily="66" charset="0"/>
              </a:rPr>
              <a:t> </a:t>
            </a:r>
            <a:r>
              <a:rPr lang="en-GB">
                <a:solidFill>
                  <a:srgbClr val="3333CC"/>
                </a:solidFill>
                <a:latin typeface="Comic Sans MS" pitchFamily="66" charset="0"/>
              </a:rPr>
              <a:t>glued</a:t>
            </a:r>
            <a:r>
              <a:rPr lang="en-GB">
                <a:latin typeface="Comic Sans MS" pitchFamily="66" charset="0"/>
              </a:rPr>
              <a:t> to the floor. </a:t>
            </a:r>
          </a:p>
          <a:p>
            <a:endParaRPr lang="en-GB">
              <a:latin typeface="Comic Sans MS" pitchFamily="66" charset="0"/>
            </a:endParaRPr>
          </a:p>
          <a:p>
            <a:endParaRPr lang="en-GB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521 0.00416 0.01146 0.00648 0.0165 0.01087 C 0.02032 0.01434 0.02309 0.01989 0.02743 0.02197 C 0.03889 0.02752 0.05139 0.03377 0.06025 0.04556 C 0.06302 0.04926 0.06441 0.05458 0.06719 0.05828 C 0.07014 0.06221 0.07552 0.06637 0.07813 0.07123 C 0.08195 0.07817 0.08438 0.08511 0.08907 0.09135 C 0.09167 0.10106 0.08889 0.09274 0.09462 0.10407 C 0.09827 0.11147 0.09948 0.12118 0.10417 0.12766 C 0.11007 0.13575 0.10712 0.13113 0.11233 0.14223 C 0.11563 0.15726 0.12066 0.17044 0.12605 0.18432 C 0.12882 0.19149 0.12952 0.19935 0.13299 0.20629 C 0.14219 0.27105 0.15052 0.34389 0.12466 0.40148 C 0.12171 0.41859 0.11737 0.43525 0.11511 0.45259 C 0.11198 0.47572 0.11198 0.49931 0.10695 0.52197 C 0.1033 0.53816 0.09566 0.5518 0.08907 0.56568 C 0.08091 0.58233 0.08941 0.57169 0.07934 0.5821 C 0.07188 0.59852 0.06667 0.61679 0.05886 0.63321 C 0.05139 0.64894 0.04202 0.65634 0.03143 0.66767 C 0.01546 0.68525 -0.00225 0.70259 -0.02326 0.70791 C -0.04184 0.72595 -0.06788 0.73312 -0.09045 0.7389 C -0.12066 0.73844 -0.15086 0.7389 -0.18073 0.73728 C -0.19791 0.73612 -0.21718 0.7271 -0.2342 0.72433 C -0.25434 0.7167 -0.27413 0.70953 -0.29461 0.70444 C -0.31336 0.69265 -0.33281 0.69033 -0.35208 0.68039 C -0.38107 0.66582 -0.41007 0.6494 -0.43836 0.63321 C -0.4559 0.62303 -0.4743 0.61425 -0.49045 0.60037 C -0.50937 0.58395 -0.49184 0.59852 -0.50677 0.5821 C -0.52534 0.56175 -0.54201 0.54348 -0.55746 0.51827 C -0.56406 0.5074 -0.56232 0.50439 -0.56701 0.4926 C -0.57031 0.48404 -0.57621 0.47572 -0.58073 0.46878 C -0.58472 0.45328 -0.5901 0.43825 -0.59583 0.42345 C -0.60208 0.40726 -0.61232 0.39038 -0.61649 0.37234 C -0.61875 0.36263 -0.62013 0.35268 -0.62187 0.34297 C -0.62274 0.33788 -0.72395 0.32331 -0.62465 0.3284 L -0.06302 0.21346 L -0.04114 -0.01087 " pathEditMode="relative" ptsTypes="ffffffffffffffffffffffffffffffffffAAA">
                                      <p:cBhvr>
                                        <p:cTn id="32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>
                <a:latin typeface="Comic Sans MS" pitchFamily="66" charset="0"/>
              </a:rPr>
              <a:t>Can you spot the </a:t>
            </a:r>
            <a:r>
              <a:rPr lang="en-GB" sz="4000">
                <a:solidFill>
                  <a:srgbClr val="FF3300"/>
                </a:solidFill>
                <a:latin typeface="Comic Sans MS" pitchFamily="66" charset="0"/>
              </a:rPr>
              <a:t>verbs </a:t>
            </a:r>
            <a:r>
              <a:rPr lang="en-GB" sz="4000">
                <a:solidFill>
                  <a:schemeClr val="tx1"/>
                </a:solidFill>
                <a:latin typeface="Comic Sans MS" pitchFamily="66" charset="0"/>
              </a:rPr>
              <a:t>and the</a:t>
            </a:r>
            <a:r>
              <a:rPr lang="en-GB" sz="4000">
                <a:solidFill>
                  <a:srgbClr val="FF3300"/>
                </a:solidFill>
                <a:latin typeface="Comic Sans MS" pitchFamily="66" charset="0"/>
              </a:rPr>
              <a:t> </a:t>
            </a:r>
            <a:r>
              <a:rPr lang="en-GB" sz="4000">
                <a:solidFill>
                  <a:srgbClr val="3333CC"/>
                </a:solidFill>
                <a:latin typeface="Comic Sans MS" pitchFamily="66" charset="0"/>
              </a:rPr>
              <a:t>participles</a:t>
            </a:r>
            <a:r>
              <a:rPr lang="en-GB" sz="4000">
                <a:latin typeface="Comic Sans MS" pitchFamily="66" charset="0"/>
              </a:rPr>
              <a:t>?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24425"/>
          </a:xfrm>
        </p:spPr>
        <p:txBody>
          <a:bodyPr/>
          <a:lstStyle/>
          <a:p>
            <a:r>
              <a:rPr lang="en-GB">
                <a:latin typeface="Comic Sans MS" pitchFamily="66" charset="0"/>
              </a:rPr>
              <a:t>Paula was smiling sweetly as she gave him the cup.</a:t>
            </a:r>
          </a:p>
          <a:p>
            <a:r>
              <a:rPr lang="en-GB">
                <a:latin typeface="Comic Sans MS" pitchFamily="66" charset="0"/>
              </a:rPr>
              <a:t>Smiling sweetly, Paula gave him the cup.</a:t>
            </a:r>
          </a:p>
          <a:p>
            <a:r>
              <a:rPr lang="en-GB">
                <a:latin typeface="Comic Sans MS" pitchFamily="66" charset="0"/>
              </a:rPr>
              <a:t>They were pushing their way to the front of the queue.</a:t>
            </a:r>
          </a:p>
          <a:p>
            <a:r>
              <a:rPr lang="en-GB">
                <a:latin typeface="Comic Sans MS" pitchFamily="66" charset="0"/>
              </a:rPr>
              <a:t>Pushing their way to the front of the queue, they claimed their prize.</a:t>
            </a:r>
          </a:p>
          <a:p>
            <a:r>
              <a:rPr lang="en-GB">
                <a:latin typeface="Comic Sans MS" pitchFamily="66" charset="0"/>
              </a:rPr>
              <a:t>He was amazed when they won the prize.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3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" dur="20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201612"/>
          </a:xfrm>
        </p:spPr>
        <p:txBody>
          <a:bodyPr/>
          <a:lstStyle/>
          <a:p>
            <a:endParaRPr lang="en-US" sz="4000">
              <a:latin typeface="Comic Sans MS" pitchFamily="66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150"/>
            <a:ext cx="8229600" cy="5434013"/>
          </a:xfrm>
        </p:spPr>
        <p:txBody>
          <a:bodyPr/>
          <a:lstStyle/>
          <a:p>
            <a:r>
              <a:rPr lang="en-GB">
                <a:latin typeface="Comic Sans MS" pitchFamily="66" charset="0"/>
              </a:rPr>
              <a:t>The witches screamed when they were squashed by an enormous hippopotamus.</a:t>
            </a:r>
          </a:p>
          <a:p>
            <a:r>
              <a:rPr lang="en-GB">
                <a:latin typeface="Comic Sans MS" pitchFamily="66" charset="0"/>
              </a:rPr>
              <a:t>Stepping inside, Emily was amazed by the size of the capsule.</a:t>
            </a:r>
          </a:p>
          <a:p>
            <a:r>
              <a:rPr lang="en-GB">
                <a:latin typeface="Comic Sans MS" pitchFamily="66" charset="0"/>
              </a:rPr>
              <a:t>Seeing the open door, she stepped inside.</a:t>
            </a:r>
          </a:p>
          <a:p>
            <a:r>
              <a:rPr lang="en-GB">
                <a:latin typeface="Comic Sans MS" pitchFamily="66" charset="0"/>
              </a:rPr>
              <a:t>They were cowering under the stairs when the bomb exploded.</a:t>
            </a:r>
          </a:p>
          <a:p>
            <a:r>
              <a:rPr lang="en-GB">
                <a:latin typeface="Comic Sans MS" pitchFamily="66" charset="0"/>
              </a:rPr>
              <a:t>Cowering under the stairs, they heard the bomb explode.</a:t>
            </a:r>
          </a:p>
          <a:p>
            <a:endParaRPr lang="en-GB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Spot the </a:t>
            </a:r>
            <a:r>
              <a:rPr lang="en-GB">
                <a:solidFill>
                  <a:srgbClr val="3333CC"/>
                </a:solidFill>
                <a:latin typeface="Comic Sans MS" pitchFamily="66" charset="0"/>
              </a:rPr>
              <a:t>verbs</a:t>
            </a:r>
            <a:r>
              <a:rPr lang="en-GB">
                <a:latin typeface="Comic Sans MS" pitchFamily="66" charset="0"/>
              </a:rPr>
              <a:t>!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>
                <a:latin typeface="Comic Sans MS" pitchFamily="66" charset="0"/>
              </a:rPr>
              <a:t>Mr Twit tied balloons to his wife’s arms.</a:t>
            </a:r>
          </a:p>
          <a:p>
            <a:r>
              <a:rPr lang="en-GB">
                <a:latin typeface="Comic Sans MS" pitchFamily="66" charset="0"/>
              </a:rPr>
              <a:t>Mr Twit grinned horribly as he tied balloons to his wife’s arms.</a:t>
            </a:r>
          </a:p>
          <a:p>
            <a:r>
              <a:rPr lang="en-GB">
                <a:latin typeface="Comic Sans MS" pitchFamily="66" charset="0"/>
              </a:rPr>
              <a:t>The Grand High Witch held her nose and screamed at the witches.</a:t>
            </a:r>
          </a:p>
          <a:p>
            <a:r>
              <a:rPr lang="en-GB">
                <a:latin typeface="Comic Sans MS" pitchFamily="66" charset="0"/>
              </a:rPr>
              <a:t>Holding her nose, the Grand High Witch screamed at the witches.</a:t>
            </a:r>
          </a:p>
          <a:p>
            <a:endParaRPr lang="en-GB">
              <a:latin typeface="Comic Sans MS" pitchFamily="66" charset="0"/>
            </a:endParaRPr>
          </a:p>
          <a:p>
            <a:endParaRPr lang="en-GB">
              <a:latin typeface="Comic Sans MS" pitchFamily="66" charset="0"/>
            </a:endParaRPr>
          </a:p>
          <a:p>
            <a:endParaRPr lang="en-GB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Rectangle 6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229600" cy="2087562"/>
          </a:xfrm>
        </p:spPr>
        <p:txBody>
          <a:bodyPr/>
          <a:lstStyle/>
          <a:p>
            <a:r>
              <a:rPr lang="en-GB" sz="4000">
                <a:latin typeface="Comic Sans MS" pitchFamily="66" charset="0"/>
              </a:rPr>
              <a:t/>
            </a:r>
            <a:br>
              <a:rPr lang="en-GB" sz="4000">
                <a:latin typeface="Comic Sans MS" pitchFamily="66" charset="0"/>
              </a:rPr>
            </a:br>
            <a:r>
              <a:rPr lang="en-GB" sz="4000">
                <a:latin typeface="Comic Sans MS" pitchFamily="66" charset="0"/>
              </a:rPr>
              <a:t>But now we are going to learn how to spot verbs which are being words.</a:t>
            </a:r>
            <a:r>
              <a:rPr lang="en-GB" sz="4000"/>
              <a:t> 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body" idx="4294967295"/>
          </p:nvPr>
        </p:nvSpPr>
        <p:spPr>
          <a:xfrm>
            <a:off x="1187450" y="2492375"/>
            <a:ext cx="7272338" cy="381635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GB" sz="2800">
                <a:latin typeface="Comic Sans MS" pitchFamily="66" charset="0"/>
              </a:rPr>
              <a:t>      </a:t>
            </a:r>
            <a:r>
              <a:rPr lang="en-GB" sz="2800">
                <a:solidFill>
                  <a:srgbClr val="FF3300"/>
                </a:solidFill>
                <a:latin typeface="Comic Sans MS" pitchFamily="66" charset="0"/>
              </a:rPr>
              <a:t> </a:t>
            </a:r>
            <a:r>
              <a:rPr lang="en-GB" sz="7200">
                <a:solidFill>
                  <a:srgbClr val="FF3300"/>
                </a:solidFill>
                <a:latin typeface="Comic Sans MS" pitchFamily="66" charset="0"/>
              </a:rPr>
              <a:t>am</a:t>
            </a:r>
            <a:r>
              <a:rPr lang="en-GB" sz="7200">
                <a:latin typeface="Comic Sans MS" pitchFamily="66" charset="0"/>
              </a:rPr>
              <a:t>               </a:t>
            </a:r>
            <a:r>
              <a:rPr lang="en-GB" sz="7200">
                <a:solidFill>
                  <a:srgbClr val="FF3300"/>
                </a:solidFill>
                <a:latin typeface="Comic Sans MS" pitchFamily="66" charset="0"/>
              </a:rPr>
              <a:t>is</a:t>
            </a:r>
            <a:r>
              <a:rPr lang="en-GB" sz="7200">
                <a:latin typeface="Comic Sans MS" pitchFamily="66" charset="0"/>
              </a:rPr>
              <a:t>         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sz="7200">
                <a:latin typeface="Comic Sans MS" pitchFamily="66" charset="0"/>
              </a:rPr>
              <a:t>    </a:t>
            </a:r>
            <a:r>
              <a:rPr lang="en-GB" sz="7200">
                <a:solidFill>
                  <a:srgbClr val="FF3300"/>
                </a:solidFill>
                <a:latin typeface="Comic Sans MS" pitchFamily="66" charset="0"/>
              </a:rPr>
              <a:t>are</a:t>
            </a:r>
            <a:r>
              <a:rPr lang="en-GB" sz="7200">
                <a:latin typeface="Comic Sans MS" pitchFamily="66" charset="0"/>
              </a:rPr>
              <a:t>      </a:t>
            </a:r>
            <a:r>
              <a:rPr lang="en-GB" sz="7200">
                <a:solidFill>
                  <a:srgbClr val="FF3300"/>
                </a:solidFill>
                <a:latin typeface="Comic Sans MS" pitchFamily="66" charset="0"/>
              </a:rPr>
              <a:t>was</a:t>
            </a:r>
            <a:r>
              <a:rPr lang="en-GB" sz="7200">
                <a:latin typeface="Comic Sans MS" pitchFamily="66" charset="0"/>
              </a:rPr>
              <a:t>    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sz="7200">
                <a:latin typeface="Comic Sans MS" pitchFamily="66" charset="0"/>
              </a:rPr>
              <a:t>         </a:t>
            </a:r>
            <a:r>
              <a:rPr lang="en-GB" sz="7200">
                <a:solidFill>
                  <a:srgbClr val="FF3300"/>
                </a:solidFill>
                <a:latin typeface="Comic Sans MS" pitchFamily="66" charset="0"/>
              </a:rPr>
              <a:t>were</a:t>
            </a:r>
            <a:r>
              <a:rPr lang="en-GB" sz="7200">
                <a:latin typeface="Comic Sans MS" pitchFamily="66" charset="0"/>
              </a:rPr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30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30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8" grpId="0"/>
      <p:bldP spid="307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18487" cy="576262"/>
          </a:xfrm>
        </p:spPr>
        <p:txBody>
          <a:bodyPr/>
          <a:lstStyle/>
          <a:p>
            <a:endParaRPr lang="en-US" sz="400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125538"/>
            <a:ext cx="8147050" cy="5256212"/>
          </a:xfrm>
        </p:spPr>
        <p:txBody>
          <a:bodyPr/>
          <a:lstStyle/>
          <a:p>
            <a:r>
              <a:rPr lang="en-GB">
                <a:latin typeface="Comic Sans MS" pitchFamily="66" charset="0"/>
              </a:rPr>
              <a:t>The monkeys are upside down.</a:t>
            </a:r>
          </a:p>
          <a:p>
            <a:r>
              <a:rPr lang="en-GB">
                <a:latin typeface="Comic Sans MS" pitchFamily="66" charset="0"/>
              </a:rPr>
              <a:t>There is glue on the dead tree.</a:t>
            </a:r>
          </a:p>
          <a:p>
            <a:r>
              <a:rPr lang="en-GB">
                <a:latin typeface="Comic Sans MS" pitchFamily="66" charset="0"/>
              </a:rPr>
              <a:t>There were no birds for Mr Twit’s bird pie.</a:t>
            </a:r>
          </a:p>
          <a:p>
            <a:r>
              <a:rPr lang="en-GB">
                <a:latin typeface="Comic Sans MS" pitchFamily="66" charset="0"/>
              </a:rPr>
              <a:t>They are horrible people.</a:t>
            </a:r>
          </a:p>
          <a:p>
            <a:r>
              <a:rPr lang="en-GB">
                <a:latin typeface="Comic Sans MS" pitchFamily="66" charset="0"/>
              </a:rPr>
              <a:t>We were cold and wet all week.</a:t>
            </a:r>
          </a:p>
          <a:p>
            <a:r>
              <a:rPr lang="en-GB">
                <a:latin typeface="Comic Sans MS" pitchFamily="66" charset="0"/>
              </a:rPr>
              <a:t>I am here!</a:t>
            </a:r>
          </a:p>
          <a:p>
            <a:r>
              <a:rPr lang="en-GB">
                <a:latin typeface="Comic Sans MS" pitchFamily="66" charset="0"/>
              </a:rPr>
              <a:t>Where are you?</a:t>
            </a:r>
          </a:p>
          <a:p>
            <a:endParaRPr lang="en-GB">
              <a:latin typeface="Comic Sans MS" pitchFamily="66" charset="0"/>
            </a:endParaRPr>
          </a:p>
          <a:p>
            <a:endParaRPr lang="en-GB">
              <a:latin typeface="Comic Sans MS" pitchFamily="66" charset="0"/>
            </a:endParaRPr>
          </a:p>
          <a:p>
            <a:endParaRPr lang="en-GB">
              <a:latin typeface="Comic Sans MS" pitchFamily="66" charset="0"/>
            </a:endParaRPr>
          </a:p>
          <a:p>
            <a:endParaRPr lang="en-GB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>
                <a:latin typeface="Comic Sans MS" pitchFamily="66" charset="0"/>
              </a:rPr>
              <a:t/>
            </a:r>
            <a:br>
              <a:rPr lang="en-GB" sz="3200">
                <a:latin typeface="Comic Sans MS" pitchFamily="66" charset="0"/>
              </a:rPr>
            </a:br>
            <a:r>
              <a:rPr lang="en-GB" sz="3200">
                <a:latin typeface="Comic Sans MS" pitchFamily="66" charset="0"/>
              </a:rPr>
              <a:t>Mostly we put </a:t>
            </a:r>
            <a:r>
              <a:rPr lang="en-GB" sz="3200">
                <a:solidFill>
                  <a:srgbClr val="FF3300"/>
                </a:solidFill>
                <a:latin typeface="Comic Sans MS" pitchFamily="66" charset="0"/>
              </a:rPr>
              <a:t>being</a:t>
            </a:r>
            <a:r>
              <a:rPr lang="en-GB" sz="3200">
                <a:latin typeface="Comic Sans MS" pitchFamily="66" charset="0"/>
              </a:rPr>
              <a:t> verbs with a </a:t>
            </a:r>
            <a:r>
              <a:rPr lang="en-GB" sz="3200">
                <a:solidFill>
                  <a:srgbClr val="3333CC"/>
                </a:solidFill>
                <a:latin typeface="Comic Sans MS" pitchFamily="66" charset="0"/>
              </a:rPr>
              <a:t>participle</a:t>
            </a:r>
            <a:r>
              <a:rPr lang="en-GB" sz="3200">
                <a:latin typeface="Comic Sans MS" pitchFamily="66" charset="0"/>
              </a:rPr>
              <a:t>.</a:t>
            </a:r>
            <a:br>
              <a:rPr lang="en-GB" sz="3200">
                <a:latin typeface="Comic Sans MS" pitchFamily="66" charset="0"/>
              </a:rPr>
            </a:br>
            <a:endParaRPr lang="en-GB" sz="3200">
              <a:latin typeface="Comic Sans MS" pitchFamily="66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989138"/>
            <a:ext cx="8229600" cy="4525962"/>
          </a:xfrm>
        </p:spPr>
        <p:txBody>
          <a:bodyPr/>
          <a:lstStyle/>
          <a:p>
            <a:r>
              <a:rPr lang="en-GB">
                <a:latin typeface="Comic Sans MS" pitchFamily="66" charset="0"/>
              </a:rPr>
              <a:t>I am </a:t>
            </a:r>
            <a:r>
              <a:rPr lang="en-GB">
                <a:solidFill>
                  <a:srgbClr val="3333CC"/>
                </a:solidFill>
                <a:latin typeface="Comic Sans MS" pitchFamily="66" charset="0"/>
              </a:rPr>
              <a:t>reading</a:t>
            </a:r>
            <a:r>
              <a:rPr lang="en-GB">
                <a:latin typeface="Comic Sans MS" pitchFamily="66" charset="0"/>
              </a:rPr>
              <a:t> my book.</a:t>
            </a:r>
          </a:p>
          <a:p>
            <a:r>
              <a:rPr lang="en-GB">
                <a:latin typeface="Comic Sans MS" pitchFamily="66" charset="0"/>
              </a:rPr>
              <a:t>You are </a:t>
            </a:r>
            <a:r>
              <a:rPr lang="en-GB">
                <a:solidFill>
                  <a:srgbClr val="3333CC"/>
                </a:solidFill>
                <a:latin typeface="Comic Sans MS" pitchFamily="66" charset="0"/>
              </a:rPr>
              <a:t>talking</a:t>
            </a:r>
            <a:r>
              <a:rPr lang="en-GB">
                <a:latin typeface="Comic Sans MS" pitchFamily="66" charset="0"/>
              </a:rPr>
              <a:t> too loudly.</a:t>
            </a:r>
          </a:p>
          <a:p>
            <a:r>
              <a:rPr lang="en-GB">
                <a:latin typeface="Comic Sans MS" pitchFamily="66" charset="0"/>
              </a:rPr>
              <a:t>He is </a:t>
            </a:r>
            <a:r>
              <a:rPr lang="en-GB">
                <a:solidFill>
                  <a:srgbClr val="3333CC"/>
                </a:solidFill>
                <a:latin typeface="Comic Sans MS" pitchFamily="66" charset="0"/>
              </a:rPr>
              <a:t>eating</a:t>
            </a:r>
            <a:r>
              <a:rPr lang="en-GB">
                <a:latin typeface="Comic Sans MS" pitchFamily="66" charset="0"/>
              </a:rPr>
              <a:t> his lunch.</a:t>
            </a:r>
          </a:p>
          <a:p>
            <a:r>
              <a:rPr lang="en-GB">
                <a:latin typeface="Comic Sans MS" pitchFamily="66" charset="0"/>
              </a:rPr>
              <a:t>She is </a:t>
            </a:r>
            <a:r>
              <a:rPr lang="en-GB">
                <a:solidFill>
                  <a:srgbClr val="3333CC"/>
                </a:solidFill>
                <a:latin typeface="Comic Sans MS" pitchFamily="66" charset="0"/>
              </a:rPr>
              <a:t>washing</a:t>
            </a:r>
            <a:r>
              <a:rPr lang="en-GB">
                <a:latin typeface="Comic Sans MS" pitchFamily="66" charset="0"/>
              </a:rPr>
              <a:t> her face.</a:t>
            </a:r>
          </a:p>
          <a:p>
            <a:r>
              <a:rPr lang="en-GB">
                <a:latin typeface="Comic Sans MS" pitchFamily="66" charset="0"/>
              </a:rPr>
              <a:t>They were </a:t>
            </a:r>
            <a:r>
              <a:rPr lang="en-GB">
                <a:solidFill>
                  <a:srgbClr val="3333CC"/>
                </a:solidFill>
                <a:latin typeface="Comic Sans MS" pitchFamily="66" charset="0"/>
              </a:rPr>
              <a:t>playing</a:t>
            </a:r>
            <a:r>
              <a:rPr lang="en-GB">
                <a:latin typeface="Comic Sans MS" pitchFamily="66" charset="0"/>
              </a:rPr>
              <a:t> on the lawn.</a:t>
            </a:r>
          </a:p>
          <a:p>
            <a:r>
              <a:rPr lang="en-GB">
                <a:latin typeface="Comic Sans MS" pitchFamily="66" charset="0"/>
              </a:rPr>
              <a:t>We are </a:t>
            </a:r>
            <a:r>
              <a:rPr lang="en-GB">
                <a:solidFill>
                  <a:srgbClr val="3333CC"/>
                </a:solidFill>
                <a:latin typeface="Comic Sans MS" pitchFamily="66" charset="0"/>
              </a:rPr>
              <a:t>going</a:t>
            </a:r>
            <a:r>
              <a:rPr lang="en-GB">
                <a:latin typeface="Comic Sans MS" pitchFamily="66" charset="0"/>
              </a:rPr>
              <a:t> home. </a:t>
            </a:r>
          </a:p>
          <a:p>
            <a:r>
              <a:rPr lang="en-GB">
                <a:latin typeface="Comic Sans MS" pitchFamily="66" charset="0"/>
              </a:rPr>
              <a:t>Peter and Tom were </a:t>
            </a:r>
            <a:r>
              <a:rPr lang="en-GB">
                <a:solidFill>
                  <a:srgbClr val="3333CC"/>
                </a:solidFill>
                <a:latin typeface="Comic Sans MS" pitchFamily="66" charset="0"/>
              </a:rPr>
              <a:t>singing</a:t>
            </a:r>
            <a:r>
              <a:rPr lang="en-GB">
                <a:latin typeface="Comic Sans MS" pitchFamily="66" charset="0"/>
              </a:rPr>
              <a:t> out of tune.</a:t>
            </a:r>
          </a:p>
          <a:p>
            <a:pPr>
              <a:buFontTx/>
              <a:buNone/>
            </a:pPr>
            <a:endParaRPr lang="en-GB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 tmFilter="0,0; .5, 1; 1, 1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>
                <a:latin typeface="Comic Sans MS" pitchFamily="66" charset="0"/>
              </a:rPr>
              <a:t/>
            </a:r>
            <a:br>
              <a:rPr lang="en-GB" sz="4000">
                <a:latin typeface="Comic Sans MS" pitchFamily="66" charset="0"/>
              </a:rPr>
            </a:br>
            <a:r>
              <a:rPr lang="en-GB" sz="4000">
                <a:latin typeface="Comic Sans MS" pitchFamily="66" charset="0"/>
              </a:rPr>
              <a:t/>
            </a:r>
            <a:br>
              <a:rPr lang="en-GB" sz="4000">
                <a:latin typeface="Comic Sans MS" pitchFamily="66" charset="0"/>
              </a:rPr>
            </a:br>
            <a:r>
              <a:rPr lang="en-GB" sz="4000">
                <a:latin typeface="Comic Sans MS" pitchFamily="66" charset="0"/>
              </a:rPr>
              <a:t/>
            </a:r>
            <a:br>
              <a:rPr lang="en-GB" sz="4000">
                <a:latin typeface="Comic Sans MS" pitchFamily="66" charset="0"/>
              </a:rPr>
            </a:br>
            <a:r>
              <a:rPr lang="en-GB" sz="4000">
                <a:latin typeface="Comic Sans MS" pitchFamily="66" charset="0"/>
              </a:rPr>
              <a:t/>
            </a:r>
            <a:br>
              <a:rPr lang="en-GB" sz="4000">
                <a:latin typeface="Comic Sans MS" pitchFamily="66" charset="0"/>
              </a:rPr>
            </a:br>
            <a:r>
              <a:rPr lang="en-GB" sz="4000">
                <a:latin typeface="Comic Sans MS" pitchFamily="66" charset="0"/>
              </a:rPr>
              <a:t/>
            </a:r>
            <a:br>
              <a:rPr lang="en-GB" sz="4000">
                <a:latin typeface="Comic Sans MS" pitchFamily="66" charset="0"/>
              </a:rPr>
            </a:br>
            <a:r>
              <a:rPr lang="en-GB" sz="4000">
                <a:latin typeface="Comic Sans MS" pitchFamily="66" charset="0"/>
              </a:rPr>
              <a:t/>
            </a:r>
            <a:br>
              <a:rPr lang="en-GB" sz="4000">
                <a:latin typeface="Comic Sans MS" pitchFamily="66" charset="0"/>
              </a:rPr>
            </a:br>
            <a:r>
              <a:rPr lang="en-GB" sz="4000">
                <a:latin typeface="Comic Sans MS" pitchFamily="66" charset="0"/>
              </a:rPr>
              <a:t/>
            </a:r>
            <a:br>
              <a:rPr lang="en-GB" sz="4000">
                <a:latin typeface="Comic Sans MS" pitchFamily="66" charset="0"/>
              </a:rPr>
            </a:br>
            <a:r>
              <a:rPr lang="en-GB" sz="4000">
                <a:latin typeface="Comic Sans MS" pitchFamily="66" charset="0"/>
              </a:rPr>
              <a:t>What do you notice about the </a:t>
            </a:r>
            <a:r>
              <a:rPr lang="en-GB" sz="4000">
                <a:solidFill>
                  <a:srgbClr val="3333CC"/>
                </a:solidFill>
                <a:latin typeface="Comic Sans MS" pitchFamily="66" charset="0"/>
              </a:rPr>
              <a:t>participles</a:t>
            </a:r>
            <a:r>
              <a:rPr lang="en-GB" sz="4000">
                <a:latin typeface="Comic Sans MS" pitchFamily="66" charset="0"/>
              </a:rPr>
              <a:t> that go with our </a:t>
            </a:r>
            <a:r>
              <a:rPr lang="en-GB" sz="4000">
                <a:solidFill>
                  <a:srgbClr val="FF3300"/>
                </a:solidFill>
                <a:latin typeface="Comic Sans MS" pitchFamily="66" charset="0"/>
              </a:rPr>
              <a:t>being</a:t>
            </a:r>
            <a:r>
              <a:rPr lang="en-GB" sz="4000">
                <a:latin typeface="Comic Sans MS" pitchFamily="66" charset="0"/>
              </a:rPr>
              <a:t> verbs?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4724400"/>
            <a:ext cx="8229600" cy="4525963"/>
          </a:xfrm>
        </p:spPr>
        <p:txBody>
          <a:bodyPr/>
          <a:lstStyle/>
          <a:p>
            <a:pPr lvl="2"/>
            <a:r>
              <a:rPr lang="en-GB"/>
              <a:t>Hint – remember past and present tense.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4" presetClass="entr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>
                <a:latin typeface="Comic Sans MS" pitchFamily="66" charset="0"/>
              </a:rPr>
              <a:t/>
            </a:r>
            <a:br>
              <a:rPr lang="en-GB" sz="3200">
                <a:latin typeface="Comic Sans MS" pitchFamily="66" charset="0"/>
              </a:rPr>
            </a:br>
            <a:r>
              <a:rPr lang="en-GB" sz="3200">
                <a:latin typeface="Comic Sans MS" pitchFamily="66" charset="0"/>
              </a:rPr>
              <a:t>These </a:t>
            </a:r>
            <a:r>
              <a:rPr lang="en-GB" sz="3200">
                <a:solidFill>
                  <a:srgbClr val="FF3300"/>
                </a:solidFill>
                <a:latin typeface="Comic Sans MS" pitchFamily="66" charset="0"/>
              </a:rPr>
              <a:t>being</a:t>
            </a:r>
            <a:r>
              <a:rPr lang="en-GB" sz="3200">
                <a:latin typeface="Comic Sans MS" pitchFamily="66" charset="0"/>
              </a:rPr>
              <a:t> verbs are with a </a:t>
            </a:r>
            <a:br>
              <a:rPr lang="en-GB" sz="3200">
                <a:latin typeface="Comic Sans MS" pitchFamily="66" charset="0"/>
              </a:rPr>
            </a:br>
            <a:r>
              <a:rPr lang="en-GB" sz="4000">
                <a:solidFill>
                  <a:srgbClr val="3333CC"/>
                </a:solidFill>
                <a:latin typeface="Comic Sans MS" pitchFamily="66" charset="0"/>
              </a:rPr>
              <a:t>present</a:t>
            </a:r>
            <a:r>
              <a:rPr lang="en-GB" sz="4000">
                <a:latin typeface="Comic Sans MS" pitchFamily="66" charset="0"/>
              </a:rPr>
              <a:t> </a:t>
            </a:r>
            <a:r>
              <a:rPr lang="en-GB" sz="3200">
                <a:solidFill>
                  <a:srgbClr val="3333CC"/>
                </a:solidFill>
                <a:latin typeface="Comic Sans MS" pitchFamily="66" charset="0"/>
              </a:rPr>
              <a:t>participle</a:t>
            </a:r>
            <a:r>
              <a:rPr lang="en-GB" sz="3200">
                <a:latin typeface="Comic Sans MS" pitchFamily="66" charset="0"/>
              </a:rPr>
              <a:t>.</a:t>
            </a:r>
            <a:br>
              <a:rPr lang="en-GB" sz="3200">
                <a:latin typeface="Comic Sans MS" pitchFamily="66" charset="0"/>
              </a:rPr>
            </a:br>
            <a:endParaRPr lang="en-GB" sz="3200">
              <a:latin typeface="Comic Sans MS" pitchFamily="66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989138"/>
            <a:ext cx="8229600" cy="4525962"/>
          </a:xfrm>
        </p:spPr>
        <p:txBody>
          <a:bodyPr/>
          <a:lstStyle/>
          <a:p>
            <a:r>
              <a:rPr lang="en-GB">
                <a:latin typeface="Comic Sans MS" pitchFamily="66" charset="0"/>
              </a:rPr>
              <a:t>I </a:t>
            </a:r>
            <a:r>
              <a:rPr lang="en-GB">
                <a:solidFill>
                  <a:srgbClr val="FF3300"/>
                </a:solidFill>
                <a:latin typeface="Comic Sans MS" pitchFamily="66" charset="0"/>
              </a:rPr>
              <a:t>am</a:t>
            </a:r>
            <a:r>
              <a:rPr lang="en-GB">
                <a:latin typeface="Comic Sans MS" pitchFamily="66" charset="0"/>
              </a:rPr>
              <a:t> </a:t>
            </a:r>
            <a:r>
              <a:rPr lang="en-GB">
                <a:solidFill>
                  <a:srgbClr val="3333CC"/>
                </a:solidFill>
                <a:latin typeface="Comic Sans MS" pitchFamily="66" charset="0"/>
              </a:rPr>
              <a:t>reading</a:t>
            </a:r>
            <a:r>
              <a:rPr lang="en-GB">
                <a:latin typeface="Comic Sans MS" pitchFamily="66" charset="0"/>
              </a:rPr>
              <a:t> my book.</a:t>
            </a:r>
          </a:p>
          <a:p>
            <a:r>
              <a:rPr lang="en-GB">
                <a:latin typeface="Comic Sans MS" pitchFamily="66" charset="0"/>
              </a:rPr>
              <a:t>You </a:t>
            </a:r>
            <a:r>
              <a:rPr lang="en-GB">
                <a:solidFill>
                  <a:srgbClr val="FF3300"/>
                </a:solidFill>
                <a:latin typeface="Comic Sans MS" pitchFamily="66" charset="0"/>
              </a:rPr>
              <a:t>are</a:t>
            </a:r>
            <a:r>
              <a:rPr lang="en-GB">
                <a:latin typeface="Comic Sans MS" pitchFamily="66" charset="0"/>
              </a:rPr>
              <a:t> </a:t>
            </a:r>
            <a:r>
              <a:rPr lang="en-GB">
                <a:solidFill>
                  <a:srgbClr val="3333CC"/>
                </a:solidFill>
                <a:latin typeface="Comic Sans MS" pitchFamily="66" charset="0"/>
              </a:rPr>
              <a:t>talking</a:t>
            </a:r>
            <a:r>
              <a:rPr lang="en-GB">
                <a:latin typeface="Comic Sans MS" pitchFamily="66" charset="0"/>
              </a:rPr>
              <a:t> too loudly.</a:t>
            </a:r>
          </a:p>
          <a:p>
            <a:r>
              <a:rPr lang="en-GB">
                <a:latin typeface="Comic Sans MS" pitchFamily="66" charset="0"/>
              </a:rPr>
              <a:t>He </a:t>
            </a:r>
            <a:r>
              <a:rPr lang="en-GB">
                <a:solidFill>
                  <a:srgbClr val="FF3300"/>
                </a:solidFill>
                <a:latin typeface="Comic Sans MS" pitchFamily="66" charset="0"/>
              </a:rPr>
              <a:t>is</a:t>
            </a:r>
            <a:r>
              <a:rPr lang="en-GB">
                <a:latin typeface="Comic Sans MS" pitchFamily="66" charset="0"/>
              </a:rPr>
              <a:t> </a:t>
            </a:r>
            <a:r>
              <a:rPr lang="en-GB">
                <a:solidFill>
                  <a:srgbClr val="3333CC"/>
                </a:solidFill>
                <a:latin typeface="Comic Sans MS" pitchFamily="66" charset="0"/>
              </a:rPr>
              <a:t>eating</a:t>
            </a:r>
            <a:r>
              <a:rPr lang="en-GB">
                <a:latin typeface="Comic Sans MS" pitchFamily="66" charset="0"/>
              </a:rPr>
              <a:t> his lunch.</a:t>
            </a:r>
          </a:p>
          <a:p>
            <a:r>
              <a:rPr lang="en-GB">
                <a:latin typeface="Comic Sans MS" pitchFamily="66" charset="0"/>
              </a:rPr>
              <a:t>She </a:t>
            </a:r>
            <a:r>
              <a:rPr lang="en-GB">
                <a:solidFill>
                  <a:srgbClr val="FF3300"/>
                </a:solidFill>
                <a:latin typeface="Comic Sans MS" pitchFamily="66" charset="0"/>
              </a:rPr>
              <a:t>is</a:t>
            </a:r>
            <a:r>
              <a:rPr lang="en-GB">
                <a:latin typeface="Comic Sans MS" pitchFamily="66" charset="0"/>
              </a:rPr>
              <a:t> </a:t>
            </a:r>
            <a:r>
              <a:rPr lang="en-GB">
                <a:solidFill>
                  <a:srgbClr val="3333CC"/>
                </a:solidFill>
                <a:latin typeface="Comic Sans MS" pitchFamily="66" charset="0"/>
              </a:rPr>
              <a:t>washing</a:t>
            </a:r>
            <a:r>
              <a:rPr lang="en-GB">
                <a:latin typeface="Comic Sans MS" pitchFamily="66" charset="0"/>
              </a:rPr>
              <a:t> her face.</a:t>
            </a:r>
          </a:p>
          <a:p>
            <a:r>
              <a:rPr lang="en-GB">
                <a:latin typeface="Comic Sans MS" pitchFamily="66" charset="0"/>
              </a:rPr>
              <a:t>They </a:t>
            </a:r>
            <a:r>
              <a:rPr lang="en-GB">
                <a:solidFill>
                  <a:srgbClr val="FF3300"/>
                </a:solidFill>
                <a:latin typeface="Comic Sans MS" pitchFamily="66" charset="0"/>
              </a:rPr>
              <a:t>were</a:t>
            </a:r>
            <a:r>
              <a:rPr lang="en-GB">
                <a:latin typeface="Comic Sans MS" pitchFamily="66" charset="0"/>
              </a:rPr>
              <a:t> </a:t>
            </a:r>
            <a:r>
              <a:rPr lang="en-GB">
                <a:solidFill>
                  <a:srgbClr val="3333CC"/>
                </a:solidFill>
                <a:latin typeface="Comic Sans MS" pitchFamily="66" charset="0"/>
              </a:rPr>
              <a:t>playing</a:t>
            </a:r>
            <a:r>
              <a:rPr lang="en-GB">
                <a:latin typeface="Comic Sans MS" pitchFamily="66" charset="0"/>
              </a:rPr>
              <a:t> on the lawn.</a:t>
            </a:r>
          </a:p>
          <a:p>
            <a:r>
              <a:rPr lang="en-GB">
                <a:latin typeface="Comic Sans MS" pitchFamily="66" charset="0"/>
              </a:rPr>
              <a:t>We </a:t>
            </a:r>
            <a:r>
              <a:rPr lang="en-GB">
                <a:solidFill>
                  <a:srgbClr val="FF3300"/>
                </a:solidFill>
                <a:latin typeface="Comic Sans MS" pitchFamily="66" charset="0"/>
              </a:rPr>
              <a:t>are</a:t>
            </a:r>
            <a:r>
              <a:rPr lang="en-GB">
                <a:latin typeface="Comic Sans MS" pitchFamily="66" charset="0"/>
              </a:rPr>
              <a:t> </a:t>
            </a:r>
            <a:r>
              <a:rPr lang="en-GB">
                <a:solidFill>
                  <a:srgbClr val="3333CC"/>
                </a:solidFill>
                <a:latin typeface="Comic Sans MS" pitchFamily="66" charset="0"/>
              </a:rPr>
              <a:t>going</a:t>
            </a:r>
            <a:r>
              <a:rPr lang="en-GB">
                <a:latin typeface="Comic Sans MS" pitchFamily="66" charset="0"/>
              </a:rPr>
              <a:t> home. </a:t>
            </a:r>
          </a:p>
          <a:p>
            <a:r>
              <a:rPr lang="en-GB">
                <a:latin typeface="Comic Sans MS" pitchFamily="66" charset="0"/>
              </a:rPr>
              <a:t>Peter and Tom </a:t>
            </a:r>
            <a:r>
              <a:rPr lang="en-GB">
                <a:solidFill>
                  <a:srgbClr val="FF3300"/>
                </a:solidFill>
                <a:latin typeface="Comic Sans MS" pitchFamily="66" charset="0"/>
              </a:rPr>
              <a:t>were</a:t>
            </a:r>
            <a:r>
              <a:rPr lang="en-GB">
                <a:latin typeface="Comic Sans MS" pitchFamily="66" charset="0"/>
              </a:rPr>
              <a:t> </a:t>
            </a:r>
            <a:r>
              <a:rPr lang="en-GB">
                <a:solidFill>
                  <a:srgbClr val="3333CC"/>
                </a:solidFill>
                <a:latin typeface="Comic Sans MS" pitchFamily="66" charset="0"/>
              </a:rPr>
              <a:t>singing</a:t>
            </a:r>
            <a:r>
              <a:rPr lang="en-GB">
                <a:latin typeface="Comic Sans MS" pitchFamily="66" charset="0"/>
              </a:rPr>
              <a:t> out of tune.</a:t>
            </a:r>
          </a:p>
          <a:p>
            <a:pPr>
              <a:buFontTx/>
              <a:buNone/>
            </a:pPr>
            <a:endParaRPr lang="en-GB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>
                <a:latin typeface="Comic Sans MS" pitchFamily="66" charset="0"/>
              </a:rPr>
              <a:t>Spot the </a:t>
            </a:r>
            <a:r>
              <a:rPr lang="en-GB" sz="4000">
                <a:solidFill>
                  <a:srgbClr val="FF3300"/>
                </a:solidFill>
                <a:latin typeface="Comic Sans MS" pitchFamily="66" charset="0"/>
              </a:rPr>
              <a:t>being</a:t>
            </a:r>
            <a:r>
              <a:rPr lang="en-GB" sz="4000">
                <a:latin typeface="Comic Sans MS" pitchFamily="66" charset="0"/>
              </a:rPr>
              <a:t> verbs and the </a:t>
            </a:r>
            <a:r>
              <a:rPr lang="en-GB" sz="4000">
                <a:solidFill>
                  <a:srgbClr val="3333CC"/>
                </a:solidFill>
                <a:latin typeface="Comic Sans MS" pitchFamily="66" charset="0"/>
              </a:rPr>
              <a:t>present participles</a:t>
            </a:r>
            <a:r>
              <a:rPr lang="en-GB" sz="4000">
                <a:latin typeface="Comic Sans MS" pitchFamily="66" charset="0"/>
              </a:rPr>
              <a:t>.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84313"/>
            <a:ext cx="8229600" cy="45259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>
                <a:latin typeface="Comic Sans MS" pitchFamily="66" charset="0"/>
              </a:rPr>
              <a:t>We were singing in the choir.</a:t>
            </a:r>
          </a:p>
          <a:p>
            <a:pPr>
              <a:lnSpc>
                <a:spcPct val="90000"/>
              </a:lnSpc>
            </a:pPr>
            <a:r>
              <a:rPr lang="en-GB">
                <a:latin typeface="Comic Sans MS" pitchFamily="66" charset="0"/>
              </a:rPr>
              <a:t>She was not working hard.</a:t>
            </a:r>
          </a:p>
          <a:p>
            <a:pPr>
              <a:lnSpc>
                <a:spcPct val="90000"/>
              </a:lnSpc>
            </a:pPr>
            <a:r>
              <a:rPr lang="en-GB">
                <a:latin typeface="Comic Sans MS" pitchFamily="66" charset="0"/>
              </a:rPr>
              <a:t>They are coming home with us.</a:t>
            </a:r>
          </a:p>
          <a:p>
            <a:pPr>
              <a:lnSpc>
                <a:spcPct val="90000"/>
              </a:lnSpc>
            </a:pPr>
            <a:r>
              <a:rPr lang="en-GB">
                <a:latin typeface="Comic Sans MS" pitchFamily="66" charset="0"/>
              </a:rPr>
              <a:t>Ellie is feeling ill.</a:t>
            </a:r>
          </a:p>
          <a:p>
            <a:pPr>
              <a:lnSpc>
                <a:spcPct val="90000"/>
              </a:lnSpc>
            </a:pPr>
            <a:r>
              <a:rPr lang="en-GB">
                <a:latin typeface="Comic Sans MS" pitchFamily="66" charset="0"/>
              </a:rPr>
              <a:t>Zoe was running in the last race.</a:t>
            </a:r>
          </a:p>
          <a:p>
            <a:pPr>
              <a:lnSpc>
                <a:spcPct val="90000"/>
              </a:lnSpc>
            </a:pPr>
            <a:r>
              <a:rPr lang="en-GB">
                <a:latin typeface="Comic Sans MS" pitchFamily="66" charset="0"/>
              </a:rPr>
              <a:t>They were sliding helplessly!</a:t>
            </a:r>
          </a:p>
          <a:p>
            <a:pPr>
              <a:lnSpc>
                <a:spcPct val="90000"/>
              </a:lnSpc>
            </a:pPr>
            <a:r>
              <a:rPr lang="en-GB">
                <a:latin typeface="Comic Sans MS" pitchFamily="66" charset="0"/>
              </a:rPr>
              <a:t>John and Karen were watching them and giggling.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5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388" name="WordArt 4" descr="Narrow vertical"/>
          <p:cNvSpPr>
            <a:spLocks noChangeArrowheads="1" noChangeShapeType="1" noTextEdit="1"/>
          </p:cNvSpPr>
          <p:nvPr/>
        </p:nvSpPr>
        <p:spPr bwMode="auto">
          <a:xfrm>
            <a:off x="1519238" y="2009775"/>
            <a:ext cx="6103937" cy="2843213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en-US" sz="9600" b="1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Comic Sans MS"/>
              </a:rPr>
              <a:t>Well done!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mic Sans MS" pitchFamily="66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44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mic Sans MS" pitchFamily="66" charset="0"/>
            <a:cs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500</Words>
  <Application>Microsoft Office PowerPoint</Application>
  <PresentationFormat>On-screen Show (4:3)</PresentationFormat>
  <Paragraphs>72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Comic Sans MS</vt:lpstr>
      <vt:lpstr>Default Design</vt:lpstr>
      <vt:lpstr>Verbs</vt:lpstr>
      <vt:lpstr>Spot the verbs!</vt:lpstr>
      <vt:lpstr> But now we are going to learn how to spot verbs which are being words. </vt:lpstr>
      <vt:lpstr>PowerPoint Presentation</vt:lpstr>
      <vt:lpstr> Mostly we put being verbs with a participle. </vt:lpstr>
      <vt:lpstr>       What do you notice about the participles that go with our being verbs?</vt:lpstr>
      <vt:lpstr> These being verbs are with a  present participle. </vt:lpstr>
      <vt:lpstr>Spot the being verbs and the present participles.</vt:lpstr>
      <vt:lpstr>PowerPoint Presentation</vt:lpstr>
      <vt:lpstr>What about these?</vt:lpstr>
      <vt:lpstr>PowerPoint Presentation</vt:lpstr>
      <vt:lpstr>Here the being verb is with a past participle.</vt:lpstr>
      <vt:lpstr>Can you spot the verbs and the participles?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Verbs</dc:title>
  <dc:creator>peter and linda</dc:creator>
  <cp:lastModifiedBy>Teacher E-Solutions</cp:lastModifiedBy>
  <cp:revision>29</cp:revision>
  <dcterms:created xsi:type="dcterms:W3CDTF">2007-11-29T19:19:22Z</dcterms:created>
  <dcterms:modified xsi:type="dcterms:W3CDTF">2019-01-18T16:54:04Z</dcterms:modified>
</cp:coreProperties>
</file>