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Comic Sans MS" pitchFamily="66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Comic Sans MS" pitchFamily="66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Comic Sans MS" pitchFamily="66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Comic Sans MS" pitchFamily="66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Comic Sans MS" pitchFamily="66" charset="0"/>
        <a:ea typeface="+mn-ea"/>
        <a:cs typeface="Arial" pitchFamily="34" charset="0"/>
      </a:defRPr>
    </a:lvl5pPr>
    <a:lvl6pPr marL="2286000" algn="l" defTabSz="914400" rtl="0" eaLnBrk="1" latinLnBrk="0" hangingPunct="1">
      <a:defRPr sz="4400" kern="1200">
        <a:solidFill>
          <a:schemeClr val="tx2"/>
        </a:solidFill>
        <a:latin typeface="Comic Sans MS" pitchFamily="66" charset="0"/>
        <a:ea typeface="+mn-ea"/>
        <a:cs typeface="Arial" pitchFamily="34" charset="0"/>
      </a:defRPr>
    </a:lvl6pPr>
    <a:lvl7pPr marL="2743200" algn="l" defTabSz="914400" rtl="0" eaLnBrk="1" latinLnBrk="0" hangingPunct="1">
      <a:defRPr sz="4400" kern="1200">
        <a:solidFill>
          <a:schemeClr val="tx2"/>
        </a:solidFill>
        <a:latin typeface="Comic Sans MS" pitchFamily="66" charset="0"/>
        <a:ea typeface="+mn-ea"/>
        <a:cs typeface="Arial" pitchFamily="34" charset="0"/>
      </a:defRPr>
    </a:lvl7pPr>
    <a:lvl8pPr marL="3200400" algn="l" defTabSz="914400" rtl="0" eaLnBrk="1" latinLnBrk="0" hangingPunct="1">
      <a:defRPr sz="4400" kern="1200">
        <a:solidFill>
          <a:schemeClr val="tx2"/>
        </a:solidFill>
        <a:latin typeface="Comic Sans MS" pitchFamily="66" charset="0"/>
        <a:ea typeface="+mn-ea"/>
        <a:cs typeface="Arial" pitchFamily="34" charset="0"/>
      </a:defRPr>
    </a:lvl8pPr>
    <a:lvl9pPr marL="3657600" algn="l" defTabSz="914400" rtl="0" eaLnBrk="1" latinLnBrk="0" hangingPunct="1">
      <a:defRPr sz="4400" kern="1200">
        <a:solidFill>
          <a:schemeClr val="tx2"/>
        </a:solidFill>
        <a:latin typeface="Comic Sans MS" pitchFamily="66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FF3300"/>
    <a:srgbClr val="FF99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9BE5E-B521-41C1-BFA1-3475C4C67E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61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AD127-2651-45BE-8A32-7ACB7423C5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5349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8075F-9CD1-4138-A05D-12D4731350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239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04030-6D6E-47E4-A243-967AB29A13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530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B08A0-2AE5-43CA-A2F5-D1728FB34F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361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F3484-54A3-4050-8CA8-18A73A96C2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083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5D07A-6D87-4239-B62F-51783C02FCB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939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0C46DF-D8C4-46DF-B926-AD5C9732D5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916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409FC-3452-4838-9E7B-D915EDBFCC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2194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A5051-CD2B-4646-8F5A-48849AF02C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405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A294F-B0DF-4FBC-8A0E-457CABBA61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738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13A23B64-E105-4297-8640-1F2857D60B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8.wav"/><Relationship Id="rId4" Type="http://schemas.openxmlformats.org/officeDocument/2006/relationships/audio" Target="../media/audio12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36613"/>
            <a:ext cx="7772400" cy="2763837"/>
          </a:xfrm>
        </p:spPr>
        <p:txBody>
          <a:bodyPr/>
          <a:lstStyle/>
          <a:p>
            <a:pPr eaLnBrk="1" hangingPunct="1"/>
            <a:r>
              <a:rPr lang="en-GB" sz="15000" smtClean="0">
                <a:latin typeface="Comic Sans MS" pitchFamily="66" charset="0"/>
              </a:rPr>
              <a:t>Verbs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We already know that verbs are </a:t>
            </a:r>
            <a:r>
              <a:rPr lang="en-GB" smtClean="0">
                <a:solidFill>
                  <a:srgbClr val="3333CC"/>
                </a:solidFill>
                <a:latin typeface="Comic Sans MS" pitchFamily="66" charset="0"/>
              </a:rPr>
              <a:t>doing</a:t>
            </a:r>
            <a:r>
              <a:rPr lang="en-GB" smtClean="0">
                <a:latin typeface="Comic Sans MS" pitchFamily="66" charset="0"/>
              </a:rPr>
              <a:t> words.  So…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z="9600" smtClean="0">
                <a:solidFill>
                  <a:srgbClr val="FF3300"/>
                </a:solidFill>
                <a:latin typeface="Comic Sans MS" pitchFamily="66" charset="0"/>
              </a:rPr>
              <a:t>What did you notice ?</a:t>
            </a:r>
          </a:p>
          <a:p>
            <a:pPr eaLnBrk="1" hangingPunct="1">
              <a:buFontTx/>
              <a:buNone/>
            </a:pPr>
            <a:endParaRPr lang="en-GB" sz="9600" smtClean="0">
              <a:solidFill>
                <a:srgbClr val="FF3300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sz="2400" smtClean="0">
                <a:latin typeface="Comic Sans MS" pitchFamily="66" charset="0"/>
              </a:rPr>
              <a:t>  Hint. -      Remember past and present tense.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Can you spot the verbs?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Paula was smiling sweetly as she gave him the cup.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Smiling sweetly, Paula gave him the cup.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They were pushing their way to the front of the queue.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Pushing their way to the front of the queue, they claimed their prize.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He was amazed when they won the prize.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3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01612"/>
          </a:xfrm>
        </p:spPr>
        <p:txBody>
          <a:bodyPr/>
          <a:lstStyle/>
          <a:p>
            <a:pPr eaLnBrk="1" hangingPunct="1"/>
            <a:endParaRPr lang="en-US" sz="4000" smtClean="0">
              <a:latin typeface="Comic Sans MS" pitchFamily="66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The witches screamed when they were squashed by an enormous hippopotamus.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Stepping inside, Emily was amazed by the size of the capsule.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Seeing the open door, she stepped inside.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They were cowering under the stairs when the bomb exploded.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Cowering under the stairs, they heard the bomb explode.</a:t>
            </a:r>
          </a:p>
          <a:p>
            <a:pPr eaLnBrk="1" hangingPunct="1"/>
            <a:endParaRPr lang="en-GB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Spot the </a:t>
            </a:r>
            <a:r>
              <a:rPr lang="en-GB" smtClean="0">
                <a:solidFill>
                  <a:srgbClr val="3333CC"/>
                </a:solidFill>
                <a:latin typeface="Comic Sans MS" pitchFamily="66" charset="0"/>
              </a:rPr>
              <a:t>verbs</a:t>
            </a:r>
            <a:r>
              <a:rPr lang="en-GB" smtClean="0">
                <a:latin typeface="Comic Sans MS" pitchFamily="66" charset="0"/>
              </a:rPr>
              <a:t>!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Mr Twit tied balloons to his wife’s arms.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Mr Twit grinned horribly as he tied balloons to his wife’s arms.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The Grand High Witch held her nose and screamed at the witches.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Holding her nose, the Grand High Witch screamed at the witches.</a:t>
            </a:r>
          </a:p>
          <a:p>
            <a:pPr eaLnBrk="1" hangingPunct="1"/>
            <a:endParaRPr lang="en-GB" smtClean="0">
              <a:latin typeface="Comic Sans MS" pitchFamily="66" charset="0"/>
            </a:endParaRPr>
          </a:p>
          <a:p>
            <a:pPr eaLnBrk="1" hangingPunct="1"/>
            <a:endParaRPr lang="en-GB" smtClean="0">
              <a:latin typeface="Comic Sans MS" pitchFamily="66" charset="0"/>
            </a:endParaRPr>
          </a:p>
          <a:p>
            <a:pPr eaLnBrk="1" hangingPunct="1"/>
            <a:endParaRPr lang="en-GB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6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229600" cy="2087562"/>
          </a:xfrm>
        </p:spPr>
        <p:txBody>
          <a:bodyPr/>
          <a:lstStyle/>
          <a:p>
            <a:pPr eaLnBrk="1" hangingPunct="1"/>
            <a:r>
              <a:rPr lang="en-GB" sz="4000" smtClean="0">
                <a:latin typeface="Comic Sans MS" pitchFamily="66" charset="0"/>
              </a:rPr>
              <a:t/>
            </a:r>
            <a:br>
              <a:rPr lang="en-GB" sz="4000" smtClean="0">
                <a:latin typeface="Comic Sans MS" pitchFamily="66" charset="0"/>
              </a:rPr>
            </a:br>
            <a:r>
              <a:rPr lang="en-GB" sz="4000" smtClean="0">
                <a:latin typeface="Comic Sans MS" pitchFamily="66" charset="0"/>
              </a:rPr>
              <a:t>But now we are going to learn how to spot verbs which are being words.</a:t>
            </a:r>
            <a:r>
              <a:rPr lang="en-GB" sz="4000" smtClean="0"/>
              <a:t> 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1187450" y="2492375"/>
            <a:ext cx="7272338" cy="38163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>
                <a:latin typeface="Comic Sans MS" pitchFamily="66" charset="0"/>
              </a:rPr>
              <a:t>      </a:t>
            </a:r>
            <a:r>
              <a:rPr lang="en-GB" sz="2800" smtClean="0">
                <a:solidFill>
                  <a:srgbClr val="FF3300"/>
                </a:solidFill>
                <a:latin typeface="Comic Sans MS" pitchFamily="66" charset="0"/>
              </a:rPr>
              <a:t> </a:t>
            </a:r>
            <a:r>
              <a:rPr lang="en-GB" sz="7200" smtClean="0">
                <a:solidFill>
                  <a:srgbClr val="FF3300"/>
                </a:solidFill>
                <a:latin typeface="Comic Sans MS" pitchFamily="66" charset="0"/>
              </a:rPr>
              <a:t>am</a:t>
            </a:r>
            <a:r>
              <a:rPr lang="en-GB" sz="7200" smtClean="0">
                <a:latin typeface="Comic Sans MS" pitchFamily="66" charset="0"/>
              </a:rPr>
              <a:t>               </a:t>
            </a:r>
            <a:r>
              <a:rPr lang="en-GB" sz="7200" smtClean="0">
                <a:solidFill>
                  <a:srgbClr val="FF3300"/>
                </a:solidFill>
                <a:latin typeface="Comic Sans MS" pitchFamily="66" charset="0"/>
              </a:rPr>
              <a:t>is</a:t>
            </a:r>
            <a:r>
              <a:rPr lang="en-GB" sz="7200" smtClean="0">
                <a:latin typeface="Comic Sans MS" pitchFamily="66" charset="0"/>
              </a:rPr>
              <a:t>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7200" smtClean="0">
                <a:latin typeface="Comic Sans MS" pitchFamily="66" charset="0"/>
              </a:rPr>
              <a:t>    </a:t>
            </a:r>
            <a:r>
              <a:rPr lang="en-GB" sz="7200" smtClean="0">
                <a:solidFill>
                  <a:srgbClr val="FF3300"/>
                </a:solidFill>
                <a:latin typeface="Comic Sans MS" pitchFamily="66" charset="0"/>
              </a:rPr>
              <a:t>are</a:t>
            </a:r>
            <a:r>
              <a:rPr lang="en-GB" sz="7200" smtClean="0">
                <a:latin typeface="Comic Sans MS" pitchFamily="66" charset="0"/>
              </a:rPr>
              <a:t>      </a:t>
            </a:r>
            <a:r>
              <a:rPr lang="en-GB" sz="7200" smtClean="0">
                <a:solidFill>
                  <a:srgbClr val="FF3300"/>
                </a:solidFill>
                <a:latin typeface="Comic Sans MS" pitchFamily="66" charset="0"/>
              </a:rPr>
              <a:t>was</a:t>
            </a:r>
            <a:r>
              <a:rPr lang="en-GB" sz="7200" smtClean="0">
                <a:latin typeface="Comic Sans MS" pitchFamily="66" charset="0"/>
              </a:rPr>
              <a:t>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7200" smtClean="0">
                <a:latin typeface="Comic Sans MS" pitchFamily="66" charset="0"/>
              </a:rPr>
              <a:t>         </a:t>
            </a:r>
            <a:r>
              <a:rPr lang="en-GB" sz="7200" smtClean="0">
                <a:solidFill>
                  <a:srgbClr val="FF3300"/>
                </a:solidFill>
                <a:latin typeface="Comic Sans MS" pitchFamily="66" charset="0"/>
              </a:rPr>
              <a:t>were</a:t>
            </a:r>
            <a:r>
              <a:rPr lang="en-GB" sz="7200" smtClean="0">
                <a:latin typeface="Comic Sans MS" pitchFamily="66" charset="0"/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307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18487" cy="576262"/>
          </a:xfrm>
        </p:spPr>
        <p:txBody>
          <a:bodyPr/>
          <a:lstStyle/>
          <a:p>
            <a:pPr eaLnBrk="1" hangingPunct="1"/>
            <a:endParaRPr lang="en-US" sz="400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25538"/>
            <a:ext cx="8147050" cy="5256212"/>
          </a:xfrm>
        </p:spPr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The monkeys are upside down.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There is glue on the dead tree.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There were no birds for Mr Twit’s bird pie.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They are horrible people.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We were cold and wet all week.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I am here!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Where are you?</a:t>
            </a:r>
          </a:p>
          <a:p>
            <a:pPr eaLnBrk="1" hangingPunct="1"/>
            <a:endParaRPr lang="en-GB" smtClean="0">
              <a:latin typeface="Comic Sans MS" pitchFamily="66" charset="0"/>
            </a:endParaRPr>
          </a:p>
          <a:p>
            <a:pPr eaLnBrk="1" hangingPunct="1"/>
            <a:endParaRPr lang="en-GB" smtClean="0">
              <a:latin typeface="Comic Sans MS" pitchFamily="66" charset="0"/>
            </a:endParaRPr>
          </a:p>
          <a:p>
            <a:pPr eaLnBrk="1" hangingPunct="1"/>
            <a:endParaRPr lang="en-GB" smtClean="0">
              <a:latin typeface="Comic Sans MS" pitchFamily="66" charset="0"/>
            </a:endParaRPr>
          </a:p>
          <a:p>
            <a:pPr eaLnBrk="1" hangingPunct="1"/>
            <a:endParaRPr lang="en-GB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>
                <a:latin typeface="Comic Sans MS" pitchFamily="66" charset="0"/>
              </a:rPr>
              <a:t/>
            </a:r>
            <a:br>
              <a:rPr lang="en-GB" sz="3200" smtClean="0">
                <a:latin typeface="Comic Sans MS" pitchFamily="66" charset="0"/>
              </a:rPr>
            </a:br>
            <a:r>
              <a:rPr lang="en-GB" sz="3200" smtClean="0">
                <a:latin typeface="Comic Sans MS" pitchFamily="66" charset="0"/>
              </a:rPr>
              <a:t>Mostly we put </a:t>
            </a:r>
            <a:r>
              <a:rPr lang="en-GB" sz="3200" smtClean="0">
                <a:solidFill>
                  <a:srgbClr val="FF3300"/>
                </a:solidFill>
                <a:latin typeface="Comic Sans MS" pitchFamily="66" charset="0"/>
              </a:rPr>
              <a:t>being</a:t>
            </a:r>
            <a:r>
              <a:rPr lang="en-GB" sz="3200" smtClean="0">
                <a:latin typeface="Comic Sans MS" pitchFamily="66" charset="0"/>
              </a:rPr>
              <a:t> verbs with a </a:t>
            </a:r>
            <a:r>
              <a:rPr lang="en-GB" sz="3200" smtClean="0">
                <a:solidFill>
                  <a:srgbClr val="3333CC"/>
                </a:solidFill>
                <a:latin typeface="Comic Sans MS" pitchFamily="66" charset="0"/>
              </a:rPr>
              <a:t>doing </a:t>
            </a:r>
            <a:r>
              <a:rPr lang="en-GB" sz="3200" smtClean="0">
                <a:latin typeface="Comic Sans MS" pitchFamily="66" charset="0"/>
              </a:rPr>
              <a:t>verb.</a:t>
            </a:r>
            <a:br>
              <a:rPr lang="en-GB" sz="3200" smtClean="0">
                <a:latin typeface="Comic Sans MS" pitchFamily="66" charset="0"/>
              </a:rPr>
            </a:br>
            <a:r>
              <a:rPr lang="en-GB" sz="3200" smtClean="0">
                <a:latin typeface="Comic Sans MS" pitchFamily="66" charset="0"/>
              </a:rPr>
              <a:t>We can call this a </a:t>
            </a:r>
            <a:r>
              <a:rPr lang="en-GB" sz="3200" smtClean="0">
                <a:solidFill>
                  <a:schemeClr val="folHlink"/>
                </a:solidFill>
                <a:latin typeface="Comic Sans MS" pitchFamily="66" charset="0"/>
              </a:rPr>
              <a:t>verb group</a:t>
            </a:r>
            <a:r>
              <a:rPr lang="en-GB" sz="3200" smtClean="0">
                <a:latin typeface="Comic Sans MS" pitchFamily="66" charset="0"/>
              </a:rPr>
              <a:t>.</a:t>
            </a:r>
            <a:br>
              <a:rPr lang="en-GB" sz="3200" smtClean="0">
                <a:latin typeface="Comic Sans MS" pitchFamily="66" charset="0"/>
              </a:rPr>
            </a:br>
            <a:endParaRPr lang="en-GB" sz="3200" smtClean="0">
              <a:latin typeface="Comic Sans MS" pitchFamily="66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89138"/>
            <a:ext cx="8229600" cy="4525962"/>
          </a:xfrm>
        </p:spPr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I am reading my book.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You are talking too loudly.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He is eating his lunch.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She is washing her face.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They were playing on the lawn.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We are going home. 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Peter and Tom were singing out of tune.</a:t>
            </a:r>
          </a:p>
          <a:p>
            <a:pPr eaLnBrk="1" hangingPunct="1">
              <a:buFontTx/>
              <a:buNone/>
            </a:pPr>
            <a:endParaRPr lang="en-GB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 tmFilter="0,0; .5, 1; 1, 1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>
                <a:latin typeface="Comic Sans MS" pitchFamily="66" charset="0"/>
              </a:rPr>
              <a:t/>
            </a:r>
            <a:br>
              <a:rPr lang="en-GB" sz="4000" smtClean="0">
                <a:latin typeface="Comic Sans MS" pitchFamily="66" charset="0"/>
              </a:rPr>
            </a:br>
            <a:r>
              <a:rPr lang="en-GB" sz="4000" smtClean="0">
                <a:latin typeface="Comic Sans MS" pitchFamily="66" charset="0"/>
              </a:rPr>
              <a:t/>
            </a:r>
            <a:br>
              <a:rPr lang="en-GB" sz="4000" smtClean="0">
                <a:latin typeface="Comic Sans MS" pitchFamily="66" charset="0"/>
              </a:rPr>
            </a:br>
            <a:r>
              <a:rPr lang="en-GB" sz="4000" smtClean="0">
                <a:latin typeface="Comic Sans MS" pitchFamily="66" charset="0"/>
              </a:rPr>
              <a:t/>
            </a:r>
            <a:br>
              <a:rPr lang="en-GB" sz="4000" smtClean="0">
                <a:latin typeface="Comic Sans MS" pitchFamily="66" charset="0"/>
              </a:rPr>
            </a:br>
            <a:r>
              <a:rPr lang="en-GB" sz="4000" smtClean="0">
                <a:latin typeface="Comic Sans MS" pitchFamily="66" charset="0"/>
              </a:rPr>
              <a:t/>
            </a:r>
            <a:br>
              <a:rPr lang="en-GB" sz="4000" smtClean="0">
                <a:latin typeface="Comic Sans MS" pitchFamily="66" charset="0"/>
              </a:rPr>
            </a:br>
            <a:r>
              <a:rPr lang="en-GB" sz="4000" smtClean="0">
                <a:latin typeface="Comic Sans MS" pitchFamily="66" charset="0"/>
              </a:rPr>
              <a:t/>
            </a:r>
            <a:br>
              <a:rPr lang="en-GB" sz="4000" smtClean="0">
                <a:latin typeface="Comic Sans MS" pitchFamily="66" charset="0"/>
              </a:rPr>
            </a:br>
            <a:r>
              <a:rPr lang="en-GB" sz="4000" smtClean="0">
                <a:latin typeface="Comic Sans MS" pitchFamily="66" charset="0"/>
              </a:rPr>
              <a:t/>
            </a:r>
            <a:br>
              <a:rPr lang="en-GB" sz="4000" smtClean="0">
                <a:latin typeface="Comic Sans MS" pitchFamily="66" charset="0"/>
              </a:rPr>
            </a:br>
            <a:r>
              <a:rPr lang="en-GB" sz="4000" smtClean="0">
                <a:latin typeface="Comic Sans MS" pitchFamily="66" charset="0"/>
              </a:rPr>
              <a:t/>
            </a:r>
            <a:br>
              <a:rPr lang="en-GB" sz="4000" smtClean="0">
                <a:latin typeface="Comic Sans MS" pitchFamily="66" charset="0"/>
              </a:rPr>
            </a:br>
            <a:r>
              <a:rPr lang="en-GB" sz="4000" smtClean="0">
                <a:latin typeface="Comic Sans MS" pitchFamily="66" charset="0"/>
              </a:rPr>
              <a:t>What do you notice about the </a:t>
            </a:r>
            <a:r>
              <a:rPr lang="en-GB" sz="4000" smtClean="0">
                <a:solidFill>
                  <a:srgbClr val="3333CC"/>
                </a:solidFill>
                <a:latin typeface="Comic Sans MS" pitchFamily="66" charset="0"/>
              </a:rPr>
              <a:t>doing</a:t>
            </a:r>
            <a:r>
              <a:rPr lang="en-GB" sz="4000" smtClean="0">
                <a:latin typeface="Comic Sans MS" pitchFamily="66" charset="0"/>
              </a:rPr>
              <a:t> verbs that go with our </a:t>
            </a:r>
            <a:r>
              <a:rPr lang="en-GB" sz="4000" smtClean="0">
                <a:solidFill>
                  <a:srgbClr val="FF3300"/>
                </a:solidFill>
                <a:latin typeface="Comic Sans MS" pitchFamily="66" charset="0"/>
              </a:rPr>
              <a:t>being</a:t>
            </a:r>
            <a:r>
              <a:rPr lang="en-GB" sz="4000" smtClean="0">
                <a:latin typeface="Comic Sans MS" pitchFamily="66" charset="0"/>
              </a:rPr>
              <a:t> verbs in those </a:t>
            </a:r>
            <a:r>
              <a:rPr lang="en-GB" sz="4000" smtClean="0">
                <a:solidFill>
                  <a:schemeClr val="folHlink"/>
                </a:solidFill>
                <a:latin typeface="Comic Sans MS" pitchFamily="66" charset="0"/>
              </a:rPr>
              <a:t>verb groups</a:t>
            </a:r>
            <a:r>
              <a:rPr lang="en-GB" sz="4000" smtClean="0">
                <a:latin typeface="Comic Sans MS" pitchFamily="66" charset="0"/>
              </a:rPr>
              <a:t>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4724400"/>
            <a:ext cx="8229600" cy="4525963"/>
          </a:xfrm>
        </p:spPr>
        <p:txBody>
          <a:bodyPr/>
          <a:lstStyle/>
          <a:p>
            <a:pPr lvl="2" eaLnBrk="1" hangingPunct="1"/>
            <a:r>
              <a:rPr lang="en-GB" smtClean="0"/>
              <a:t>Hint – remember past and present tense.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Spot the </a:t>
            </a:r>
            <a:r>
              <a:rPr lang="en-GB" smtClean="0">
                <a:solidFill>
                  <a:schemeClr val="folHlink"/>
                </a:solidFill>
                <a:latin typeface="Comic Sans MS" pitchFamily="66" charset="0"/>
              </a:rPr>
              <a:t>verb groups</a:t>
            </a:r>
            <a:r>
              <a:rPr lang="en-GB" smtClean="0">
                <a:latin typeface="Comic Sans MS" pitchFamily="66" charset="0"/>
              </a:rPr>
              <a:t>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>
                <a:latin typeface="Comic Sans MS" pitchFamily="66" charset="0"/>
              </a:rPr>
              <a:t>We were singing in the choir.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latin typeface="Comic Sans MS" pitchFamily="66" charset="0"/>
              </a:rPr>
              <a:t>She was not working hard.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latin typeface="Comic Sans MS" pitchFamily="66" charset="0"/>
              </a:rPr>
              <a:t>They are coming home with us.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latin typeface="Comic Sans MS" pitchFamily="66" charset="0"/>
              </a:rPr>
              <a:t>Ellie is feeling ill.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latin typeface="Comic Sans MS" pitchFamily="66" charset="0"/>
              </a:rPr>
              <a:t>Zoe was running in the last race.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latin typeface="Comic Sans MS" pitchFamily="66" charset="0"/>
              </a:rPr>
              <a:t>They were so afraid!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latin typeface="Comic Sans MS" pitchFamily="66" charset="0"/>
              </a:rPr>
              <a:t>John and Karen were watching them and giggling.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6388" name="WordArt 4" descr="Narrow vertical"/>
          <p:cNvSpPr>
            <a:spLocks noChangeArrowheads="1" noChangeShapeType="1" noTextEdit="1"/>
          </p:cNvSpPr>
          <p:nvPr/>
        </p:nvSpPr>
        <p:spPr bwMode="auto">
          <a:xfrm>
            <a:off x="1519238" y="2009775"/>
            <a:ext cx="6103937" cy="2843213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9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Comic Sans MS"/>
              </a:rPr>
              <a:t>Well done!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What about these?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Mrs Twit was stretched by those balloons.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All the birds were saved from the bird pie.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Mugglewump was delighted to get back at the Twits.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Mr and Mrs Twit were glued to the floor. </a:t>
            </a:r>
          </a:p>
          <a:p>
            <a:pPr eaLnBrk="1" hangingPunct="1"/>
            <a:endParaRPr lang="en-GB" smtClean="0">
              <a:latin typeface="Comic Sans MS" pitchFamily="66" charset="0"/>
            </a:endParaRPr>
          </a:p>
          <a:p>
            <a:pPr eaLnBrk="1" hangingPunct="1"/>
            <a:endParaRPr lang="en-GB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521 0.00416 0.01146 0.00648 0.0165 0.01087 C 0.02032 0.01434 0.02309 0.01989 0.02743 0.02197 C 0.03889 0.02752 0.05139 0.03377 0.06025 0.04556 C 0.06302 0.04926 0.06441 0.05458 0.06719 0.05828 C 0.07014 0.06221 0.07552 0.06637 0.07813 0.07123 C 0.08195 0.07817 0.08438 0.08511 0.08907 0.09135 C 0.09167 0.10106 0.08889 0.09274 0.09462 0.10407 C 0.09827 0.11147 0.09948 0.12118 0.10417 0.12766 C 0.11007 0.13575 0.10712 0.13113 0.11233 0.14223 C 0.11563 0.15726 0.12066 0.17044 0.12605 0.18432 C 0.12882 0.19149 0.12952 0.19935 0.13299 0.20629 C 0.14219 0.27105 0.15052 0.34389 0.12466 0.40148 C 0.12171 0.41859 0.11737 0.43525 0.11511 0.45259 C 0.11198 0.47572 0.11198 0.49931 0.10695 0.52197 C 0.1033 0.53816 0.09566 0.5518 0.08907 0.56568 C 0.08091 0.58233 0.08941 0.57169 0.07934 0.5821 C 0.07188 0.59852 0.06667 0.61679 0.05886 0.63321 C 0.05139 0.64894 0.04202 0.65634 0.03143 0.66767 C 0.01546 0.68525 -0.00225 0.70259 -0.02326 0.70791 C -0.04184 0.72595 -0.06788 0.73312 -0.09045 0.7389 C -0.12066 0.73844 -0.15086 0.7389 -0.18073 0.73728 C -0.19791 0.73612 -0.21718 0.7271 -0.2342 0.72433 C -0.25434 0.7167 -0.27413 0.70953 -0.29461 0.70444 C -0.31336 0.69265 -0.33281 0.69033 -0.35208 0.68039 C -0.38107 0.66582 -0.41007 0.6494 -0.43836 0.63321 C -0.4559 0.62303 -0.4743 0.61425 -0.49045 0.60037 C -0.50937 0.58395 -0.49184 0.59852 -0.50677 0.5821 C -0.52534 0.56175 -0.54201 0.54348 -0.55746 0.51827 C -0.56406 0.5074 -0.56232 0.50439 -0.56701 0.4926 C -0.57031 0.48404 -0.57621 0.47572 -0.58073 0.46878 C -0.58472 0.45328 -0.5901 0.43825 -0.59583 0.42345 C -0.60208 0.40726 -0.61232 0.39038 -0.61649 0.37234 C -0.61875 0.36263 -0.62013 0.35268 -0.62187 0.34297 C -0.62274 0.33788 -0.72395 0.32331 -0.62465 0.3284 L -0.06302 0.21346 L -0.04114 -0.01087 " pathEditMode="relative" ptsTypes="ffffffffffffffffffffffffffffffffffAAA">
                                      <p:cBhvr>
                                        <p:cTn id="6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mic Sans MS" pitchFamily="66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mic Sans MS" pitchFamily="66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400</Words>
  <Application>Microsoft Office PowerPoint</Application>
  <PresentationFormat>On-screen Show (4:3)</PresentationFormat>
  <Paragraphs>59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Comic Sans MS</vt:lpstr>
      <vt:lpstr>Arial</vt:lpstr>
      <vt:lpstr>Calibri</vt:lpstr>
      <vt:lpstr>Default Design</vt:lpstr>
      <vt:lpstr>Verbs</vt:lpstr>
      <vt:lpstr>Spot the verbs!</vt:lpstr>
      <vt:lpstr> But now we are going to learn how to spot verbs which are being words. </vt:lpstr>
      <vt:lpstr>PowerPoint Presentation</vt:lpstr>
      <vt:lpstr> Mostly we put being verbs with a doing verb. We can call this a verb group. </vt:lpstr>
      <vt:lpstr>       What do you notice about the doing verbs that go with our being verbs in those verb groups?</vt:lpstr>
      <vt:lpstr>Spot the verb groups.</vt:lpstr>
      <vt:lpstr>PowerPoint Presentation</vt:lpstr>
      <vt:lpstr>What about these?</vt:lpstr>
      <vt:lpstr>PowerPoint Presentation</vt:lpstr>
      <vt:lpstr>Can you spot the verbs?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Verbs</dc:title>
  <dc:creator>peter and linda</dc:creator>
  <cp:lastModifiedBy>Teacher E-Solutions</cp:lastModifiedBy>
  <cp:revision>25</cp:revision>
  <dcterms:created xsi:type="dcterms:W3CDTF">2007-11-29T19:19:22Z</dcterms:created>
  <dcterms:modified xsi:type="dcterms:W3CDTF">2019-01-18T16:54:03Z</dcterms:modified>
</cp:coreProperties>
</file>