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3" r:id="rId2"/>
    <p:sldId id="266" r:id="rId3"/>
    <p:sldId id="264" r:id="rId4"/>
    <p:sldId id="265" r:id="rId5"/>
    <p:sldId id="267" r:id="rId6"/>
    <p:sldId id="271" r:id="rId7"/>
    <p:sldId id="268" r:id="rId8"/>
    <p:sldId id="272" r:id="rId9"/>
    <p:sldId id="269" r:id="rId10"/>
    <p:sldId id="273" r:id="rId11"/>
    <p:sldId id="270" r:id="rId12"/>
    <p:sldId id="274" r:id="rId13"/>
    <p:sldId id="281" r:id="rId14"/>
    <p:sldId id="277" r:id="rId15"/>
    <p:sldId id="278" r:id="rId16"/>
    <p:sldId id="282" r:id="rId17"/>
    <p:sldId id="275" r:id="rId18"/>
    <p:sldId id="280" r:id="rId19"/>
    <p:sldId id="256" r:id="rId20"/>
    <p:sldId id="257" r:id="rId21"/>
    <p:sldId id="258" r:id="rId22"/>
    <p:sldId id="260" r:id="rId23"/>
    <p:sldId id="261" r:id="rId24"/>
    <p:sldId id="26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4E439-7F45-4928-BDF7-E48C780DD0AC}" type="datetimeFigureOut">
              <a:rPr lang="en-US" smtClean="0"/>
              <a:pPr/>
              <a:t>9/21/2015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23DE-F927-4C67-93A4-64D49E84C2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slide" Target="slide2.xml"/><Relationship Id="rId4" Type="http://schemas.openxmlformats.org/officeDocument/2006/relationships/slide" Target="slide22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olcan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2060848"/>
            <a:ext cx="11267898" cy="4633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90872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Volcanoes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7452320" y="5301208"/>
            <a:ext cx="928694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entury Gothic" pitchFamily="34" charset="0"/>
              </a:rPr>
              <a:t>GO</a:t>
            </a:r>
            <a:endParaRPr lang="en-GB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9" name="Straight Arrow Connector 8">
            <a:hlinkClick r:id="rId3" action="ppaction://hlinksldjump"/>
          </p:cNvPr>
          <p:cNvCxnSpPr>
            <a:stCxn id="8" idx="3"/>
          </p:cNvCxnSpPr>
          <p:nvPr/>
        </p:nvCxnSpPr>
        <p:spPr>
          <a:xfrm>
            <a:off x="8381014" y="5586960"/>
            <a:ext cx="500066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971600" y="2348880"/>
            <a:ext cx="4320480" cy="129614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99592" y="263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Century Gothic" pitchFamily="34" charset="0"/>
              </a:rPr>
              <a:t>What do you know already about volcanoes?</a:t>
            </a:r>
            <a:endParaRPr lang="en-GB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types of volcano are there?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57161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We can group volcanoes into three main types.</a:t>
            </a:r>
          </a:p>
          <a:p>
            <a:pPr algn="ctr"/>
            <a:endParaRPr lang="en-GB" sz="2400" dirty="0">
              <a:latin typeface="Century Gothic" pitchFamily="34" charset="0"/>
            </a:endParaRPr>
          </a:p>
          <a:p>
            <a:pPr algn="ctr"/>
            <a:r>
              <a:rPr lang="en-GB" sz="2400" dirty="0" smtClean="0">
                <a:latin typeface="Century Gothic" pitchFamily="34" charset="0"/>
              </a:rPr>
              <a:t>Click to find out more about each one: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1954" y="3120094"/>
            <a:ext cx="130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entury Gothic" pitchFamily="34" charset="0"/>
              </a:rPr>
              <a:t>Active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81954" y="369159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Dormant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25514" y="433454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entury Gothic" pitchFamily="34" charset="0"/>
              </a:rPr>
              <a:t>Extinct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207167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entury Gothic" pitchFamily="34" charset="0"/>
              </a:rPr>
              <a:t>These are volcanoes that scientists think will never erupt again</a:t>
            </a:r>
            <a:r>
              <a:rPr lang="en-GB" sz="2400" dirty="0" smtClean="0">
                <a:latin typeface="Century Gothic" pitchFamily="34" charset="0"/>
              </a:rPr>
              <a:t>.</a:t>
            </a:r>
          </a:p>
          <a:p>
            <a:pPr algn="ctr"/>
            <a:r>
              <a:rPr lang="en-GB" sz="2400" dirty="0" smtClean="0">
                <a:latin typeface="Century Gothic" pitchFamily="34" charset="0"/>
              </a:rPr>
              <a:t> </a:t>
            </a:r>
            <a:r>
              <a:rPr lang="en-GB" sz="2400" dirty="0">
                <a:latin typeface="Century Gothic" pitchFamily="34" charset="0"/>
              </a:rPr>
              <a:t> </a:t>
            </a:r>
            <a:endParaRPr lang="en-GB" sz="2400" dirty="0" smtClean="0">
              <a:latin typeface="Century Gothic" pitchFamily="34" charset="0"/>
            </a:endParaRPr>
          </a:p>
          <a:p>
            <a:pPr algn="ctr"/>
            <a:r>
              <a:rPr lang="en-GB" sz="2400" dirty="0">
                <a:latin typeface="Century Gothic" pitchFamily="34" charset="0"/>
              </a:rPr>
              <a:t>They often look like normal hills or mountains, and have no </a:t>
            </a:r>
            <a:r>
              <a:rPr lang="en-GB" sz="2400" dirty="0" smtClean="0">
                <a:latin typeface="Century Gothic" pitchFamily="34" charset="0"/>
              </a:rPr>
              <a:t>magma inside</a:t>
            </a:r>
            <a:r>
              <a:rPr lang="en-GB" sz="2400" dirty="0">
                <a:latin typeface="Century Gothic" pitchFamily="34" charset="0"/>
              </a:rPr>
              <a:t>.</a:t>
            </a:r>
          </a:p>
        </p:txBody>
      </p:sp>
      <p:pic>
        <p:nvPicPr>
          <p:cNvPr id="10" name="Picture 9" descr="extinct_vol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117930"/>
            <a:ext cx="3143272" cy="2097152"/>
          </a:xfrm>
          <a:prstGeom prst="rect">
            <a:avLst/>
          </a:prstGeom>
          <a:ln w="31750" cmpd="thickThin"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42910" y="479168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Century Gothic" pitchFamily="34" charset="0"/>
              </a:rPr>
              <a:t>An extinct volcano in South Africa.</a:t>
            </a:r>
            <a:endParaRPr lang="en-GB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6" name="Picture 15" descr="back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715016"/>
            <a:ext cx="1200318" cy="5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0174 -0.411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  <p:bldP spid="19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causes a volcano to erupt?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231361"/>
            <a:ext cx="85725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entury Gothic" pitchFamily="34" charset="0"/>
              </a:rPr>
              <a:t>First we need to understand that the </a:t>
            </a:r>
            <a:r>
              <a:rPr lang="en-GB" sz="2200" dirty="0">
                <a:latin typeface="Century Gothic" pitchFamily="34" charset="0"/>
              </a:rPr>
              <a:t>earth is made up of 3 </a:t>
            </a:r>
            <a:r>
              <a:rPr lang="en-GB" sz="2200" dirty="0" smtClean="0">
                <a:latin typeface="Century Gothic" pitchFamily="34" charset="0"/>
              </a:rPr>
              <a:t>layers. These are the </a:t>
            </a:r>
            <a:r>
              <a:rPr lang="en-GB" sz="2200" i="1" dirty="0" smtClean="0">
                <a:latin typeface="Century Gothic" pitchFamily="34" charset="0"/>
              </a:rPr>
              <a:t>crust</a:t>
            </a:r>
            <a:r>
              <a:rPr lang="en-GB" sz="2200" dirty="0" smtClean="0">
                <a:latin typeface="Century Gothic" pitchFamily="34" charset="0"/>
              </a:rPr>
              <a:t>, </a:t>
            </a:r>
            <a:r>
              <a:rPr lang="en-GB" sz="2200" i="1" dirty="0" smtClean="0">
                <a:latin typeface="Century Gothic" pitchFamily="34" charset="0"/>
              </a:rPr>
              <a:t>mantle</a:t>
            </a:r>
            <a:r>
              <a:rPr lang="en-GB" sz="2200" dirty="0" smtClean="0">
                <a:latin typeface="Century Gothic" pitchFamily="34" charset="0"/>
              </a:rPr>
              <a:t> and </a:t>
            </a:r>
            <a:r>
              <a:rPr lang="en-GB" sz="2200" i="1" dirty="0" smtClean="0">
                <a:latin typeface="Century Gothic" pitchFamily="34" charset="0"/>
              </a:rPr>
              <a:t>core</a:t>
            </a:r>
            <a:r>
              <a:rPr lang="en-GB" sz="2200" dirty="0" smtClean="0">
                <a:latin typeface="Century Gothic" pitchFamily="34" charset="0"/>
              </a:rPr>
              <a:t>. </a:t>
            </a:r>
          </a:p>
          <a:p>
            <a:r>
              <a:rPr lang="en-GB" sz="2200" dirty="0" smtClean="0">
                <a:latin typeface="Century Gothic" pitchFamily="34" charset="0"/>
              </a:rPr>
              <a:t>Click on the labels to find out more about them:</a:t>
            </a:r>
          </a:p>
          <a:p>
            <a:endParaRPr lang="en-GB" sz="2400" b="1" dirty="0" smtClean="0">
              <a:latin typeface="Century Gothic" pitchFamily="34" charset="0"/>
            </a:endParaRPr>
          </a:p>
          <a:p>
            <a:endParaRPr lang="en-GB" sz="32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GB" sz="3200" b="1" dirty="0">
                <a:solidFill>
                  <a:schemeClr val="tx2"/>
                </a:solidFill>
                <a:latin typeface="Century Gothic" pitchFamily="34" charset="0"/>
              </a:rPr>
              <a:t>	</a:t>
            </a:r>
            <a:r>
              <a:rPr lang="en-GB" sz="2400" dirty="0" smtClean="0">
                <a:latin typeface="Century Gothic" pitchFamily="34" charset="0"/>
              </a:rPr>
              <a:t/>
            </a:r>
            <a:br>
              <a:rPr lang="en-GB" sz="2400" dirty="0" smtClean="0">
                <a:latin typeface="Century Gothic" pitchFamily="34" charset="0"/>
              </a:rPr>
            </a:br>
            <a:endParaRPr lang="en-GB" sz="2400" b="1" dirty="0" smtClean="0">
              <a:latin typeface="Century Gothic" pitchFamily="34" charset="0"/>
            </a:endParaRPr>
          </a:p>
          <a:p>
            <a:r>
              <a:rPr lang="en-GB" sz="3200" b="1" dirty="0" smtClean="0">
                <a:solidFill>
                  <a:schemeClr val="tx2"/>
                </a:solidFill>
                <a:latin typeface="Century Gothic" pitchFamily="34" charset="0"/>
              </a:rPr>
              <a:t>	</a:t>
            </a:r>
            <a:r>
              <a:rPr lang="en-GB" sz="2400" dirty="0" smtClean="0">
                <a:latin typeface="Century Gothic" pitchFamily="34" charset="0"/>
              </a:rPr>
              <a:t/>
            </a:r>
            <a:br>
              <a:rPr lang="en-GB" sz="2400" dirty="0" smtClean="0">
                <a:latin typeface="Century Gothic" pitchFamily="34" charset="0"/>
              </a:rPr>
            </a:br>
            <a:endParaRPr lang="en-GB" sz="2400" b="1" dirty="0" smtClean="0">
              <a:latin typeface="Century Gothic" pitchFamily="34" charset="0"/>
            </a:endParaRPr>
          </a:p>
          <a:p>
            <a:r>
              <a:rPr lang="en-GB" sz="3200" b="1" dirty="0" smtClean="0">
                <a:solidFill>
                  <a:schemeClr val="tx2"/>
                </a:solidFill>
                <a:latin typeface="Century Gothic" pitchFamily="34" charset="0"/>
              </a:rPr>
              <a:t>	</a:t>
            </a:r>
            <a:r>
              <a:rPr lang="en-GB" sz="2400" dirty="0" smtClean="0">
                <a:latin typeface="Century Gothic" pitchFamily="34" charset="0"/>
              </a:rPr>
              <a:t/>
            </a:r>
            <a:br>
              <a:rPr lang="en-GB" sz="2400" dirty="0" smtClean="0">
                <a:latin typeface="Century Gothic" pitchFamily="34" charset="0"/>
              </a:rPr>
            </a:br>
            <a:endParaRPr lang="en-GB" sz="2400" dirty="0">
              <a:latin typeface="Century Gothic" pitchFamily="34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00760" y="2214554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Crust</a:t>
            </a:r>
            <a:endParaRPr lang="en-GB" sz="2800" dirty="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500826" y="2928934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Mantle</a:t>
            </a:r>
            <a:endParaRPr lang="en-GB" sz="2800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6286512" y="4416990"/>
            <a:ext cx="26597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Inner core</a:t>
            </a:r>
            <a:endParaRPr lang="en-GB" sz="2800" dirty="0"/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6143636" y="3643314"/>
            <a:ext cx="27526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Outer core</a:t>
            </a:r>
            <a:endParaRPr lang="en-GB" sz="2800" dirty="0"/>
          </a:p>
        </p:txBody>
      </p:sp>
      <p:pic>
        <p:nvPicPr>
          <p:cNvPr id="24" name="Picture 23" descr="earth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1052" y="2492896"/>
            <a:ext cx="4014804" cy="3824085"/>
          </a:xfrm>
          <a:prstGeom prst="rect">
            <a:avLst/>
          </a:prstGeom>
          <a:ln>
            <a:noFill/>
          </a:ln>
        </p:spPr>
      </p:pic>
      <p:sp>
        <p:nvSpPr>
          <p:cNvPr id="26" name="Pie 25"/>
          <p:cNvSpPr/>
          <p:nvPr/>
        </p:nvSpPr>
        <p:spPr>
          <a:xfrm rot="10800000">
            <a:off x="2339752" y="2492893"/>
            <a:ext cx="3816424" cy="3816423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3275856" y="2492896"/>
            <a:ext cx="2034178" cy="3792830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0800000">
            <a:off x="2339747" y="2564904"/>
            <a:ext cx="3744420" cy="3672408"/>
          </a:xfrm>
          <a:prstGeom prst="pie">
            <a:avLst>
              <a:gd name="adj1" fmla="val 5377478"/>
              <a:gd name="adj2" fmla="val 16236368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10800000">
            <a:off x="3166893" y="3285330"/>
            <a:ext cx="2000265" cy="2071702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Pie 33"/>
          <p:cNvSpPr/>
          <p:nvPr/>
        </p:nvSpPr>
        <p:spPr>
          <a:xfrm>
            <a:off x="3347864" y="2564904"/>
            <a:ext cx="1656183" cy="3672408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Pie 34"/>
          <p:cNvSpPr/>
          <p:nvPr/>
        </p:nvSpPr>
        <p:spPr>
          <a:xfrm rot="10800000">
            <a:off x="3595523" y="3642520"/>
            <a:ext cx="1214446" cy="1214446"/>
          </a:xfrm>
          <a:prstGeom prst="pie">
            <a:avLst>
              <a:gd name="adj1" fmla="val 5377478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Pie 35"/>
          <p:cNvSpPr/>
          <p:nvPr/>
        </p:nvSpPr>
        <p:spPr>
          <a:xfrm>
            <a:off x="3666961" y="3285330"/>
            <a:ext cx="1049056" cy="2071702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>
            <a:off x="3923928" y="3642520"/>
            <a:ext cx="504056" cy="1214446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192828" y="2485235"/>
            <a:ext cx="0" cy="38240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166763" y="2499512"/>
            <a:ext cx="4000528" cy="380980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072066" y="3286124"/>
            <a:ext cx="1428760" cy="16701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92080" y="2500306"/>
            <a:ext cx="780118" cy="28062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932040" y="3929066"/>
            <a:ext cx="1283035" cy="14800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1"/>
          </p:cNvCxnSpPr>
          <p:nvPr/>
        </p:nvCxnSpPr>
        <p:spPr>
          <a:xfrm rot="10800000">
            <a:off x="4429124" y="4429132"/>
            <a:ext cx="1857388" cy="24946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earth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5067" y="2495536"/>
            <a:ext cx="3960440" cy="38137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78581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The Crust </a:t>
            </a:r>
            <a:endParaRPr lang="en-GB" sz="3200" dirty="0">
              <a:latin typeface="Century Gothic" pitchFamily="34" charset="0"/>
            </a:endParaRPr>
          </a:p>
        </p:txBody>
      </p:sp>
      <p:pic>
        <p:nvPicPr>
          <p:cNvPr id="8" name="Picture 7" descr="earth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6764" y="2485235"/>
            <a:ext cx="4014804" cy="3824085"/>
          </a:xfrm>
          <a:prstGeom prst="rect">
            <a:avLst/>
          </a:prstGeom>
          <a:ln>
            <a:noFill/>
          </a:ln>
        </p:spPr>
      </p:pic>
      <p:sp>
        <p:nvSpPr>
          <p:cNvPr id="14" name="Pie 13"/>
          <p:cNvSpPr/>
          <p:nvPr/>
        </p:nvSpPr>
        <p:spPr>
          <a:xfrm rot="10800000">
            <a:off x="2339752" y="2492893"/>
            <a:ext cx="3816424" cy="3816423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3275856" y="2492896"/>
            <a:ext cx="2034178" cy="3792830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0800000">
            <a:off x="2339747" y="2564904"/>
            <a:ext cx="3744420" cy="3672408"/>
          </a:xfrm>
          <a:prstGeom prst="pie">
            <a:avLst>
              <a:gd name="adj1" fmla="val 5377478"/>
              <a:gd name="adj2" fmla="val 16236368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10800000">
            <a:off x="3166893" y="3285330"/>
            <a:ext cx="2000265" cy="2071702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>
            <a:off x="3347864" y="2564904"/>
            <a:ext cx="1656183" cy="3672408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0800000">
            <a:off x="3595523" y="3642520"/>
            <a:ext cx="1214446" cy="1214446"/>
          </a:xfrm>
          <a:prstGeom prst="pie">
            <a:avLst>
              <a:gd name="adj1" fmla="val 5377478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>
            <a:off x="3666961" y="3285330"/>
            <a:ext cx="1049056" cy="2071702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>
            <a:off x="3923928" y="3642520"/>
            <a:ext cx="504056" cy="1214446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92828" y="2485235"/>
            <a:ext cx="0" cy="38240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66763" y="2499512"/>
            <a:ext cx="4000528" cy="380980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85720" y="135729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This is the top or outer later of the Earth that we live on. </a:t>
            </a:r>
          </a:p>
          <a:p>
            <a:pPr algn="ctr"/>
            <a:r>
              <a:rPr lang="en-GB" sz="2400" dirty="0" smtClean="0">
                <a:latin typeface="Century Gothic" pitchFamily="34" charset="0"/>
              </a:rPr>
              <a:t>It is about 18 miles thick.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6315250" y="2413797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Crust</a:t>
            </a:r>
            <a:endParaRPr lang="en-GB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08104" y="2699549"/>
            <a:ext cx="878584" cy="22539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6500826" y="2928934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Mantle</a:t>
            </a:r>
            <a:endParaRPr lang="en-GB" sz="2800" dirty="0"/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6286512" y="4416990"/>
            <a:ext cx="26597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Inner core</a:t>
            </a:r>
            <a:endParaRPr lang="en-GB" sz="2800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rot="10800000">
            <a:off x="4429124" y="4429132"/>
            <a:ext cx="1857388" cy="24946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5072066" y="3286124"/>
            <a:ext cx="1428760" cy="16701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6211811" y="3643314"/>
            <a:ext cx="27526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Outer core</a:t>
            </a:r>
            <a:endParaRPr lang="en-GB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4857753" y="3929066"/>
            <a:ext cx="1357322" cy="14287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back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5500702"/>
            <a:ext cx="1357021" cy="618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78581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The Mantle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720" y="135729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The second layer is called the mantle. It is about 1,800 miles thick and is mostly made up of super heated rock.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57" name="Rectangle 56">
            <a:hlinkClick r:id="rId2" action="ppaction://hlinksldjump"/>
          </p:cNvPr>
          <p:cNvSpPr/>
          <p:nvPr/>
        </p:nvSpPr>
        <p:spPr>
          <a:xfrm>
            <a:off x="6315250" y="2413797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Crust</a:t>
            </a:r>
            <a:endParaRPr lang="en-GB" sz="2800" dirty="0"/>
          </a:p>
        </p:txBody>
      </p:sp>
      <p:sp>
        <p:nvSpPr>
          <p:cNvPr id="59" name="Rectangle 58">
            <a:hlinkClick r:id="rId3" action="ppaction://hlinksldjump"/>
          </p:cNvPr>
          <p:cNvSpPr/>
          <p:nvPr/>
        </p:nvSpPr>
        <p:spPr>
          <a:xfrm>
            <a:off x="6500826" y="2928934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Mantle</a:t>
            </a:r>
            <a:endParaRPr lang="en-GB" sz="2800" dirty="0"/>
          </a:p>
        </p:txBody>
      </p:sp>
      <p:sp>
        <p:nvSpPr>
          <p:cNvPr id="60" name="Rectangle 59">
            <a:hlinkClick r:id="rId4" action="ppaction://hlinksldjump"/>
          </p:cNvPr>
          <p:cNvSpPr/>
          <p:nvPr/>
        </p:nvSpPr>
        <p:spPr>
          <a:xfrm>
            <a:off x="6286512" y="4416990"/>
            <a:ext cx="26597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Inner core</a:t>
            </a:r>
            <a:endParaRPr lang="en-GB" sz="2800" dirty="0"/>
          </a:p>
        </p:txBody>
      </p:sp>
      <p:sp>
        <p:nvSpPr>
          <p:cNvPr id="63" name="Rectangle 62">
            <a:hlinkClick r:id="rId4" action="ppaction://hlinksldjump"/>
          </p:cNvPr>
          <p:cNvSpPr/>
          <p:nvPr/>
        </p:nvSpPr>
        <p:spPr>
          <a:xfrm>
            <a:off x="6143636" y="3643314"/>
            <a:ext cx="27526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Outer core</a:t>
            </a:r>
            <a:endParaRPr lang="en-GB" sz="2800" dirty="0"/>
          </a:p>
        </p:txBody>
      </p:sp>
      <p:pic>
        <p:nvPicPr>
          <p:cNvPr id="65" name="Picture 64" descr="back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5500702"/>
            <a:ext cx="1357021" cy="618641"/>
          </a:xfrm>
          <a:prstGeom prst="rect">
            <a:avLst/>
          </a:prstGeom>
        </p:spPr>
      </p:pic>
      <p:pic>
        <p:nvPicPr>
          <p:cNvPr id="24" name="Picture 23" descr="earth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69365" y="2485235"/>
            <a:ext cx="4014804" cy="3824085"/>
          </a:xfrm>
          <a:prstGeom prst="rect">
            <a:avLst/>
          </a:prstGeom>
          <a:ln>
            <a:noFill/>
          </a:ln>
        </p:spPr>
      </p:pic>
      <p:sp>
        <p:nvSpPr>
          <p:cNvPr id="25" name="Pie 24"/>
          <p:cNvSpPr/>
          <p:nvPr/>
        </p:nvSpPr>
        <p:spPr>
          <a:xfrm rot="10800000">
            <a:off x="2339752" y="2492893"/>
            <a:ext cx="3816424" cy="3816423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3275856" y="2492896"/>
            <a:ext cx="2034178" cy="3792830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0800000">
            <a:off x="2339747" y="2564904"/>
            <a:ext cx="3744420" cy="3672408"/>
          </a:xfrm>
          <a:prstGeom prst="pie">
            <a:avLst>
              <a:gd name="adj1" fmla="val 5377478"/>
              <a:gd name="adj2" fmla="val 16236368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10800000">
            <a:off x="3166893" y="3285330"/>
            <a:ext cx="2000265" cy="2071702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>
            <a:off x="3347864" y="2564904"/>
            <a:ext cx="1656183" cy="3672408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10800000">
            <a:off x="3595523" y="3642520"/>
            <a:ext cx="1214446" cy="1214446"/>
          </a:xfrm>
          <a:prstGeom prst="pie">
            <a:avLst>
              <a:gd name="adj1" fmla="val 5377478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>
            <a:off x="3666961" y="3285330"/>
            <a:ext cx="1049056" cy="2071702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Pie 33"/>
          <p:cNvSpPr/>
          <p:nvPr/>
        </p:nvSpPr>
        <p:spPr>
          <a:xfrm>
            <a:off x="3923928" y="3642520"/>
            <a:ext cx="504056" cy="1214446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192828" y="2485235"/>
            <a:ext cx="0" cy="38240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6763" y="2499512"/>
            <a:ext cx="4000528" cy="380980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Arrow Connector 63"/>
          <p:cNvCxnSpPr/>
          <p:nvPr/>
        </p:nvCxnSpPr>
        <p:spPr>
          <a:xfrm rot="10800000" flipV="1">
            <a:off x="4857753" y="3929066"/>
            <a:ext cx="1357322" cy="14287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V="1">
            <a:off x="5072066" y="3286124"/>
            <a:ext cx="1428760" cy="16701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580112" y="2699549"/>
            <a:ext cx="806576" cy="29740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0" idx="1"/>
          </p:cNvCxnSpPr>
          <p:nvPr/>
        </p:nvCxnSpPr>
        <p:spPr>
          <a:xfrm rot="10800000">
            <a:off x="4429124" y="4429132"/>
            <a:ext cx="1857388" cy="24946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214282" y="642918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The Core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5720" y="135729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The inner layer is called the core. It consists of super heated lava, mostly melted iron and nickel.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54" name="Rectangle 53">
            <a:hlinkClick r:id="rId2" action="ppaction://hlinksldjump"/>
          </p:cNvPr>
          <p:cNvSpPr/>
          <p:nvPr/>
        </p:nvSpPr>
        <p:spPr>
          <a:xfrm>
            <a:off x="6529863" y="2413797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Crust</a:t>
            </a:r>
            <a:endParaRPr lang="en-GB" sz="2800" dirty="0"/>
          </a:p>
        </p:txBody>
      </p:sp>
      <p:sp>
        <p:nvSpPr>
          <p:cNvPr id="56" name="Rectangle 55">
            <a:hlinkClick r:id="rId3" action="ppaction://hlinksldjump"/>
          </p:cNvPr>
          <p:cNvSpPr/>
          <p:nvPr/>
        </p:nvSpPr>
        <p:spPr>
          <a:xfrm>
            <a:off x="6500826" y="2928934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Mantle</a:t>
            </a:r>
            <a:endParaRPr lang="en-GB" sz="2800" dirty="0"/>
          </a:p>
        </p:txBody>
      </p:sp>
      <p:sp>
        <p:nvSpPr>
          <p:cNvPr id="57" name="Rectangle 56">
            <a:hlinkClick r:id="rId4" action="ppaction://hlinksldjump"/>
          </p:cNvPr>
          <p:cNvSpPr/>
          <p:nvPr/>
        </p:nvSpPr>
        <p:spPr>
          <a:xfrm>
            <a:off x="6286512" y="4416990"/>
            <a:ext cx="26597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Inner core</a:t>
            </a:r>
            <a:endParaRPr lang="en-GB" sz="2800" dirty="0"/>
          </a:p>
        </p:txBody>
      </p:sp>
      <p:sp>
        <p:nvSpPr>
          <p:cNvPr id="60" name="Rectangle 59">
            <a:hlinkClick r:id="rId4" action="ppaction://hlinksldjump"/>
          </p:cNvPr>
          <p:cNvSpPr/>
          <p:nvPr/>
        </p:nvSpPr>
        <p:spPr>
          <a:xfrm>
            <a:off x="6330256" y="3643314"/>
            <a:ext cx="27526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entury Gothic" pitchFamily="34" charset="0"/>
              </a:rPr>
              <a:t>The Outer core</a:t>
            </a:r>
            <a:endParaRPr lang="en-GB" sz="2800" dirty="0"/>
          </a:p>
        </p:txBody>
      </p:sp>
      <p:pic>
        <p:nvPicPr>
          <p:cNvPr id="67" name="Picture 66" descr="back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5500702"/>
            <a:ext cx="1357021" cy="618641"/>
          </a:xfrm>
          <a:prstGeom prst="rect">
            <a:avLst/>
          </a:prstGeom>
        </p:spPr>
      </p:pic>
      <p:pic>
        <p:nvPicPr>
          <p:cNvPr id="24" name="Picture 23" descr="earth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61052" y="2485235"/>
            <a:ext cx="4014804" cy="3824085"/>
          </a:xfrm>
          <a:prstGeom prst="rect">
            <a:avLst/>
          </a:prstGeom>
          <a:ln>
            <a:noFill/>
          </a:ln>
        </p:spPr>
      </p:pic>
      <p:sp>
        <p:nvSpPr>
          <p:cNvPr id="25" name="Pie 24"/>
          <p:cNvSpPr/>
          <p:nvPr/>
        </p:nvSpPr>
        <p:spPr>
          <a:xfrm rot="10800000">
            <a:off x="2339752" y="2492893"/>
            <a:ext cx="3816424" cy="3816423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>
            <a:off x="3275856" y="2492896"/>
            <a:ext cx="2034178" cy="3792830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0800000">
            <a:off x="2339747" y="2564904"/>
            <a:ext cx="3744420" cy="3672408"/>
          </a:xfrm>
          <a:prstGeom prst="pie">
            <a:avLst>
              <a:gd name="adj1" fmla="val 5377478"/>
              <a:gd name="adj2" fmla="val 16236368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10800000">
            <a:off x="3166893" y="3285330"/>
            <a:ext cx="2000265" cy="2071702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>
            <a:off x="3347864" y="2564904"/>
            <a:ext cx="1656183" cy="3672408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10800000">
            <a:off x="3595523" y="3642520"/>
            <a:ext cx="1214446" cy="1214446"/>
          </a:xfrm>
          <a:prstGeom prst="pie">
            <a:avLst>
              <a:gd name="adj1" fmla="val 5377478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>
            <a:off x="3666961" y="3285330"/>
            <a:ext cx="1049056" cy="2071702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Pie 33"/>
          <p:cNvSpPr/>
          <p:nvPr/>
        </p:nvSpPr>
        <p:spPr>
          <a:xfrm>
            <a:off x="3923928" y="3642520"/>
            <a:ext cx="504056" cy="1214446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192828" y="2485235"/>
            <a:ext cx="0" cy="38240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6763" y="2499512"/>
            <a:ext cx="4000528" cy="380980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 rot="10800000" flipV="1">
            <a:off x="5610500" y="2699549"/>
            <a:ext cx="1000132" cy="35719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5072066" y="3286124"/>
            <a:ext cx="1428760" cy="16701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5072067" y="3929066"/>
            <a:ext cx="1143011" cy="14287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7" idx="1"/>
          </p:cNvCxnSpPr>
          <p:nvPr/>
        </p:nvCxnSpPr>
        <p:spPr>
          <a:xfrm rot="10800000">
            <a:off x="4786314" y="4429132"/>
            <a:ext cx="1500198" cy="24946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arth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6764" y="2485235"/>
            <a:ext cx="4014804" cy="3824085"/>
          </a:xfrm>
          <a:prstGeom prst="rect">
            <a:avLst/>
          </a:prstGeom>
          <a:ln>
            <a:noFill/>
          </a:ln>
        </p:spPr>
      </p:pic>
      <p:sp>
        <p:nvSpPr>
          <p:cNvPr id="15" name="Pie 14"/>
          <p:cNvSpPr/>
          <p:nvPr/>
        </p:nvSpPr>
        <p:spPr>
          <a:xfrm rot="10800000">
            <a:off x="2339752" y="2492893"/>
            <a:ext cx="3816424" cy="3816423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3275856" y="2492896"/>
            <a:ext cx="2034178" cy="3792830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 rot="10800000">
            <a:off x="2339747" y="2564904"/>
            <a:ext cx="3744420" cy="3672408"/>
          </a:xfrm>
          <a:prstGeom prst="pie">
            <a:avLst>
              <a:gd name="adj1" fmla="val 5377478"/>
              <a:gd name="adj2" fmla="val 16236368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0800000">
            <a:off x="3166893" y="3285330"/>
            <a:ext cx="2000265" cy="2071702"/>
          </a:xfrm>
          <a:prstGeom prst="pie">
            <a:avLst>
              <a:gd name="adj1" fmla="val 5377478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>
            <a:off x="3347864" y="2564904"/>
            <a:ext cx="1656183" cy="3672408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10800000">
            <a:off x="3595523" y="3642520"/>
            <a:ext cx="1214446" cy="1214446"/>
          </a:xfrm>
          <a:prstGeom prst="pie">
            <a:avLst>
              <a:gd name="adj1" fmla="val 5377478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>
            <a:off x="3666961" y="3285330"/>
            <a:ext cx="1049056" cy="2071702"/>
          </a:xfrm>
          <a:prstGeom prst="pie">
            <a:avLst>
              <a:gd name="adj1" fmla="val 5364472"/>
              <a:gd name="adj2" fmla="val 16219264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>
            <a:off x="3923928" y="3642520"/>
            <a:ext cx="504056" cy="1214446"/>
          </a:xfrm>
          <a:prstGeom prst="pie">
            <a:avLst>
              <a:gd name="adj1" fmla="val 5364472"/>
              <a:gd name="adj2" fmla="val 1621926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92828" y="2485235"/>
            <a:ext cx="0" cy="38240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66763" y="2499512"/>
            <a:ext cx="4000528" cy="380980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causes a volcano to erupt?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037228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The Earth's crust is made up of huge slabs called </a:t>
            </a:r>
            <a:r>
              <a:rPr lang="en-GB" sz="2400" b="1" dirty="0">
                <a:latin typeface="Century Gothic" pitchFamily="34" charset="0"/>
              </a:rPr>
              <a:t>plates</a:t>
            </a:r>
            <a:r>
              <a:rPr lang="en-GB" sz="2400" dirty="0">
                <a:latin typeface="Century Gothic" pitchFamily="34" charset="0"/>
              </a:rPr>
              <a:t>, which fit together like a jigsaw puzzle. </a:t>
            </a:r>
            <a:r>
              <a:rPr lang="en-GB" sz="2400" dirty="0" smtClean="0">
                <a:latin typeface="Century Gothic" pitchFamily="34" charset="0"/>
              </a:rPr>
              <a:t>These </a:t>
            </a:r>
            <a:r>
              <a:rPr lang="en-GB" sz="2400" dirty="0">
                <a:latin typeface="Century Gothic" pitchFamily="34" charset="0"/>
              </a:rPr>
              <a:t>plates sometimes move.</a:t>
            </a:r>
            <a:r>
              <a:rPr lang="en-GB" sz="2400" dirty="0" smtClean="0">
                <a:latin typeface="Century Gothic" pitchFamily="34" charset="0"/>
              </a:rPr>
              <a:t> </a:t>
            </a:r>
          </a:p>
          <a:p>
            <a:endParaRPr lang="en-GB" sz="2400" dirty="0" smtClean="0">
              <a:latin typeface="Century Gothic" pitchFamily="34" charset="0"/>
            </a:endParaRPr>
          </a:p>
          <a:p>
            <a:endParaRPr lang="en-GB" sz="2400" dirty="0">
              <a:latin typeface="Century Gothic" pitchFamily="34" charset="0"/>
            </a:endParaRPr>
          </a:p>
          <a:p>
            <a:r>
              <a:rPr lang="en-GB" sz="2400" dirty="0" smtClean="0">
                <a:latin typeface="Century Gothic" pitchFamily="34" charset="0"/>
              </a:rPr>
              <a:t>Between the Earth's crust and the mantle is a substance called </a:t>
            </a:r>
            <a:r>
              <a:rPr lang="en-GB" sz="2400" b="1" dirty="0" smtClean="0">
                <a:latin typeface="Century Gothic" pitchFamily="34" charset="0"/>
              </a:rPr>
              <a:t>magma</a:t>
            </a:r>
            <a:r>
              <a:rPr lang="en-GB" sz="2400" dirty="0" smtClean="0">
                <a:latin typeface="Century Gothic" pitchFamily="34" charset="0"/>
              </a:rPr>
              <a:t> which is made of rock and gases. </a:t>
            </a:r>
          </a:p>
          <a:p>
            <a:endParaRPr lang="en-GB" sz="2400" dirty="0">
              <a:latin typeface="Century Gothic" pitchFamily="34" charset="0"/>
            </a:endParaRPr>
          </a:p>
        </p:txBody>
      </p:sp>
      <p:pic>
        <p:nvPicPr>
          <p:cNvPr id="7" name="Picture 6" descr="next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5643578"/>
            <a:ext cx="1190791" cy="57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causes a volcano to erupt?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428736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2400" dirty="0" smtClean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 smtClean="0">
                <a:latin typeface="Century Gothic" pitchFamily="34" charset="0"/>
              </a:rPr>
              <a:t>When two plates collide, one section slides on top of the other, the one beneath is pushed down.  </a:t>
            </a:r>
            <a:r>
              <a:rPr lang="en-GB" sz="2400" b="1" dirty="0" smtClean="0">
                <a:latin typeface="Century Gothic" pitchFamily="34" charset="0"/>
              </a:rPr>
              <a:t>Magma</a:t>
            </a:r>
            <a:r>
              <a:rPr lang="en-GB" sz="2400" dirty="0" smtClean="0">
                <a:latin typeface="Century Gothic" pitchFamily="34" charset="0"/>
              </a:rPr>
              <a:t> is squeezed up between two plates. This can cause volcanoes to erupt.</a:t>
            </a:r>
          </a:p>
          <a:p>
            <a:pPr>
              <a:spcBef>
                <a:spcPct val="50000"/>
              </a:spcBef>
            </a:pPr>
            <a:endParaRPr lang="en-GB" sz="2400" dirty="0" smtClean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 smtClean="0">
                <a:latin typeface="Century Gothic" pitchFamily="34" charset="0"/>
              </a:rPr>
              <a:t>A </a:t>
            </a:r>
            <a:r>
              <a:rPr lang="en-GB" sz="2400" dirty="0">
                <a:latin typeface="Century Gothic" pitchFamily="34" charset="0"/>
              </a:rPr>
              <a:t>volcano erupts when magma and gases find a way to escape, so they burst to the surface through a </a:t>
            </a:r>
            <a:r>
              <a:rPr lang="en-GB" sz="2400" dirty="0">
                <a:latin typeface="Century Gothic" pitchFamily="34" charset="0"/>
                <a:hlinkClick r:id="rId2" action="ppaction://hlinksldjump"/>
              </a:rPr>
              <a:t>vent</a:t>
            </a:r>
            <a:r>
              <a:rPr lang="en-GB" sz="2400" dirty="0">
                <a:latin typeface="Century Gothic" pitchFamily="34" charset="0"/>
              </a:rPr>
              <a:t>. An </a:t>
            </a:r>
            <a:r>
              <a:rPr lang="en-GB" sz="2400" dirty="0">
                <a:latin typeface="Century Gothic" pitchFamily="34" charset="0"/>
                <a:hlinkClick r:id="rId2" action="ppaction://hlinksldjump"/>
              </a:rPr>
              <a:t>eruption</a:t>
            </a:r>
            <a:r>
              <a:rPr lang="en-GB" sz="2400" dirty="0">
                <a:latin typeface="Century Gothic" pitchFamily="34" charset="0"/>
              </a:rPr>
              <a:t> can be quite gentle or very violent.</a:t>
            </a:r>
          </a:p>
        </p:txBody>
      </p:sp>
      <p:pic>
        <p:nvPicPr>
          <p:cNvPr id="7" name="Picture 6" descr="next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643578"/>
            <a:ext cx="1190791" cy="57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76375"/>
            <a:ext cx="7620000" cy="3905250"/>
          </a:xfrm>
          <a:prstGeom prst="rect">
            <a:avLst/>
          </a:prstGeom>
        </p:spPr>
      </p:pic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1047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>
            <a:hlinkClick r:id="" action="ppaction://hlinkshowjump?jump=nextslide"/>
          </p:cNvPr>
          <p:cNvSpPr/>
          <p:nvPr/>
        </p:nvSpPr>
        <p:spPr>
          <a:xfrm>
            <a:off x="928662" y="2571744"/>
            <a:ext cx="785818" cy="7143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85786" y="92867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Famous volcanoes and eruptions across the world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571501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Click on the map for more information</a:t>
            </a:r>
            <a:endParaRPr lang="en-GB" sz="2400" dirty="0">
              <a:latin typeface="Century Gothic" pitchFamily="34" charset="0"/>
            </a:endParaRPr>
          </a:p>
        </p:txBody>
      </p:sp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162303"/>
            <a:ext cx="723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6858016" y="3214686"/>
            <a:ext cx="500066" cy="5000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2071" y="1576380"/>
            <a:ext cx="752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1643042" y="1785926"/>
            <a:ext cx="428628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2143116"/>
            <a:ext cx="723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>
            <a:hlinkClick r:id="rId8" action="ppaction://hlinksldjump"/>
          </p:cNvPr>
          <p:cNvSpPr/>
          <p:nvPr/>
        </p:nvSpPr>
        <p:spPr>
          <a:xfrm>
            <a:off x="2071670" y="2214554"/>
            <a:ext cx="428628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back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29520" y="5715016"/>
            <a:ext cx="1357021" cy="618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100" dirty="0" smtClean="0">
                <a:latin typeface="Century Gothic" pitchFamily="34" charset="0"/>
              </a:rPr>
              <a:t>Let’s learn more. Click on the links below.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7016" y="2689251"/>
            <a:ext cx="8856984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entury Gothic" pitchFamily="34" charset="0"/>
                <a:hlinkClick r:id="rId2" action="ppaction://hlinksldjump"/>
              </a:rPr>
              <a:t>What is a volcano?</a:t>
            </a:r>
            <a:endParaRPr lang="en-GB" sz="2800" dirty="0" smtClean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entury Gothic" pitchFamily="34" charset="0"/>
                <a:hlinkClick r:id="rId3" action="ppaction://hlinksldjump"/>
              </a:rPr>
              <a:t>What is magma and what is lava?</a:t>
            </a:r>
            <a:endParaRPr lang="en-GB" sz="2800" dirty="0" smtClean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entury Gothic" pitchFamily="34" charset="0"/>
                <a:hlinkClick r:id="rId4" action="ppaction://hlinksldjump"/>
              </a:rPr>
              <a:t>What types of volcano are there?</a:t>
            </a:r>
            <a:endParaRPr lang="en-GB" sz="2800" dirty="0" smtClean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entury Gothic" pitchFamily="34" charset="0"/>
                <a:hlinkClick r:id="rId5" action="ppaction://hlinksldjump"/>
              </a:rPr>
              <a:t>What causes a volcano to erupt?</a:t>
            </a:r>
            <a:endParaRPr lang="en-GB" sz="2800" dirty="0" smtClean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entury Gothic" pitchFamily="34" charset="0"/>
                <a:hlinkClick r:id="rId6" action="ppaction://hlinksldjump"/>
              </a:rPr>
              <a:t>Famous volcanoes and eruptions across the world</a:t>
            </a:r>
            <a:endParaRPr lang="en-GB" sz="2800" dirty="0" smtClean="0">
              <a:latin typeface="Century Gothic" pitchFamily="34" charset="0"/>
              <a:hlinkClick r:id="rId7" action="ppaction://hlinksldjump"/>
            </a:endParaRPr>
          </a:p>
        </p:txBody>
      </p:sp>
      <p:pic>
        <p:nvPicPr>
          <p:cNvPr id="7" name="Picture 6" descr="volcan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1413724"/>
            <a:ext cx="1944216" cy="2690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92867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Mauna Loa, Hawaii</a:t>
            </a:r>
            <a:endParaRPr lang="en-GB" sz="2400" dirty="0">
              <a:latin typeface="Century Gothic" pitchFamily="34" charset="0"/>
            </a:endParaRPr>
          </a:p>
        </p:txBody>
      </p:sp>
      <p:pic>
        <p:nvPicPr>
          <p:cNvPr id="6" name="Picture 5" descr="Mauna L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6821198" cy="4549686"/>
          </a:xfrm>
          <a:prstGeom prst="rect">
            <a:avLst/>
          </a:prstGeom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429520" y="5715016"/>
            <a:ext cx="928694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entury Gothic" pitchFamily="34" charset="0"/>
              </a:rPr>
              <a:t>GO</a:t>
            </a:r>
            <a:endParaRPr lang="en-GB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8358214" y="6000768"/>
            <a:ext cx="500066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92867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Mauna Loa, Hawaii</a:t>
            </a:r>
            <a:endParaRPr lang="en-GB" sz="2400" dirty="0">
              <a:latin typeface="Century Gothic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00232" y="2214554"/>
            <a:ext cx="500066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auna L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1606570" cy="1071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736" y="1857364"/>
            <a:ext cx="535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mtClean="0">
                <a:latin typeface="Century Gothic" pitchFamily="34" charset="0"/>
              </a:rPr>
              <a:t>Mauna Loa </a:t>
            </a:r>
            <a:r>
              <a:rPr lang="en-GB" sz="2000" dirty="0" smtClean="0">
                <a:latin typeface="Century Gothic" pitchFamily="34" charset="0"/>
              </a:rPr>
              <a:t>in Hawaii  is the biggest volcano in the world right now.</a:t>
            </a:r>
          </a:p>
          <a:p>
            <a:endParaRPr lang="en-GB" sz="2000" dirty="0">
              <a:latin typeface="Century Gothic" pitchFamily="34" charset="0"/>
            </a:endParaRPr>
          </a:p>
          <a:p>
            <a:r>
              <a:rPr lang="en-GB" sz="2000" dirty="0" smtClean="0">
                <a:latin typeface="Century Gothic" pitchFamily="34" charset="0"/>
              </a:rPr>
              <a:t>Most of the volcano is hidden beneath the sea. It is actually taller than Mt Everest if you measure it from the ocean floor.</a:t>
            </a:r>
          </a:p>
          <a:p>
            <a:endParaRPr lang="en-GB" sz="2000" dirty="0">
              <a:latin typeface="Century Gothic" pitchFamily="34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3428992" y="4643446"/>
            <a:ext cx="2357454" cy="78581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Back to Map</a:t>
            </a:r>
            <a:endParaRPr lang="en-GB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85723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Krakatoa and Mount Tambora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48" y="1583470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Krakatoa</a:t>
            </a:r>
            <a:r>
              <a:rPr lang="en-GB" sz="2000" dirty="0" smtClean="0">
                <a:latin typeface="Century Gothic" pitchFamily="34" charset="0"/>
              </a:rPr>
              <a:t> erupted in 1883.</a:t>
            </a:r>
          </a:p>
          <a:p>
            <a:endParaRPr lang="en-GB" sz="2000" dirty="0" smtClean="0">
              <a:latin typeface="Century Gothic" pitchFamily="34" charset="0"/>
            </a:endParaRPr>
          </a:p>
          <a:p>
            <a:r>
              <a:rPr lang="en-GB" sz="2000" dirty="0" smtClean="0">
                <a:latin typeface="Century Gothic" pitchFamily="34" charset="0"/>
              </a:rPr>
              <a:t>When Krakatoa erupted, 35,000 people died. This was mostly because of the huge tidal waves that were caused by the eruption.</a:t>
            </a:r>
          </a:p>
          <a:p>
            <a:r>
              <a:rPr lang="en-GB" sz="2000" dirty="0" smtClean="0">
                <a:latin typeface="Century Gothic" pitchFamily="34" charset="0"/>
              </a:rPr>
              <a:t>The Tsunamis caused by the earthquake reached to nearly 40 metres.</a:t>
            </a:r>
          </a:p>
          <a:p>
            <a:pPr algn="ctr"/>
            <a:endParaRPr lang="en-GB" sz="2000" dirty="0" smtClean="0">
              <a:latin typeface="Century Gothic" pitchFamily="34" charset="0"/>
            </a:endParaRPr>
          </a:p>
          <a:p>
            <a:endParaRPr lang="en-GB" sz="20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48" y="3803413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Mount Tambora</a:t>
            </a:r>
            <a:r>
              <a:rPr lang="en-GB" sz="2000" dirty="0" smtClean="0">
                <a:latin typeface="Century Gothic" pitchFamily="34" charset="0"/>
              </a:rPr>
              <a:t> erupted in 1815.</a:t>
            </a:r>
          </a:p>
          <a:p>
            <a:endParaRPr lang="en-GB" sz="2000" dirty="0" smtClean="0">
              <a:latin typeface="Century Gothic" pitchFamily="34" charset="0"/>
            </a:endParaRPr>
          </a:p>
          <a:p>
            <a:r>
              <a:rPr lang="en-GB" sz="2000" dirty="0" smtClean="0">
                <a:latin typeface="Century Gothic" pitchFamily="34" charset="0"/>
              </a:rPr>
              <a:t>This volcano killed the most people that we know of. 92,000 people died.</a:t>
            </a:r>
          </a:p>
          <a:p>
            <a:r>
              <a:rPr lang="en-GB" sz="2000" dirty="0" smtClean="0">
                <a:latin typeface="Century Gothic" pitchFamily="34" charset="0"/>
              </a:rPr>
              <a:t>So much ash was sent into the atmosphere that the world’s climate was cooled for a whole year. Some people called it ‘The year without summer’.</a:t>
            </a:r>
          </a:p>
          <a:p>
            <a:endParaRPr lang="en-GB" sz="2000" dirty="0">
              <a:latin typeface="Century Gothic" pitchFamily="34" charset="0"/>
            </a:endParaRPr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6215074" y="5929330"/>
            <a:ext cx="2357454" cy="78581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Back to Map</a:t>
            </a:r>
            <a:endParaRPr lang="en-GB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3108" y="72085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entury Gothic" pitchFamily="34" charset="0"/>
              </a:rPr>
              <a:t>Novarupta, Alaska</a:t>
            </a:r>
            <a:endParaRPr lang="en-GB" sz="4000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86" y="1748371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entury Gothic" pitchFamily="34" charset="0"/>
              </a:rPr>
              <a:t>Novarupta erupted in 1912.</a:t>
            </a:r>
          </a:p>
          <a:p>
            <a:pPr algn="ctr"/>
            <a:endParaRPr lang="en-GB" sz="2000" dirty="0"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latin typeface="Century Gothic" pitchFamily="34" charset="0"/>
              </a:rPr>
              <a:t>It was the largest eruption of the twentieth century.</a:t>
            </a:r>
          </a:p>
          <a:p>
            <a:endParaRPr lang="en-GB" sz="2000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5786" y="3078304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entury Gothic" pitchFamily="34" charset="0"/>
              </a:rPr>
              <a:t>There was so much dust that people at a nearby town could not see a lamp held at arm’s length for 2 days.</a:t>
            </a: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3357554" y="5429264"/>
            <a:ext cx="2357454" cy="78581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Back to Map</a:t>
            </a:r>
            <a:endParaRPr lang="en-GB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662" y="4056411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entury Gothic" pitchFamily="34" charset="0"/>
              </a:rPr>
              <a:t>The eruption caused acid rain. It was reported that clothes on a clothes line disintegrated in Vancouver, Canada – that’s over 2300km away!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78579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entury Gothic" pitchFamily="34" charset="0"/>
              </a:rPr>
              <a:t>Mount St. Helens, USA</a:t>
            </a:r>
            <a:endParaRPr lang="en-GB" sz="4000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050" y="2071678"/>
            <a:ext cx="6357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entury Gothic" pitchFamily="34" charset="0"/>
              </a:rPr>
              <a:t>Mount St. Helens last erupted in 1980.</a:t>
            </a:r>
          </a:p>
          <a:p>
            <a:pPr algn="ctr"/>
            <a:endParaRPr lang="en-GB" sz="2000" dirty="0" smtClean="0">
              <a:latin typeface="Century Gothic" pitchFamily="34" charset="0"/>
            </a:endParaRPr>
          </a:p>
          <a:p>
            <a:pPr algn="ctr"/>
            <a:endParaRPr lang="en-GB" sz="2000" dirty="0"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latin typeface="Century Gothic" pitchFamily="34" charset="0"/>
              </a:rPr>
              <a:t>The noise of the explosion from the eruption was heard as far away as California.</a:t>
            </a:r>
          </a:p>
          <a:p>
            <a:pPr algn="ctr"/>
            <a:endParaRPr lang="en-GB" sz="2000" dirty="0">
              <a:latin typeface="Century Gothic" pitchFamily="34" charset="0"/>
            </a:endParaRPr>
          </a:p>
          <a:p>
            <a:endParaRPr lang="en-GB" sz="2000" dirty="0">
              <a:latin typeface="Century Gothic" pitchFamily="34" charset="0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4500562" y="4071942"/>
            <a:ext cx="2357454" cy="78581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entury Gothic" pitchFamily="34" charset="0"/>
              </a:rPr>
              <a:t>Back to Map</a:t>
            </a:r>
            <a:endParaRPr lang="en-GB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Picture 13" descr="mt_st_hel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7" y="1714488"/>
            <a:ext cx="2428893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143125" y="71438"/>
            <a:ext cx="3059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Topic Vocabulary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50825" y="836613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Crust</a:t>
            </a:r>
            <a:endParaRPr lang="en-US" dirty="0"/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250825" y="3175340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Eruption</a:t>
            </a:r>
            <a:endParaRPr lang="en-US" dirty="0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250825" y="4532661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Lava</a:t>
            </a:r>
            <a:endParaRPr lang="en-US" dirty="0"/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250825" y="5774311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Magma</a:t>
            </a:r>
            <a:endParaRPr lang="en-US" dirty="0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4572000" y="1071546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Molten</a:t>
            </a:r>
            <a:endParaRPr lang="en-US" dirty="0"/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4572000" y="1928802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Vent</a:t>
            </a:r>
            <a:endParaRPr lang="en-US" dirty="0"/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214282" y="1928802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Crater</a:t>
            </a:r>
            <a:endParaRPr lang="en-US" dirty="0"/>
          </a:p>
        </p:txBody>
      </p:sp>
      <p:sp>
        <p:nvSpPr>
          <p:cNvPr id="26637" name="Text Box 21"/>
          <p:cNvSpPr txBox="1">
            <a:spLocks noChangeArrowheads="1"/>
          </p:cNvSpPr>
          <p:nvPr/>
        </p:nvSpPr>
        <p:spPr bwMode="auto">
          <a:xfrm>
            <a:off x="1303338" y="86995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tx2"/>
                </a:solidFill>
              </a:rPr>
              <a:t>The top layer of the Earth.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38" name="Text Box 22"/>
          <p:cNvSpPr txBox="1">
            <a:spLocks noChangeArrowheads="1"/>
          </p:cNvSpPr>
          <p:nvPr/>
        </p:nvSpPr>
        <p:spPr bwMode="auto">
          <a:xfrm>
            <a:off x="1303338" y="3208677"/>
            <a:ext cx="2881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2"/>
                </a:solidFill>
              </a:rPr>
              <a:t>T</a:t>
            </a:r>
            <a:r>
              <a:rPr lang="en-GB" dirty="0" smtClean="0">
                <a:solidFill>
                  <a:schemeClr val="tx2"/>
                </a:solidFill>
              </a:rPr>
              <a:t>he </a:t>
            </a:r>
            <a:r>
              <a:rPr lang="en-GB" dirty="0">
                <a:solidFill>
                  <a:schemeClr val="tx2"/>
                </a:solidFill>
              </a:rPr>
              <a:t>release of gases, magma and rock from a </a:t>
            </a:r>
            <a:r>
              <a:rPr lang="en-GB" dirty="0" smtClean="0">
                <a:solidFill>
                  <a:schemeClr val="tx2"/>
                </a:solidFill>
              </a:rPr>
              <a:t>volcano.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39" name="Text Box 23"/>
          <p:cNvSpPr txBox="1">
            <a:spLocks noChangeArrowheads="1"/>
          </p:cNvSpPr>
          <p:nvPr/>
        </p:nvSpPr>
        <p:spPr bwMode="auto">
          <a:xfrm>
            <a:off x="1303338" y="4565999"/>
            <a:ext cx="2881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2"/>
                </a:solidFill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elted rock that flows down the volcano.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40" name="Text Box 24"/>
          <p:cNvSpPr txBox="1">
            <a:spLocks noChangeArrowheads="1"/>
          </p:cNvSpPr>
          <p:nvPr/>
        </p:nvSpPr>
        <p:spPr bwMode="auto">
          <a:xfrm>
            <a:off x="1303338" y="5774312"/>
            <a:ext cx="2881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2"/>
                </a:solidFill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elted rock inside the Earth.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41" name="Text Box 25"/>
          <p:cNvSpPr txBox="1">
            <a:spLocks noChangeArrowheads="1"/>
          </p:cNvSpPr>
          <p:nvPr/>
        </p:nvSpPr>
        <p:spPr bwMode="auto">
          <a:xfrm>
            <a:off x="5715008" y="1000108"/>
            <a:ext cx="2881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2"/>
                </a:solidFill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elted liquid.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44" name="Text Box 28"/>
          <p:cNvSpPr txBox="1">
            <a:spLocks noChangeArrowheads="1"/>
          </p:cNvSpPr>
          <p:nvPr/>
        </p:nvSpPr>
        <p:spPr bwMode="auto">
          <a:xfrm>
            <a:off x="5735638" y="1962140"/>
            <a:ext cx="2881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crack on the side of a volcano where magma can escape.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46" name="Text Box 30"/>
          <p:cNvSpPr txBox="1">
            <a:spLocks noChangeArrowheads="1"/>
          </p:cNvSpPr>
          <p:nvPr/>
        </p:nvSpPr>
        <p:spPr bwMode="auto">
          <a:xfrm>
            <a:off x="1377920" y="1962139"/>
            <a:ext cx="2881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deep hollow at the top of a volcano.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607344" y="3607594"/>
            <a:ext cx="53578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8" name="Text Box 10"/>
          <p:cNvSpPr txBox="1">
            <a:spLocks noChangeArrowheads="1"/>
          </p:cNvSpPr>
          <p:nvPr/>
        </p:nvSpPr>
        <p:spPr bwMode="auto">
          <a:xfrm>
            <a:off x="4537075" y="3529016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 dirty="0" smtClean="0"/>
              <a:t>Types of Volcano:</a:t>
            </a:r>
            <a:endParaRPr lang="en-US" u="sng" dirty="0"/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>
            <a:off x="4572000" y="3500438"/>
            <a:ext cx="288131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Active</a:t>
            </a:r>
            <a:r>
              <a:rPr lang="en-US" dirty="0" smtClean="0"/>
              <a:t>: Volcanoes that are likely to erupt soon. </a:t>
            </a:r>
            <a:endParaRPr lang="en-US" dirty="0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2000" y="4286256"/>
            <a:ext cx="288131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Dormant</a:t>
            </a:r>
            <a:r>
              <a:rPr lang="en-US" dirty="0" smtClean="0"/>
              <a:t>: Volcanoes that may erupt in the future. </a:t>
            </a:r>
            <a:endParaRPr lang="en-US" dirty="0"/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4548207" y="5072074"/>
            <a:ext cx="288131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Extinct</a:t>
            </a:r>
            <a:r>
              <a:rPr lang="en-US" dirty="0" smtClean="0"/>
              <a:t>: Volcanoes that will not erupt again. </a:t>
            </a:r>
            <a:endParaRPr lang="en-US" dirty="0"/>
          </a:p>
        </p:txBody>
      </p:sp>
      <p:pic>
        <p:nvPicPr>
          <p:cNvPr id="34" name="Picture 33" descr="back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5643578"/>
            <a:ext cx="1200318" cy="5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is a volcano?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142873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A volcano is a mountain that opens downward to a pool of molten </a:t>
            </a:r>
            <a:r>
              <a:rPr lang="en-GB" sz="2400" dirty="0" smtClean="0">
                <a:latin typeface="Century Gothic" pitchFamily="34" charset="0"/>
              </a:rPr>
              <a:t>rock called magma, </a:t>
            </a:r>
            <a:r>
              <a:rPr lang="en-GB" sz="2400" dirty="0">
                <a:latin typeface="Century Gothic" pitchFamily="34" charset="0"/>
              </a:rPr>
              <a:t>below the surface of the earth. </a:t>
            </a:r>
            <a:endParaRPr lang="en-GB" sz="2400" dirty="0" smtClean="0">
              <a:latin typeface="Century Gothic" pitchFamily="34" charset="0"/>
            </a:endParaRPr>
          </a:p>
          <a:p>
            <a:endParaRPr lang="en-GB" sz="2400" dirty="0" smtClean="0">
              <a:latin typeface="Century Gothic" pitchFamily="34" charset="0"/>
            </a:endParaRPr>
          </a:p>
          <a:p>
            <a:r>
              <a:rPr lang="en-GB" sz="2400" dirty="0">
                <a:latin typeface="Century Gothic" pitchFamily="34" charset="0"/>
              </a:rPr>
              <a:t>When pressure builds up, eruptions occur. </a:t>
            </a:r>
            <a:endParaRPr lang="en-GB" sz="2400" dirty="0" smtClean="0">
              <a:latin typeface="Century Gothic" pitchFamily="34" charset="0"/>
            </a:endParaRPr>
          </a:p>
          <a:p>
            <a:endParaRPr lang="en-GB" sz="2400" dirty="0" smtClean="0">
              <a:latin typeface="Century Gothic" pitchFamily="34" charset="0"/>
            </a:endParaRPr>
          </a:p>
        </p:txBody>
      </p:sp>
      <p:pic>
        <p:nvPicPr>
          <p:cNvPr id="5" name="Picture 4" descr="lava and mag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3" y="2643182"/>
            <a:ext cx="3242571" cy="3663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720" y="3786190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Gases and rock shoot up through the opening and spill over or fill the air with lava fragments.</a:t>
            </a:r>
            <a:endParaRPr lang="en-GB" sz="2400" dirty="0">
              <a:latin typeface="Century Gothic" pitchFamily="34" charset="0"/>
            </a:endParaRPr>
          </a:p>
        </p:txBody>
      </p:sp>
      <p:pic>
        <p:nvPicPr>
          <p:cNvPr id="9" name="Picture 8" descr="back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797" y="5643578"/>
            <a:ext cx="1357021" cy="618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is magma and what is lava?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57161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entury Gothic" pitchFamily="34" charset="0"/>
              </a:rPr>
              <a:t>Magma</a:t>
            </a:r>
            <a:r>
              <a:rPr lang="en-GB" sz="2400" dirty="0">
                <a:latin typeface="Century Gothic" pitchFamily="34" charset="0"/>
              </a:rPr>
              <a:t> is liquid rock within a volcano</a:t>
            </a:r>
            <a:endParaRPr lang="en-GB" sz="2400" dirty="0" smtClean="0">
              <a:latin typeface="Century Gothic" pitchFamily="34" charset="0"/>
            </a:endParaRPr>
          </a:p>
          <a:p>
            <a:pPr algn="ctr"/>
            <a:r>
              <a:rPr lang="en-GB" sz="2400" b="1" dirty="0">
                <a:latin typeface="Century Gothic" pitchFamily="34" charset="0"/>
              </a:rPr>
              <a:t>Lava</a:t>
            </a:r>
            <a:r>
              <a:rPr lang="en-GB" sz="2400" dirty="0">
                <a:latin typeface="Century Gothic" pitchFamily="34" charset="0"/>
              </a:rPr>
              <a:t> is magma that flows out of a </a:t>
            </a:r>
            <a:r>
              <a:rPr lang="en-GB" sz="2400" dirty="0" smtClean="0">
                <a:latin typeface="Century Gothic" pitchFamily="34" charset="0"/>
              </a:rPr>
              <a:t>volcano.</a:t>
            </a:r>
          </a:p>
        </p:txBody>
      </p:sp>
      <p:pic>
        <p:nvPicPr>
          <p:cNvPr id="5" name="Picture 4" descr="lava and mag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643182"/>
            <a:ext cx="3242571" cy="366392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43504" y="5214950"/>
            <a:ext cx="1000132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000496" y="4929198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Century Gothic" pitchFamily="34" charset="0"/>
              </a:rPr>
              <a:t>Magma</a:t>
            </a:r>
            <a:endParaRPr lang="en-GB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00496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Century Gothic" pitchFamily="34" charset="0"/>
              </a:rPr>
              <a:t>Lava</a:t>
            </a:r>
            <a:endParaRPr lang="en-GB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14942" y="3214686"/>
            <a:ext cx="1000132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ack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5111" y="5715016"/>
            <a:ext cx="1357021" cy="618641"/>
          </a:xfrm>
          <a:prstGeom prst="rect">
            <a:avLst/>
          </a:prstGeom>
        </p:spPr>
      </p:pic>
      <p:pic>
        <p:nvPicPr>
          <p:cNvPr id="15" name="Picture 14" descr="la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2643182"/>
            <a:ext cx="2286016" cy="1429603"/>
          </a:xfrm>
          <a:prstGeom prst="rect">
            <a:avLst/>
          </a:prstGeom>
          <a:ln w="31750" cmpd="thickThin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types of volcano are there?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57161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We can group volcanoes into three main types.</a:t>
            </a:r>
          </a:p>
          <a:p>
            <a:pPr algn="ctr"/>
            <a:endParaRPr lang="en-GB" sz="2400" dirty="0">
              <a:latin typeface="Century Gothic" pitchFamily="34" charset="0"/>
            </a:endParaRPr>
          </a:p>
          <a:p>
            <a:pPr algn="ctr"/>
            <a:r>
              <a:rPr lang="en-GB" sz="2400" dirty="0" smtClean="0">
                <a:latin typeface="Century Gothic" pitchFamily="34" charset="0"/>
              </a:rPr>
              <a:t>Click to find out more about each one: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781954" y="3120094"/>
            <a:ext cx="130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entury Gothic" pitchFamily="34" charset="0"/>
              </a:rPr>
              <a:t>Active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781954" y="369159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Dormant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25514" y="433454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entury Gothic" pitchFamily="34" charset="0"/>
              </a:rPr>
              <a:t>Extinct</a:t>
            </a:r>
          </a:p>
        </p:txBody>
      </p:sp>
      <p:pic>
        <p:nvPicPr>
          <p:cNvPr id="20" name="Picture 19" descr="back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5643578"/>
            <a:ext cx="1357021" cy="618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types of volcano are there?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57161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We can group volcanoes into three main types.</a:t>
            </a:r>
          </a:p>
          <a:p>
            <a:pPr algn="ctr"/>
            <a:endParaRPr lang="en-GB" sz="2400" dirty="0">
              <a:latin typeface="Century Gothic" pitchFamily="34" charset="0"/>
            </a:endParaRPr>
          </a:p>
          <a:p>
            <a:pPr algn="ctr"/>
            <a:r>
              <a:rPr lang="en-GB" sz="2400" dirty="0" smtClean="0">
                <a:latin typeface="Century Gothic" pitchFamily="34" charset="0"/>
              </a:rPr>
              <a:t>Click to find out more about each one: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1954" y="3120094"/>
            <a:ext cx="130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entury Gothic" pitchFamily="34" charset="0"/>
              </a:rPr>
              <a:t>Active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81954" y="369159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Dormant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25514" y="433454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entury Gothic" pitchFamily="34" charset="0"/>
              </a:rPr>
              <a:t>Extinct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07167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Century Gothic" pitchFamily="34" charset="0"/>
              </a:rPr>
              <a:t>These are volcanoes that scientists think are likely to erupt soon. </a:t>
            </a:r>
            <a:endParaRPr lang="en-GB" sz="2200" dirty="0" smtClean="0">
              <a:latin typeface="Century Gothic" pitchFamily="34" charset="0"/>
            </a:endParaRPr>
          </a:p>
          <a:p>
            <a:pPr algn="ctr"/>
            <a:endParaRPr lang="en-GB" sz="2200" dirty="0" smtClean="0">
              <a:latin typeface="Century Gothic" pitchFamily="34" charset="0"/>
            </a:endParaRPr>
          </a:p>
          <a:p>
            <a:pPr algn="ctr"/>
            <a:r>
              <a:rPr lang="en-GB" sz="2200" dirty="0">
                <a:latin typeface="Century Gothic" pitchFamily="34" charset="0"/>
              </a:rPr>
              <a:t>  </a:t>
            </a:r>
            <a:r>
              <a:rPr lang="en-GB" sz="2200" dirty="0" smtClean="0">
                <a:latin typeface="Century Gothic" pitchFamily="34" charset="0"/>
              </a:rPr>
              <a:t>They </a:t>
            </a:r>
            <a:r>
              <a:rPr lang="en-GB" sz="2200" dirty="0">
                <a:latin typeface="Century Gothic" pitchFamily="34" charset="0"/>
              </a:rPr>
              <a:t>often have little earthquakes near them and gas coming out.</a:t>
            </a:r>
          </a:p>
        </p:txBody>
      </p:sp>
      <p:pic>
        <p:nvPicPr>
          <p:cNvPr id="11" name="Picture 10" descr="active_volcano_papua_new_guin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714752"/>
            <a:ext cx="3857652" cy="2549667"/>
          </a:xfrm>
          <a:prstGeom prst="rect">
            <a:avLst/>
          </a:prstGeom>
          <a:ln w="31750" cmpd="thickThin">
            <a:solidFill>
              <a:schemeClr val="tx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28596" y="500600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Century Gothic" pitchFamily="34" charset="0"/>
              </a:rPr>
              <a:t>An active volcano in Papua New Guinea.</a:t>
            </a:r>
            <a:endParaRPr lang="en-GB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7" name="Picture 16" descr="back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715016"/>
            <a:ext cx="1200318" cy="5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00052 -0.245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  <p:bldP spid="19" grpId="0"/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What types of volcano are there?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57161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We can group volcanoes into three main types.</a:t>
            </a:r>
          </a:p>
          <a:p>
            <a:pPr algn="ctr"/>
            <a:endParaRPr lang="en-GB" sz="2400" dirty="0">
              <a:latin typeface="Century Gothic" pitchFamily="34" charset="0"/>
            </a:endParaRPr>
          </a:p>
          <a:p>
            <a:pPr algn="ctr"/>
            <a:r>
              <a:rPr lang="en-GB" sz="2400" dirty="0" smtClean="0">
                <a:latin typeface="Century Gothic" pitchFamily="34" charset="0"/>
              </a:rPr>
              <a:t>Click to find out more about each one: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1954" y="3120094"/>
            <a:ext cx="130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entury Gothic" pitchFamily="34" charset="0"/>
              </a:rPr>
              <a:t>Active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81954" y="369159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Dormant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25514" y="433454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entury Gothic" pitchFamily="34" charset="0"/>
              </a:rPr>
              <a:t>Extinct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199007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entury Gothic" pitchFamily="34" charset="0"/>
              </a:rPr>
              <a:t>These are volcanoes that scientists think might erupt again in the future. </a:t>
            </a:r>
            <a:endParaRPr lang="en-GB" sz="2400" dirty="0" smtClean="0">
              <a:latin typeface="Century Gothic" pitchFamily="34" charset="0"/>
            </a:endParaRPr>
          </a:p>
          <a:p>
            <a:pPr algn="ctr"/>
            <a:r>
              <a:rPr lang="en-GB" sz="2400" dirty="0">
                <a:latin typeface="Century Gothic" pitchFamily="34" charset="0"/>
              </a:rPr>
              <a:t> </a:t>
            </a:r>
            <a:endParaRPr lang="en-GB" sz="2400" dirty="0" smtClean="0">
              <a:latin typeface="Century Gothic" pitchFamily="34" charset="0"/>
            </a:endParaRPr>
          </a:p>
          <a:p>
            <a:pPr algn="ctr"/>
            <a:r>
              <a:rPr lang="en-GB" sz="2400" dirty="0">
                <a:latin typeface="Century Gothic" pitchFamily="34" charset="0"/>
              </a:rPr>
              <a:t>They have </a:t>
            </a:r>
            <a:r>
              <a:rPr lang="en-GB" sz="2400" dirty="0" smtClean="0">
                <a:latin typeface="Century Gothic" pitchFamily="34" charset="0"/>
              </a:rPr>
              <a:t>magma deep </a:t>
            </a:r>
            <a:r>
              <a:rPr lang="en-GB" sz="2400" dirty="0">
                <a:latin typeface="Century Gothic" pitchFamily="34" charset="0"/>
              </a:rPr>
              <a:t>underneath them, but can look quite calm on the outside.</a:t>
            </a:r>
          </a:p>
        </p:txBody>
      </p:sp>
      <p:pic>
        <p:nvPicPr>
          <p:cNvPr id="10" name="Picture 9" descr="dormant_volcano_helka_ice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000504"/>
            <a:ext cx="3314487" cy="2211384"/>
          </a:xfrm>
          <a:prstGeom prst="rect">
            <a:avLst/>
          </a:prstGeom>
          <a:ln w="31750" cmpd="thickThin"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42910" y="479168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Century Gothic" pitchFamily="34" charset="0"/>
              </a:rPr>
              <a:t>A dormant volcano in Iceland called </a:t>
            </a:r>
            <a:r>
              <a:rPr lang="en-GB" i="1" dirty="0" err="1" smtClean="0">
                <a:solidFill>
                  <a:schemeClr val="tx2"/>
                </a:solidFill>
                <a:latin typeface="Century Gothic" pitchFamily="34" charset="0"/>
              </a:rPr>
              <a:t>Helka</a:t>
            </a:r>
            <a:r>
              <a:rPr lang="en-GB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en-GB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6" name="Picture 15" descr="back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715016"/>
            <a:ext cx="1200318" cy="5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00034 -0.3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  <p:bldP spid="19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On-screen Show (4:3)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Office Theme</vt:lpstr>
      <vt:lpstr>PowerPoint Presentation</vt:lpstr>
      <vt:lpstr>Let’s learn more. Click on the links below.</vt:lpstr>
      <vt:lpstr>What is a volcano?</vt:lpstr>
      <vt:lpstr>What is magma and what is lava?</vt:lpstr>
      <vt:lpstr>What types of volcano are there?</vt:lpstr>
      <vt:lpstr>PowerPoint Presentation</vt:lpstr>
      <vt:lpstr>What types of volcano are there?</vt:lpstr>
      <vt:lpstr>PowerPoint Presentation</vt:lpstr>
      <vt:lpstr>What types of volcano are there?</vt:lpstr>
      <vt:lpstr>PowerPoint Presentation</vt:lpstr>
      <vt:lpstr>What types of volcano are there?</vt:lpstr>
      <vt:lpstr>What causes a volcano to erupt?</vt:lpstr>
      <vt:lpstr>The Crust </vt:lpstr>
      <vt:lpstr>The Mantle</vt:lpstr>
      <vt:lpstr>PowerPoint Presentation</vt:lpstr>
      <vt:lpstr>PowerPoint Presentation</vt:lpstr>
      <vt:lpstr>What causes a volcano to erupt?</vt:lpstr>
      <vt:lpstr>What causes a volcano to erupt?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2015-09-21T12:37:24Z</dcterms:created>
  <dcterms:modified xsi:type="dcterms:W3CDTF">2015-09-21T12:38:01Z</dcterms:modified>
</cp:coreProperties>
</file>