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63" r:id="rId6"/>
    <p:sldId id="260" r:id="rId7"/>
    <p:sldId id="259" r:id="rId8"/>
    <p:sldId id="261" r:id="rId9"/>
    <p:sldId id="262" r:id="rId10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41" d="100"/>
          <a:sy n="41" d="100"/>
        </p:scale>
        <p:origin x="-28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1C6012-BAEB-4FF1-9B7F-75A514F47F3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6529062"/>
      </p:ext>
    </p:extLst>
  </p:cSld>
  <p:clrMapOvr>
    <a:masterClrMapping/>
  </p:clrMapOvr>
  <p:transition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42F31D-44FA-43D5-AC7C-AF43437B28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7917132"/>
      </p:ext>
    </p:extLst>
  </p:cSld>
  <p:clrMapOvr>
    <a:masterClrMapping/>
  </p:clrMapOvr>
  <p:transition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7EA591-9800-4B24-B551-4EA7A70F3D6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115984"/>
      </p:ext>
    </p:extLst>
  </p:cSld>
  <p:clrMapOvr>
    <a:masterClrMapping/>
  </p:clrMapOvr>
  <p:transition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9D54F-C4DC-41D4-931E-CE7BA65209C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1537397"/>
      </p:ext>
    </p:extLst>
  </p:cSld>
  <p:clrMapOvr>
    <a:masterClrMapping/>
  </p:clrMapOvr>
  <p:transition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FC2F4D-EA95-415E-A4AE-B7DF855949A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2660488"/>
      </p:ext>
    </p:extLst>
  </p:cSld>
  <p:clrMapOvr>
    <a:masterClrMapping/>
  </p:clrMapOvr>
  <p:transition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D58069-F0FE-47E9-9FD5-DB945B5777F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823335"/>
      </p:ext>
    </p:extLst>
  </p:cSld>
  <p:clrMapOvr>
    <a:masterClrMapping/>
  </p:clrMapOvr>
  <p:transition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D3D265-BAA8-4821-8F1B-06F51F99657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5511508"/>
      </p:ext>
    </p:extLst>
  </p:cSld>
  <p:clrMapOvr>
    <a:masterClrMapping/>
  </p:clrMapOvr>
  <p:transition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577CE2-4134-474A-B027-82F1E289FBB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8160130"/>
      </p:ext>
    </p:extLst>
  </p:cSld>
  <p:clrMapOvr>
    <a:masterClrMapping/>
  </p:clrMapOvr>
  <p:transition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48FBBC-80F6-40D5-BB14-422164FDB27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471001"/>
      </p:ext>
    </p:extLst>
  </p:cSld>
  <p:clrMapOvr>
    <a:masterClrMapping/>
  </p:clrMapOvr>
  <p:transition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7E3681-2255-43CC-B5D1-A68CC251C68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3561817"/>
      </p:ext>
    </p:extLst>
  </p:cSld>
  <p:clrMapOvr>
    <a:masterClrMapping/>
  </p:clrMapOvr>
  <p:transition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63A96B-813B-4E10-98DA-9B7FA3D0A6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4211147"/>
      </p:ext>
    </p:extLst>
  </p:cSld>
  <p:clrMapOvr>
    <a:masterClrMapping/>
  </p:clrMapOvr>
  <p:transition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809FD5A1-8F73-48AF-B85F-0B6AB0568AC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push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2"/>
          <p:cNvSpPr>
            <a:spLocks noChangeArrowheads="1" noChangeShapeType="1" noTextEdit="1"/>
          </p:cNvSpPr>
          <p:nvPr/>
        </p:nvSpPr>
        <p:spPr bwMode="auto">
          <a:xfrm>
            <a:off x="533400" y="457200"/>
            <a:ext cx="79248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FFFF"/>
                </a:solidFill>
                <a:latin typeface="Arial Black"/>
              </a:rPr>
              <a:t>Water Facts</a:t>
            </a:r>
          </a:p>
        </p:txBody>
      </p:sp>
      <p:pic>
        <p:nvPicPr>
          <p:cNvPr id="2051" name="Picture 3" descr="C:\Program Files\Microsoft Office\Clipart\corpbas\j0079267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905000"/>
            <a:ext cx="4265613" cy="421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5715000" y="3200400"/>
            <a:ext cx="3429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chemeClr val="bg1"/>
                </a:solidFill>
              </a:rPr>
              <a:t>Figures are taken from water aid website.</a:t>
            </a:r>
            <a:r>
              <a:rPr lang="en-GB"/>
              <a:t> </a:t>
            </a:r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>
            <a:off x="457200" y="0"/>
            <a:ext cx="8077200" cy="182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How much water do you </a:t>
            </a:r>
          </a:p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think we use a day</a:t>
            </a: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4495800" y="2063750"/>
            <a:ext cx="4343400" cy="479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chemeClr val="bg1"/>
                </a:solidFill>
              </a:rPr>
              <a:t>A Between 5-6 litres</a:t>
            </a:r>
          </a:p>
          <a:p>
            <a:pPr eaLnBrk="1" hangingPunct="1">
              <a:spcBef>
                <a:spcPct val="50000"/>
              </a:spcBef>
            </a:pPr>
            <a:endParaRPr lang="en-GB" sz="2800" b="1">
              <a:solidFill>
                <a:schemeClr val="bg1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chemeClr val="bg1"/>
                </a:solidFill>
              </a:rPr>
              <a:t>B Between 40 – 50 litres</a:t>
            </a:r>
          </a:p>
          <a:p>
            <a:pPr eaLnBrk="1" hangingPunct="1">
              <a:spcBef>
                <a:spcPct val="50000"/>
              </a:spcBef>
            </a:pPr>
            <a:endParaRPr lang="en-GB" sz="2800" b="1">
              <a:solidFill>
                <a:schemeClr val="bg1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chemeClr val="bg1"/>
                </a:solidFill>
              </a:rPr>
              <a:t>C Between 135 –140 litres a day</a:t>
            </a:r>
          </a:p>
          <a:p>
            <a:pPr eaLnBrk="1" hangingPunct="1">
              <a:spcBef>
                <a:spcPct val="50000"/>
              </a:spcBef>
            </a:pPr>
            <a:endParaRPr lang="en-GB" sz="2800" b="1">
              <a:solidFill>
                <a:schemeClr val="bg1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en-GB" sz="2800" b="1">
              <a:solidFill>
                <a:schemeClr val="bg1"/>
              </a:solidFill>
            </a:endParaRPr>
          </a:p>
        </p:txBody>
      </p:sp>
      <p:pic>
        <p:nvPicPr>
          <p:cNvPr id="3076" name="Picture 5" descr="C:\Program Files\Microsoft Office\Clipart\standard\stddir2\BD08012_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362200"/>
            <a:ext cx="29591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533400" y="5638800"/>
            <a:ext cx="80772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 b="1">
                <a:solidFill>
                  <a:schemeClr val="bg1"/>
                </a:solidFill>
              </a:rPr>
              <a:t>ANSWER! BETWEEN 135-150 LITRES A DAY!</a:t>
            </a:r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>
            <a:off x="457200" y="457200"/>
            <a:ext cx="80772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Filling a kettle</a:t>
            </a:r>
          </a:p>
        </p:txBody>
      </p:sp>
      <p:pic>
        <p:nvPicPr>
          <p:cNvPr id="4099" name="Picture 3" descr="C:\Program Files\Microsoft Office\Clipart\standard\stddir3\HH00917_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905000"/>
            <a:ext cx="3810000" cy="338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4495800" y="1981200"/>
            <a:ext cx="43434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chemeClr val="bg1"/>
                </a:solidFill>
              </a:rPr>
              <a:t>Filling a kettle can use 2.5 litres of water. Try and use the minimum amount of water you need. </a:t>
            </a:r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3"/>
          <p:cNvSpPr>
            <a:spLocks noChangeArrowheads="1" noChangeShapeType="1" noTextEdit="1"/>
          </p:cNvSpPr>
          <p:nvPr/>
        </p:nvSpPr>
        <p:spPr bwMode="auto">
          <a:xfrm>
            <a:off x="1066800" y="304800"/>
            <a:ext cx="72390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Filling a bath </a:t>
            </a: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4038600" y="2057400"/>
            <a:ext cx="45720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chemeClr val="bg1"/>
                </a:solidFill>
              </a:rPr>
              <a:t>A bath can use 80 litres of water – twice as much as is needed for a five minute shower. </a:t>
            </a:r>
          </a:p>
        </p:txBody>
      </p:sp>
      <p:pic>
        <p:nvPicPr>
          <p:cNvPr id="5124" name="Picture 5" descr="C:\Program Files\Microsoft Office\Clipart\standard\stddir1\BD05611_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0"/>
            <a:ext cx="3200400" cy="244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6" descr="C:\Program Files\Microsoft Office\Clipart\standard\stddir1\BD00045_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962400"/>
            <a:ext cx="2362200" cy="226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Program Files\Microsoft Office\Clipart\standard\stddir3\HH01314_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752600"/>
            <a:ext cx="3563938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>
            <a:off x="1066800" y="304800"/>
            <a:ext cx="72390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Washing machine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4038600" y="2057400"/>
            <a:ext cx="4572000" cy="222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chemeClr val="bg1"/>
                </a:solidFill>
              </a:rPr>
              <a:t>The washing machine uses 65 litres of water. A half load programme uses more than half the water of a full load. Wait and run a full load. </a:t>
            </a:r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>
            <a:off x="685800" y="228600"/>
            <a:ext cx="73152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Flushing the toilet</a:t>
            </a:r>
          </a:p>
        </p:txBody>
      </p:sp>
      <p:pic>
        <p:nvPicPr>
          <p:cNvPr id="7171" name="Picture 3" descr="C:\Program Files\Microsoft Office\Clipart\standard\stddir3\HH01688_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524000"/>
            <a:ext cx="2189163" cy="346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352800" y="1676400"/>
            <a:ext cx="54102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chemeClr val="bg1"/>
                </a:solidFill>
              </a:rPr>
              <a:t>A toilet can use up to ten litres of water if it is old. Putting a </a:t>
            </a:r>
            <a:r>
              <a:rPr lang="en-GB" sz="2800" b="1">
                <a:solidFill>
                  <a:srgbClr val="FFFF00"/>
                </a:solidFill>
              </a:rPr>
              <a:t>hippo</a:t>
            </a:r>
            <a:r>
              <a:rPr lang="en-GB" sz="2800" b="1">
                <a:solidFill>
                  <a:schemeClr val="bg1"/>
                </a:solidFill>
              </a:rPr>
              <a:t> in the cistern can save an average of 2.5 litres every flush. </a:t>
            </a:r>
          </a:p>
        </p:txBody>
      </p:sp>
      <p:pic>
        <p:nvPicPr>
          <p:cNvPr id="6149" name="Picture 5" descr="C:\Users\Gareth\AppData\Local\Microsoft\Windows\Temporary Internet Files\Content.IE5\5A67W4AC\MCj01334490000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813" y="4000500"/>
            <a:ext cx="3270250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7" descr="Hippo in the Cister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0813" y="4214813"/>
            <a:ext cx="1768475" cy="13430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072188" y="6215063"/>
            <a:ext cx="25511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1400">
                <a:solidFill>
                  <a:srgbClr val="FFFF00"/>
                </a:solidFill>
              </a:rPr>
              <a:t>*other products are available. </a:t>
            </a:r>
            <a:r>
              <a:rPr lang="en-GB" sz="1400">
                <a:solidFill>
                  <a:srgbClr val="FFFF00"/>
                </a:solidFill>
                <a:sym typeface="Wingdings" pitchFamily="2" charset="2"/>
              </a:rPr>
              <a:t> </a:t>
            </a:r>
            <a:endParaRPr lang="en-GB" sz="1400">
              <a:solidFill>
                <a:srgbClr val="FFFF00"/>
              </a:solidFill>
            </a:endParaRPr>
          </a:p>
        </p:txBody>
      </p:sp>
      <p:sp>
        <p:nvSpPr>
          <p:cNvPr id="10" name="Multiply 9"/>
          <p:cNvSpPr/>
          <p:nvPr/>
        </p:nvSpPr>
        <p:spPr>
          <a:xfrm>
            <a:off x="4071938" y="3714750"/>
            <a:ext cx="2357437" cy="244475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/>
          <p:cNvSpPr>
            <a:spLocks noChangeArrowheads="1" noChangeShapeType="1" noTextEdit="1"/>
          </p:cNvSpPr>
          <p:nvPr/>
        </p:nvSpPr>
        <p:spPr bwMode="auto">
          <a:xfrm>
            <a:off x="685800" y="228600"/>
            <a:ext cx="73152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Leave a tap running</a:t>
            </a:r>
          </a:p>
        </p:txBody>
      </p:sp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3505200" y="2133600"/>
            <a:ext cx="54102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chemeClr val="bg1"/>
                </a:solidFill>
              </a:rPr>
              <a:t>Up to five large bottles of water can be used if you leave the tap running when you brush your teeth.</a:t>
            </a:r>
          </a:p>
        </p:txBody>
      </p:sp>
      <p:pic>
        <p:nvPicPr>
          <p:cNvPr id="8196" name="Picture 5" descr="C:\Program Files\Microsoft Office\Clipart\standard\stddir3\HH01303_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600200"/>
            <a:ext cx="2895600" cy="363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>
            <a:off x="685800" y="228600"/>
            <a:ext cx="73152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A dripping tap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3505200" y="2133600"/>
            <a:ext cx="54102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chemeClr val="bg1"/>
                </a:solidFill>
              </a:rPr>
              <a:t>A tap dripping once per second can waste four litres of water a day. </a:t>
            </a:r>
          </a:p>
        </p:txBody>
      </p:sp>
      <p:pic>
        <p:nvPicPr>
          <p:cNvPr id="9220" name="Picture 6" descr="C:\Users\Gareth\AppData\Local\Microsoft\Windows\Temporary Internet Files\Content.IE5\89OC3WAR\MCj03356540000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175" y="1714500"/>
            <a:ext cx="2203450" cy="352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/>
          <p:cNvSpPr>
            <a:spLocks noChangeArrowheads="1" noChangeShapeType="1" noTextEdit="1"/>
          </p:cNvSpPr>
          <p:nvPr/>
        </p:nvSpPr>
        <p:spPr bwMode="auto">
          <a:xfrm>
            <a:off x="685800" y="228600"/>
            <a:ext cx="73152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Hosepipies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3505200" y="2133600"/>
            <a:ext cx="5410200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chemeClr val="bg1"/>
                </a:solidFill>
              </a:rPr>
              <a:t>If you water your garden with a hosepipe then you can use 540 litres of water an HOUR. If you fill your watering can up with rain water then no water is wasted. </a:t>
            </a:r>
          </a:p>
        </p:txBody>
      </p:sp>
      <p:pic>
        <p:nvPicPr>
          <p:cNvPr id="10244" name="Picture 5" descr="C:\Program Files\Microsoft Office\Clipart\standard\stddir1\BD05144_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343400"/>
            <a:ext cx="221615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8" descr="C:\Users\Gareth\AppData\Local\Microsoft\Windows\Temporary Internet Files\Content.IE5\5BCUNWM3\MCj03538860000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1785938"/>
            <a:ext cx="3009900" cy="2620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248</Words>
  <Application>Microsoft Office PowerPoint</Application>
  <PresentationFormat>On-screen Show (4:3)</PresentationFormat>
  <Paragraphs>25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Times New Roman</vt:lpstr>
      <vt:lpstr>Arial</vt:lpstr>
      <vt:lpstr>Calibri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NEWPARK</dc:creator>
  <cp:lastModifiedBy>Teacher E-Solutions</cp:lastModifiedBy>
  <cp:revision>4</cp:revision>
  <dcterms:created xsi:type="dcterms:W3CDTF">2006-12-07T11:15:20Z</dcterms:created>
  <dcterms:modified xsi:type="dcterms:W3CDTF">2019-01-18T17:29:15Z</dcterms:modified>
</cp:coreProperties>
</file>