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82" r:id="rId6"/>
    <p:sldId id="283" r:id="rId7"/>
    <p:sldId id="260" r:id="rId8"/>
    <p:sldId id="293" r:id="rId9"/>
    <p:sldId id="290" r:id="rId10"/>
    <p:sldId id="286" r:id="rId11"/>
    <p:sldId id="287" r:id="rId12"/>
    <p:sldId id="292" r:id="rId13"/>
    <p:sldId id="289" r:id="rId14"/>
    <p:sldId id="262" r:id="rId15"/>
    <p:sldId id="263" r:id="rId16"/>
    <p:sldId id="264" r:id="rId17"/>
    <p:sldId id="294" r:id="rId18"/>
    <p:sldId id="277" r:id="rId19"/>
    <p:sldId id="278" r:id="rId20"/>
    <p:sldId id="279" r:id="rId21"/>
    <p:sldId id="281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91" r:id="rId32"/>
    <p:sldId id="275" r:id="rId33"/>
    <p:sldId id="276" r:id="rId34"/>
  </p:sldIdLst>
  <p:sldSz cx="9144000" cy="6858000" type="screen4x3"/>
  <p:notesSz cx="6858000" cy="91805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FFFFCC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74" d="100"/>
          <a:sy n="74" d="100"/>
        </p:scale>
        <p:origin x="-58" y="-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91275" y="8785225"/>
            <a:ext cx="396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686" tIns="44548" rIns="90686" bIns="44548" anchor="ctr">
            <a:spAutoFit/>
          </a:bodyPr>
          <a:lstStyle/>
          <a:p>
            <a:pPr algn="r" defTabSz="915988">
              <a:defRPr/>
            </a:pPr>
            <a:fld id="{B7E11140-BEBB-47AE-B593-1628FA7B2E36}" type="slidenum">
              <a:rPr lang="en-US"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pPr algn="r" defTabSz="915988">
                <a:defRPr/>
              </a:pPr>
              <a:t>‹#›</a:t>
            </a:fld>
            <a:endParaRPr lang="en-US" sz="14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119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86" tIns="44548" rIns="90686" bIns="445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67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93738"/>
            <a:ext cx="4573588" cy="3430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91275" y="8785225"/>
            <a:ext cx="396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686" tIns="44548" rIns="90686" bIns="44548" anchor="ctr">
            <a:spAutoFit/>
          </a:bodyPr>
          <a:lstStyle/>
          <a:p>
            <a:pPr algn="r" defTabSz="915988">
              <a:defRPr/>
            </a:pPr>
            <a:fld id="{1389C5F4-7E33-450A-93C0-D4E662721FCF}" type="slidenum">
              <a:rPr lang="en-US"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pPr algn="r" defTabSz="915988">
                <a:defRPr/>
              </a:pPr>
              <a:t>‹#›</a:t>
            </a:fld>
            <a:endParaRPr lang="en-US" sz="14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36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5760" cy="53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3147"/>
              <a:ext cx="5760" cy="117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8" name="AutoShape 11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9" name="AutoShape 12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1" name="AutoShape 14"/>
            <p:cNvSpPr>
              <a:spLocks noChangeArrowheads="1"/>
            </p:cNvSpPr>
            <p:nvPr/>
          </p:nvSpPr>
          <p:spPr bwMode="auto">
            <a:xfrm rot="5400000" flipH="1">
              <a:off x="83" y="3775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2" name="AutoShape 15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3" name="AutoShape 16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4" name="AutoShape 17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6" name="AutoShape 19"/>
          <p:cNvSpPr>
            <a:spLocks noChangeArrowheads="1"/>
          </p:cNvSpPr>
          <p:nvPr/>
        </p:nvSpPr>
        <p:spPr bwMode="auto">
          <a:xfrm flipH="1">
            <a:off x="547688" y="2717800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7" name="Oval 20"/>
          <p:cNvSpPr>
            <a:spLocks noChangeArrowheads="1"/>
          </p:cNvSpPr>
          <p:nvPr/>
        </p:nvSpPr>
        <p:spPr bwMode="auto">
          <a:xfrm>
            <a:off x="433388" y="26971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463550" y="2700338"/>
            <a:ext cx="161925" cy="415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Oval 22"/>
          <p:cNvSpPr>
            <a:spLocks noChangeArrowheads="1"/>
          </p:cNvSpPr>
          <p:nvPr/>
        </p:nvSpPr>
        <p:spPr bwMode="auto">
          <a:xfrm>
            <a:off x="9236075" y="2697163"/>
            <a:ext cx="304800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484188" y="2760663"/>
            <a:ext cx="8751887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pSp>
        <p:nvGrpSpPr>
          <p:cNvPr id="21" name="Group 24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2" name="AutoShape 25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3" name="AutoShape 26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4" name="AutoShape 27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5" name="AutoShape 28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6" name="AutoShape 29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7" name="AutoShape 30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>
                <a:gd name="T0" fmla="*/ 1 w 532"/>
                <a:gd name="T1" fmla="*/ 0 h 465"/>
                <a:gd name="T2" fmla="*/ 0 w 532"/>
                <a:gd name="T3" fmla="*/ 166 h 465"/>
                <a:gd name="T4" fmla="*/ 532 w 532"/>
                <a:gd name="T5" fmla="*/ 465 h 465"/>
                <a:gd name="T6" fmla="*/ 532 w 532"/>
                <a:gd name="T7" fmla="*/ 201 h 465"/>
                <a:gd name="T8" fmla="*/ 172 w 532"/>
                <a:gd name="T9" fmla="*/ 0 h 465"/>
                <a:gd name="T10" fmla="*/ 1 w 532"/>
                <a:gd name="T11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>
                <a:gd name="T0" fmla="*/ 457 w 457"/>
                <a:gd name="T1" fmla="*/ 260 h 264"/>
                <a:gd name="T2" fmla="*/ 1 w 457"/>
                <a:gd name="T3" fmla="*/ 0 h 264"/>
                <a:gd name="T4" fmla="*/ 0 w 457"/>
                <a:gd name="T5" fmla="*/ 264 h 264"/>
                <a:gd name="T6" fmla="*/ 457 w 457"/>
                <a:gd name="T7" fmla="*/ 26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3174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2954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6DF6E51-63D3-40BA-B98B-771F2A0A2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79F79-60B5-48FC-9C03-AA85B5938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4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419100"/>
            <a:ext cx="1943100" cy="574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419100"/>
            <a:ext cx="5676900" cy="574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AEEF2-271A-4293-BD6E-72E0FAB32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1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68FDF-581D-4C6D-8D3C-78ECDDA2D1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60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D8F96-C63F-4481-8A76-DA405C493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36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044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044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1574D-F9F6-4C26-BEC8-F0911C955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87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2AE9B-685F-414F-A4E5-6FD829D8A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5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1BEE0-3BAC-44EA-8D5D-94FFCD376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8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769BD-3049-4CDC-AEE7-3B7E1DB28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6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496E-959B-4453-803F-5D616418E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14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AFB8A-0F8A-456E-A217-8D01868A1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44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4191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0447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2555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i="0" smtClean="0">
                <a:effectLst/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6395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i="0" smtClean="0">
                <a:effectLst/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295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i="0" smtClean="0">
                <a:effectLst/>
                <a:latin typeface="Arial Narrow" pitchFamily="34" charset="0"/>
              </a:defRPr>
            </a:lvl1pPr>
          </a:lstStyle>
          <a:p>
            <a:pPr>
              <a:defRPr/>
            </a:pPr>
            <a:fld id="{54F40841-BD1E-437B-A3DD-1635048A8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30728" name="AutoShape 8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0729" name="AutoShape 9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0730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0731" name="AutoShape 11"/>
            <p:cNvSpPr>
              <a:spLocks noChangeArrowheads="1"/>
            </p:cNvSpPr>
            <p:nvPr/>
          </p:nvSpPr>
          <p:spPr bwMode="auto">
            <a:xfrm rot="5400000" flipH="1">
              <a:off x="83" y="3775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0732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0733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0734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0737" name="Oval 17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0739" name="Oval 19"/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pSp>
        <p:nvGrpSpPr>
          <p:cNvPr id="1038" name="Group 21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30742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0743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0744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0745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0746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0747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0748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>
                <a:gd name="T0" fmla="*/ 1 w 532"/>
                <a:gd name="T1" fmla="*/ 0 h 465"/>
                <a:gd name="T2" fmla="*/ 0 w 532"/>
                <a:gd name="T3" fmla="*/ 166 h 465"/>
                <a:gd name="T4" fmla="*/ 532 w 532"/>
                <a:gd name="T5" fmla="*/ 465 h 465"/>
                <a:gd name="T6" fmla="*/ 532 w 532"/>
                <a:gd name="T7" fmla="*/ 201 h 465"/>
                <a:gd name="T8" fmla="*/ 172 w 532"/>
                <a:gd name="T9" fmla="*/ 0 h 465"/>
                <a:gd name="T10" fmla="*/ 1 w 532"/>
                <a:gd name="T11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0749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>
                <a:gd name="T0" fmla="*/ 457 w 457"/>
                <a:gd name="T1" fmla="*/ 260 h 264"/>
                <a:gd name="T2" fmla="*/ 1 w 457"/>
                <a:gd name="T3" fmla="*/ 0 h 264"/>
                <a:gd name="T4" fmla="*/ 0 w 457"/>
                <a:gd name="T5" fmla="*/ 264 h 264"/>
                <a:gd name="T6" fmla="*/ 457 w 457"/>
                <a:gd name="T7" fmla="*/ 26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7" grpId="0" animBg="1"/>
      <p:bldP spid="30739" grpId="0" animBg="1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b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1525" y="1562100"/>
            <a:ext cx="7753350" cy="762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b="1" smtClean="0"/>
              <a:t>VII.  Water Treatment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048000"/>
            <a:ext cx="5867400" cy="12192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>
              <a:defRPr/>
            </a:pPr>
            <a:r>
              <a:rPr lang="en-US" smtClean="0"/>
              <a:t>A. Treatment of wastewater and</a:t>
            </a:r>
          </a:p>
          <a:p>
            <a:pPr marL="342900" indent="-342900">
              <a:defRPr/>
            </a:pPr>
            <a:r>
              <a:rPr lang="en-US" smtClean="0"/>
              <a:t>B. Treatment of drinking water</a:t>
            </a:r>
          </a:p>
        </p:txBody>
      </p:sp>
      <p:graphicFrame>
        <p:nvGraphicFramePr>
          <p:cNvPr id="307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429000" y="4419600"/>
          <a:ext cx="27432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lip" r:id="rId3" imgW="5905500" imgH="3697288" progId="MS_ClipArt_Gallery.2">
                  <p:embed/>
                </p:oleObj>
              </mc:Choice>
              <mc:Fallback>
                <p:oleObj name="Clip" r:id="rId3" imgW="5905500" imgH="3697288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419600"/>
                        <a:ext cx="27432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1028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z="2800" smtClean="0"/>
              <a:t>More than 25% of all households in the U.S. are served by on-site treatment systems.</a:t>
            </a:r>
          </a:p>
          <a:p>
            <a:pPr>
              <a:defRPr/>
            </a:pPr>
            <a:r>
              <a:rPr lang="en-US" sz="2800" smtClean="0"/>
              <a:t>About 3 billion gallons of wastewater is discharged each day to on-site wastewater treatment systems.</a:t>
            </a:r>
          </a:p>
          <a:p>
            <a:pPr>
              <a:defRPr/>
            </a:pPr>
            <a:r>
              <a:rPr lang="en-US" sz="2800" smtClean="0"/>
              <a:t>Potential disease transmission risks through wastewater should be limited.</a:t>
            </a:r>
          </a:p>
        </p:txBody>
      </p:sp>
      <p:sp>
        <p:nvSpPr>
          <p:cNvPr id="37893" name="Rectangle 1029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b="1" smtClean="0"/>
              <a:t>On-site wastewater treatment</a:t>
            </a:r>
          </a:p>
        </p:txBody>
      </p:sp>
      <p:graphicFrame>
        <p:nvGraphicFramePr>
          <p:cNvPr id="12292" name="Object 1030">
            <a:hlinkClick r:id="" action="ppaction://ole?verb=0"/>
          </p:cNvPr>
          <p:cNvGraphicFramePr>
            <a:graphicFrameLocks/>
          </p:cNvGraphicFramePr>
          <p:nvPr/>
        </p:nvGraphicFramePr>
        <p:xfrm>
          <a:off x="5943600" y="5318125"/>
          <a:ext cx="3200400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Clip" r:id="rId3" imgW="5614988" imgH="2674938" progId="MS_ClipArt_Gallery.2">
                  <p:embed/>
                </p:oleObj>
              </mc:Choice>
              <mc:Fallback>
                <p:oleObj name="Clip" r:id="rId3" imgW="5614988" imgH="2674938" progId="MS_ClipArt_Gallery.2">
                  <p:embed/>
                  <p:pic>
                    <p:nvPicPr>
                      <p:cNvPr id="0" name="Object 1030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318125"/>
                        <a:ext cx="3200400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2044700"/>
            <a:ext cx="7696200" cy="37465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i="1" smtClean="0"/>
              <a:t>Septic systems </a:t>
            </a:r>
            <a:r>
              <a:rPr lang="en-US" smtClean="0"/>
              <a:t>typically consist of:</a:t>
            </a:r>
          </a:p>
          <a:p>
            <a:pPr lvl="1">
              <a:buFontTx/>
              <a:buNone/>
              <a:defRPr/>
            </a:pPr>
            <a:r>
              <a:rPr lang="en-US" smtClean="0">
                <a:sym typeface="Monotype Sorts" pitchFamily="2" charset="2"/>
              </a:rPr>
              <a:t></a:t>
            </a:r>
            <a:r>
              <a:rPr lang="en-US" smtClean="0"/>
              <a:t> </a:t>
            </a:r>
            <a:r>
              <a:rPr lang="en-US" i="1" u="sng" smtClean="0"/>
              <a:t>A septic tank</a:t>
            </a:r>
            <a:r>
              <a:rPr lang="en-US" i="1" smtClean="0"/>
              <a:t> </a:t>
            </a:r>
            <a:r>
              <a:rPr lang="en-US" smtClean="0"/>
              <a:t>(concrete, with inlet and outlet, baffles, and removable top for cleaning), which collects and holds waste,</a:t>
            </a:r>
          </a:p>
          <a:p>
            <a:pPr lvl="1">
              <a:buFontTx/>
              <a:buNone/>
              <a:defRPr/>
            </a:pPr>
            <a:r>
              <a:rPr lang="en-US" smtClean="0">
                <a:sym typeface="Monotype Sorts" pitchFamily="2" charset="2"/>
              </a:rPr>
              <a:t> </a:t>
            </a:r>
            <a:r>
              <a:rPr lang="en-US" i="1" u="sng" smtClean="0"/>
              <a:t>A drain field</a:t>
            </a:r>
            <a:r>
              <a:rPr lang="en-US" i="1" smtClean="0"/>
              <a:t> </a:t>
            </a:r>
            <a:r>
              <a:rPr lang="en-US" smtClean="0"/>
              <a:t>or</a:t>
            </a:r>
            <a:r>
              <a:rPr lang="en-US" i="1" smtClean="0"/>
              <a:t> tile field  </a:t>
            </a:r>
            <a:r>
              <a:rPr lang="en-US" smtClean="0"/>
              <a:t>(plastic or tile pipe with outlets) which allows wastewater effluent to infiltrate slowly into soils.</a:t>
            </a:r>
          </a:p>
          <a:p>
            <a:pPr lvl="1">
              <a:buFontTx/>
              <a:buNone/>
              <a:defRPr/>
            </a:pPr>
            <a:r>
              <a:rPr lang="en-US" smtClean="0">
                <a:sym typeface="Monotype Sorts" pitchFamily="2" charset="2"/>
              </a:rPr>
              <a:t> </a:t>
            </a:r>
            <a:r>
              <a:rPr lang="en-US" i="1" u="sng" smtClean="0"/>
              <a:t>Plumbing connections</a:t>
            </a:r>
            <a:r>
              <a:rPr lang="en-US" u="sng" smtClean="0"/>
              <a:t>.</a:t>
            </a:r>
            <a:endParaRPr lang="en-US" smtClean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Typical septic system design:</a:t>
            </a:r>
          </a:p>
        </p:txBody>
      </p:sp>
      <p:graphicFrame>
        <p:nvGraphicFramePr>
          <p:cNvPr id="13316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5715000" y="5638800"/>
          <a:ext cx="3048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Clip" r:id="rId3" imgW="5719763" imgH="1157288" progId="MS_ClipArt_Gallery.2">
                  <p:embed/>
                </p:oleObj>
              </mc:Choice>
              <mc:Fallback>
                <p:oleObj name="Clip" r:id="rId3" imgW="5719763" imgH="1157288" progId="MS_ClipArt_Gallery.2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638800"/>
                        <a:ext cx="3048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  <p:pic>
        <p:nvPicPr>
          <p:cNvPr id="14340" name="Picture 4" descr="c:\windows\TEMP\\msotw9_temp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Periodic summery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286000"/>
            <a:ext cx="7772400" cy="3873500"/>
          </a:xfrm>
        </p:spPr>
        <p:txBody>
          <a:bodyPr/>
          <a:lstStyle/>
          <a:p>
            <a:pPr>
              <a:defRPr/>
            </a:pPr>
            <a:r>
              <a:rPr lang="en-US" sz="2800" smtClean="0"/>
              <a:t>Treatment of wastewater is necessary to protect the environment and preserve the quality of water for drinking.</a:t>
            </a:r>
          </a:p>
          <a:p>
            <a:pPr>
              <a:defRPr/>
            </a:pPr>
            <a:r>
              <a:rPr lang="en-US" sz="2800" smtClean="0"/>
              <a:t>Treatment of municipal wastewater typically includes preliminary, primary treatment, secondary treatment, and tertiary treatment.</a:t>
            </a:r>
          </a:p>
          <a:p>
            <a:pPr>
              <a:defRPr/>
            </a:pPr>
            <a:r>
              <a:rPr lang="en-US" sz="2800" smtClean="0"/>
              <a:t>On-site wastewater treatment is facilitated by septic tank systems.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85850" y="457200"/>
            <a:ext cx="8058150" cy="762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B. Drinking water treatment: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467600" cy="41148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u="sng" smtClean="0"/>
              <a:t>Clarification</a:t>
            </a:r>
            <a:r>
              <a:rPr lang="en-US" smtClean="0"/>
              <a:t> - primarily a </a:t>
            </a:r>
            <a:r>
              <a:rPr lang="en-US" u="sng" smtClean="0"/>
              <a:t>physical</a:t>
            </a:r>
            <a:r>
              <a:rPr lang="en-US" smtClean="0"/>
              <a:t> process, but may be aided by addition of chemicals.</a:t>
            </a:r>
          </a:p>
          <a:p>
            <a:pPr>
              <a:defRPr/>
            </a:pPr>
            <a:r>
              <a:rPr lang="en-US" u="sng" smtClean="0"/>
              <a:t>Filtration</a:t>
            </a:r>
            <a:r>
              <a:rPr lang="en-US" smtClean="0"/>
              <a:t> - also primarily </a:t>
            </a:r>
            <a:r>
              <a:rPr lang="en-US" u="sng" smtClean="0"/>
              <a:t>physical</a:t>
            </a:r>
            <a:r>
              <a:rPr lang="en-US" smtClean="0"/>
              <a:t>, but chemicals may aid the process.</a:t>
            </a:r>
          </a:p>
          <a:p>
            <a:pPr>
              <a:defRPr/>
            </a:pPr>
            <a:r>
              <a:rPr lang="en-US" u="sng" smtClean="0"/>
              <a:t>Disinfection</a:t>
            </a:r>
            <a:r>
              <a:rPr lang="en-US" smtClean="0"/>
              <a:t> - typically a </a:t>
            </a:r>
            <a:r>
              <a:rPr lang="en-US" u="sng" smtClean="0"/>
              <a:t>chemical</a:t>
            </a:r>
            <a:r>
              <a:rPr lang="en-US" smtClean="0"/>
              <a:t> process that reduces pathogenic microorganisms.</a:t>
            </a:r>
          </a:p>
        </p:txBody>
      </p:sp>
      <p:graphicFrame>
        <p:nvGraphicFramePr>
          <p:cNvPr id="1638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00888" y="838200"/>
          <a:ext cx="2043112" cy="161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Clip" r:id="rId3" imgW="7592060" imgH="6008370" progId="MS_ClipArt_Gallery.2">
                  <p:embed/>
                </p:oleObj>
              </mc:Choice>
              <mc:Fallback>
                <p:oleObj name="Clip" r:id="rId3" imgW="7592060" imgH="6008370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0888" y="838200"/>
                        <a:ext cx="2043112" cy="161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696200" cy="96202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B1. Clarification of drinking water: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467600" cy="3048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Clarification removes particulates that contribute to turbidity and contamination of water.</a:t>
            </a:r>
          </a:p>
          <a:p>
            <a:pPr>
              <a:defRPr/>
            </a:pPr>
            <a:r>
              <a:rPr lang="en-US" smtClean="0"/>
              <a:t>Clarification is aided by chemicals which cause particulates to aggregate, precipitate, and form sediment (sludge).</a:t>
            </a:r>
          </a:p>
        </p:txBody>
      </p:sp>
      <p:graphicFrame>
        <p:nvGraphicFramePr>
          <p:cNvPr id="1741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7772400" y="5410200"/>
          <a:ext cx="9906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Clip" r:id="rId3" imgW="2719388" imgH="4860925" progId="MS_ClipArt_Gallery.2">
                  <p:embed/>
                </p:oleObj>
              </mc:Choice>
              <mc:Fallback>
                <p:oleObj name="Clip" r:id="rId3" imgW="2719388" imgH="4860925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5410200"/>
                        <a:ext cx="9906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696200" cy="13335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 B2.  Filtration: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133600"/>
            <a:ext cx="7620000" cy="42672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Separate nonsettleable solids from water.</a:t>
            </a:r>
          </a:p>
          <a:p>
            <a:pPr>
              <a:defRPr/>
            </a:pPr>
            <a:r>
              <a:rPr lang="en-US" smtClean="0"/>
              <a:t>Combined with coagulation/clarification, filtration can remove 84%-96% turbidity, coliform bacteria 97-99.95%, and &gt;99% Giardia.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Rapid filtration </a:t>
            </a:r>
            <a:r>
              <a:rPr lang="en-US" smtClean="0"/>
              <a:t>- uses gravity (faster flow).</a:t>
            </a:r>
          </a:p>
          <a:p>
            <a:pPr>
              <a:defRPr/>
            </a:pPr>
            <a:r>
              <a:rPr lang="en-US" b="1" smtClean="0"/>
              <a:t>Slow filtration </a:t>
            </a:r>
            <a:r>
              <a:rPr lang="en-US" smtClean="0"/>
              <a:t>- uses gravity [slower flow].</a:t>
            </a:r>
          </a:p>
          <a:p>
            <a:pPr>
              <a:defRPr/>
            </a:pPr>
            <a:r>
              <a:rPr lang="en-US" b="1" smtClean="0"/>
              <a:t>Pressure sand filters</a:t>
            </a:r>
            <a:r>
              <a:rPr lang="en-US" smtClean="0"/>
              <a:t>-use water pressure.</a:t>
            </a:r>
          </a:p>
          <a:p>
            <a:pPr lvl="1">
              <a:defRPr/>
            </a:pPr>
            <a:r>
              <a:rPr lang="en-US" b="1" smtClean="0"/>
              <a:t>Diatomaceous earth (DE) filtration</a:t>
            </a:r>
            <a:endParaRPr lang="en-US" smtClean="0"/>
          </a:p>
          <a:p>
            <a:pPr>
              <a:defRPr/>
            </a:pPr>
            <a:r>
              <a:rPr lang="en-US" b="1" smtClean="0"/>
              <a:t>Microstraining</a:t>
            </a:r>
            <a:r>
              <a:rPr lang="en-US" smtClean="0"/>
              <a:t> - uses fine steel fabric (sometimes used prior to other filtrations). </a:t>
            </a:r>
          </a:p>
          <a:p>
            <a:pPr>
              <a:defRPr/>
            </a:pPr>
            <a:endParaRPr lang="en-US" smtClean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Type of Filtration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Filter Media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133600"/>
            <a:ext cx="7162800" cy="4114800"/>
          </a:xfrm>
        </p:spPr>
        <p:txBody>
          <a:bodyPr/>
          <a:lstStyle/>
          <a:p>
            <a:pPr>
              <a:defRPr/>
            </a:pPr>
            <a:r>
              <a:rPr lang="en-US" sz="2800" smtClean="0"/>
              <a:t>Filter media should be:</a:t>
            </a:r>
          </a:p>
          <a:p>
            <a:pPr lvl="1">
              <a:defRPr/>
            </a:pPr>
            <a:r>
              <a:rPr lang="en-US" sz="2000" smtClean="0"/>
              <a:t>coarse enough to retain large quantities of floc</a:t>
            </a:r>
          </a:p>
          <a:p>
            <a:pPr lvl="1">
              <a:defRPr/>
            </a:pPr>
            <a:r>
              <a:rPr lang="en-US" sz="2000" smtClean="0"/>
              <a:t>sufficiently fine to prevent passage of suspended solids</a:t>
            </a:r>
          </a:p>
          <a:p>
            <a:pPr lvl="1">
              <a:defRPr/>
            </a:pPr>
            <a:r>
              <a:rPr lang="en-US" sz="2000" smtClean="0"/>
              <a:t>deep enough to allow relative long filter runs</a:t>
            </a:r>
          </a:p>
          <a:p>
            <a:pPr>
              <a:defRPr/>
            </a:pPr>
            <a:r>
              <a:rPr lang="en-US" sz="2800" smtClean="0"/>
              <a:t>Granular-medium filters (Rapid Sand Filters]</a:t>
            </a:r>
          </a:p>
          <a:p>
            <a:pPr lvl="1">
              <a:defRPr/>
            </a:pPr>
            <a:r>
              <a:rPr lang="en-US" sz="2000" smtClean="0"/>
              <a:t>Anthracite on the very top (least dense),</a:t>
            </a:r>
          </a:p>
          <a:p>
            <a:pPr lvl="1">
              <a:defRPr/>
            </a:pPr>
            <a:r>
              <a:rPr lang="en-US" sz="2000" smtClean="0"/>
              <a:t>fine sand on top of supporting coarse sand(less dense), which lays on top of </a:t>
            </a:r>
          </a:p>
          <a:p>
            <a:pPr lvl="1">
              <a:defRPr/>
            </a:pPr>
            <a:r>
              <a:rPr lang="en-US" sz="2000" smtClean="0"/>
              <a:t>gravel layer (highest density).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Cleaning (backwashing) filters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mtClean="0"/>
              <a:t>Determination of how often to back-wash can be  made on the basis of:</a:t>
            </a:r>
          </a:p>
          <a:p>
            <a:pPr lvl="1">
              <a:defRPr/>
            </a:pPr>
            <a:r>
              <a:rPr lang="en-US" smtClean="0"/>
              <a:t>Head loss (pressure loss),</a:t>
            </a:r>
          </a:p>
          <a:p>
            <a:pPr lvl="1">
              <a:defRPr/>
            </a:pPr>
            <a:r>
              <a:rPr lang="en-US" smtClean="0"/>
              <a:t>Loss of water quality (e.g., increased turbidity), or</a:t>
            </a:r>
          </a:p>
          <a:p>
            <a:pPr lvl="1">
              <a:defRPr/>
            </a:pPr>
            <a:r>
              <a:rPr lang="en-US" smtClean="0"/>
              <a:t>Time since last backwash.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Objectives - students should: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List and describe treatment methods for wastewater.</a:t>
            </a:r>
          </a:p>
          <a:p>
            <a:pPr>
              <a:defRPr/>
            </a:pPr>
            <a:r>
              <a:rPr lang="en-US" smtClean="0"/>
              <a:t>List and describe treatment methods for drinking water.</a:t>
            </a:r>
          </a:p>
          <a:p>
            <a:pPr>
              <a:defRPr/>
            </a:pPr>
            <a:r>
              <a:rPr lang="en-US" smtClean="0"/>
              <a:t>Compare and contrast treatment methods and goals of wastewater and drinking water.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Backwashing process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Water flow is reversed through the filter bed.</a:t>
            </a:r>
          </a:p>
          <a:p>
            <a:pPr lvl="1">
              <a:defRPr/>
            </a:pPr>
            <a:r>
              <a:rPr lang="en-US" smtClean="0"/>
              <a:t>The </a:t>
            </a:r>
            <a:r>
              <a:rPr lang="en-US" u="sng" smtClean="0"/>
              <a:t>rate</a:t>
            </a:r>
            <a:r>
              <a:rPr lang="en-US" smtClean="0"/>
              <a:t> of backwash is designed to partially expand (fluidize) the filter bed.</a:t>
            </a:r>
          </a:p>
          <a:p>
            <a:pPr lvl="1">
              <a:defRPr/>
            </a:pPr>
            <a:r>
              <a:rPr lang="en-US" smtClean="0"/>
              <a:t>Suspended matter is removed by </a:t>
            </a:r>
            <a:r>
              <a:rPr lang="en-US" u="sng" smtClean="0"/>
              <a:t>shear</a:t>
            </a:r>
            <a:r>
              <a:rPr lang="en-US" smtClean="0"/>
              <a:t> forces as the water moves through the fluidized bed.</a:t>
            </a:r>
          </a:p>
          <a:p>
            <a:pPr lvl="1">
              <a:defRPr/>
            </a:pPr>
            <a:r>
              <a:rPr lang="en-US" u="sng" smtClean="0"/>
              <a:t>Additional</a:t>
            </a:r>
            <a:r>
              <a:rPr lang="en-US" smtClean="0"/>
              <a:t> cleaning occurs when particles of the bed abrade against each other.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Flow control through filters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044700"/>
            <a:ext cx="7543800" cy="4584700"/>
          </a:xfrm>
        </p:spPr>
        <p:txBody>
          <a:bodyPr/>
          <a:lstStyle/>
          <a:p>
            <a:pPr>
              <a:defRPr/>
            </a:pPr>
            <a:r>
              <a:rPr lang="en-US" smtClean="0"/>
              <a:t>Constant-rate filtration</a:t>
            </a:r>
          </a:p>
          <a:p>
            <a:pPr lvl="1">
              <a:defRPr/>
            </a:pPr>
            <a:r>
              <a:rPr lang="en-US" smtClean="0"/>
              <a:t>Flow rate is controlled by limiting the discharge rate, limiting the rate of inflow by a weir, or</a:t>
            </a:r>
          </a:p>
          <a:p>
            <a:pPr lvl="1">
              <a:defRPr/>
            </a:pPr>
            <a:r>
              <a:rPr lang="en-US" smtClean="0"/>
              <a:t>by pumping or use of influent flow-splitting weir.</a:t>
            </a:r>
          </a:p>
          <a:p>
            <a:pPr>
              <a:defRPr/>
            </a:pPr>
            <a:r>
              <a:rPr lang="en-US" smtClean="0"/>
              <a:t>Declining-rate filtration</a:t>
            </a:r>
          </a:p>
          <a:p>
            <a:pPr lvl="1">
              <a:defRPr/>
            </a:pPr>
            <a:r>
              <a:rPr lang="en-US" smtClean="0"/>
              <a:t>Rate of flow declines as the rate of head loss builds (influent- or effluent-controlled).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609600"/>
            <a:ext cx="6477000" cy="9525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ctr">
              <a:defRPr/>
            </a:pPr>
            <a:r>
              <a:rPr lang="en-US" smtClean="0"/>
              <a:t>Periodic Summary: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391400" cy="3429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Drinking water treatment typically include clarification, filtration and disinfection.</a:t>
            </a:r>
          </a:p>
          <a:p>
            <a:pPr>
              <a:defRPr/>
            </a:pPr>
            <a:r>
              <a:rPr lang="en-US" smtClean="0"/>
              <a:t>Drinking water treatment should make water both potable and palatable.</a:t>
            </a:r>
            <a:endParaRPr lang="en-US" sz="2800" smtClean="0"/>
          </a:p>
          <a:p>
            <a:pPr>
              <a:defRPr/>
            </a:pPr>
            <a:r>
              <a:rPr lang="en-US" smtClean="0"/>
              <a:t>Wastewater and drinking water treatment processes are similar in several ways.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9125" y="1981200"/>
            <a:ext cx="7981950" cy="762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smtClean="0"/>
              <a:t>VII. Water Treatment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3505200"/>
            <a:ext cx="5715000" cy="762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>
              <a:defRPr/>
            </a:pPr>
            <a:r>
              <a:rPr lang="en-US" smtClean="0"/>
              <a:t>B3. Disinfection of drinking water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Objectives - students should: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057400"/>
            <a:ext cx="7391400" cy="41148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Define and give examples of types of disinfection techniques for drinking water.</a:t>
            </a:r>
          </a:p>
          <a:p>
            <a:pPr>
              <a:defRPr/>
            </a:pPr>
            <a:r>
              <a:rPr lang="en-US" smtClean="0"/>
              <a:t>Distinguish between physical and chemical disinfection techniques.</a:t>
            </a:r>
          </a:p>
          <a:p>
            <a:pPr>
              <a:defRPr/>
            </a:pPr>
            <a:r>
              <a:rPr lang="en-US" smtClean="0"/>
              <a:t>Evaluate the safety, cost, effectiveness, and popularity of various disinfection techniques.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Types of disinfection: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209800"/>
            <a:ext cx="7772400" cy="41148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Physical disinfection techniques include boiling and irradiation with ultraviolet light.</a:t>
            </a:r>
          </a:p>
          <a:p>
            <a:pPr>
              <a:defRPr/>
            </a:pPr>
            <a:r>
              <a:rPr lang="en-US" smtClean="0"/>
              <a:t>Chemical disinfection techniques include adding chlorine, bromine, iodine, and ozone to water.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80975"/>
            <a:ext cx="7696200" cy="111442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Physical disinfection (boiling):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57400"/>
            <a:ext cx="8077200" cy="44958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Boiling kills vegetative bacterial cells, but spores, viruses, and some protozoa may survive long periods of boiling.</a:t>
            </a:r>
          </a:p>
          <a:p>
            <a:pPr>
              <a:defRPr/>
            </a:pPr>
            <a:r>
              <a:rPr lang="en-US" smtClean="0"/>
              <a:t>Boiling may also volatilize VOC’s.</a:t>
            </a:r>
          </a:p>
          <a:p>
            <a:pPr>
              <a:defRPr/>
            </a:pPr>
            <a:r>
              <a:rPr lang="en-US" smtClean="0"/>
              <a:t>Boiling is an effective method for small batches of water during water emergencies.</a:t>
            </a:r>
          </a:p>
          <a:p>
            <a:pPr>
              <a:defRPr/>
            </a:pPr>
            <a:r>
              <a:rPr lang="en-US" smtClean="0"/>
              <a:t>Boiling is prohibitively </a:t>
            </a:r>
            <a:r>
              <a:rPr lang="en-US" u="sng" smtClean="0"/>
              <a:t>expensive</a:t>
            </a:r>
            <a:r>
              <a:rPr lang="en-US" smtClean="0"/>
              <a:t> for large quantities of water.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6629400" cy="12954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Physical disinfection </a:t>
            </a:r>
            <a:br>
              <a:rPr lang="en-US" smtClean="0"/>
            </a:br>
            <a:r>
              <a:rPr lang="en-US" smtClean="0"/>
              <a:t>(UV radiation):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Ultraviolet radiation is an effective and relatively safe disinfection method, but is relatively expensive and not widely used.</a:t>
            </a:r>
          </a:p>
          <a:p>
            <a:pPr>
              <a:defRPr/>
            </a:pPr>
            <a:r>
              <a:rPr lang="en-US" smtClean="0"/>
              <a:t>UV light disrupts DNA of microbial cells, preventing reproduction.</a:t>
            </a:r>
          </a:p>
          <a:p>
            <a:pPr>
              <a:defRPr/>
            </a:pPr>
            <a:r>
              <a:rPr lang="en-US" smtClean="0"/>
              <a:t>Specific wavelengths, intensities, distances, flow rates, and retention times are required. 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Chemical disinfection: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543800" cy="43434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Chemicals added to water for disinfection include chlorine, bromine, and iodine.</a:t>
            </a:r>
          </a:p>
          <a:p>
            <a:pPr>
              <a:defRPr/>
            </a:pPr>
            <a:r>
              <a:rPr lang="en-US" smtClean="0"/>
              <a:t>Bromine is not recommended for drinking water disinfection, but may be  used for pool water.</a:t>
            </a:r>
          </a:p>
          <a:p>
            <a:pPr>
              <a:defRPr/>
            </a:pPr>
            <a:r>
              <a:rPr lang="en-US" smtClean="0"/>
              <a:t>Iodine is sometimes used  for drinking water disinfection, but causes a bad aftertaste.</a:t>
            </a:r>
          </a:p>
        </p:txBody>
      </p:sp>
      <p:graphicFrame>
        <p:nvGraphicFramePr>
          <p:cNvPr id="30724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7667625" y="4572000"/>
          <a:ext cx="1476375" cy="200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Clip" r:id="rId3" imgW="2346325" imgH="3176588" progId="MS_ClipArt_Gallery.2">
                  <p:embed/>
                </p:oleObj>
              </mc:Choice>
              <mc:Fallback>
                <p:oleObj name="Clip" r:id="rId3" imgW="2346325" imgH="3176588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4572000"/>
                        <a:ext cx="1476375" cy="200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Chlorine disinfection: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Chlorination is a cheap, effective, relatively harmless (and therefore most popular) disinfection method.</a:t>
            </a:r>
          </a:p>
          <a:p>
            <a:pPr>
              <a:defRPr/>
            </a:pPr>
            <a:r>
              <a:rPr lang="en-US" smtClean="0"/>
              <a:t>Chlorine is added as a gas or hypochlorite solution.</a:t>
            </a:r>
          </a:p>
          <a:p>
            <a:pPr>
              <a:defRPr/>
            </a:pPr>
            <a:r>
              <a:rPr lang="en-US" smtClean="0"/>
              <a:t>Hypochlorous acid and hypochlorite ions form in solution, which are strong chemical oxidants, and kill microbes.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7772400" cy="13335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Justification for wastewater treatment: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133600"/>
            <a:ext cx="7315200" cy="4191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Pollution from sewage is a primary environmental health hazard (wastewater effluent).</a:t>
            </a:r>
          </a:p>
          <a:p>
            <a:pPr>
              <a:defRPr/>
            </a:pPr>
            <a:r>
              <a:rPr lang="en-US" smtClean="0"/>
              <a:t>The purpose of municipal wastewater treatment is to limit pollution of the receiving watercourse.</a:t>
            </a:r>
          </a:p>
          <a:p>
            <a:pPr>
              <a:defRPr/>
            </a:pPr>
            <a:r>
              <a:rPr lang="en-US" smtClean="0"/>
              <a:t>The receiving watercourse may also be a source of drinking water.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Chlorine disinfection (cont.):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286000"/>
            <a:ext cx="7543800" cy="38735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Combined chlorine is the proportion that combines with organic matter.</a:t>
            </a:r>
          </a:p>
          <a:p>
            <a:pPr>
              <a:defRPr/>
            </a:pPr>
            <a:r>
              <a:rPr lang="en-US" smtClean="0"/>
              <a:t>Free chlorine is the amount that </a:t>
            </a:r>
            <a:r>
              <a:rPr lang="en-US" u="sng" smtClean="0"/>
              <a:t>remains</a:t>
            </a:r>
            <a:r>
              <a:rPr lang="en-US" smtClean="0"/>
              <a:t> to kill microbes in the distribution system (0.5 ppm, 10 min.)</a:t>
            </a:r>
          </a:p>
          <a:p>
            <a:pPr>
              <a:defRPr/>
            </a:pPr>
            <a:r>
              <a:rPr lang="en-US" smtClean="0"/>
              <a:t>Total chlorine is the combined concen-tration of combined and free chlorine.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Disinfection By-Products (DBPs)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1336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2800" smtClean="0"/>
              <a:t>Chlorine (or bromine or iodine) + “precursors” (organic compounds) = THM(Trihalomethanes)</a:t>
            </a:r>
            <a:endParaRPr lang="en-US" smtClean="0"/>
          </a:p>
          <a:p>
            <a:pPr lvl="1">
              <a:defRPr/>
            </a:pPr>
            <a:r>
              <a:rPr lang="en-US" sz="2400" smtClean="0"/>
              <a:t>eg. Chloroform (CHCl</a:t>
            </a:r>
            <a:r>
              <a:rPr lang="en-US" sz="2400" baseline="-25000" smtClean="0"/>
              <a:t>3</a:t>
            </a:r>
            <a:r>
              <a:rPr lang="en-US" sz="2400" smtClean="0"/>
              <a:t>), Bromoform (CHBr</a:t>
            </a:r>
            <a:r>
              <a:rPr lang="en-US" sz="2400" baseline="-25000" smtClean="0"/>
              <a:t>3</a:t>
            </a:r>
            <a:r>
              <a:rPr lang="en-US" sz="2400" smtClean="0"/>
              <a:t>), Iodoform (CHI</a:t>
            </a:r>
            <a:r>
              <a:rPr lang="en-US" sz="2400" baseline="-25000" smtClean="0"/>
              <a:t>3</a:t>
            </a:r>
            <a:r>
              <a:rPr lang="en-US" sz="2400" smtClean="0"/>
              <a:t>), chlorobromoform (CHBrCl</a:t>
            </a:r>
            <a:r>
              <a:rPr lang="en-US" sz="2400" baseline="-25000" smtClean="0"/>
              <a:t>2</a:t>
            </a:r>
            <a:r>
              <a:rPr lang="en-US" sz="2400" smtClean="0"/>
              <a:t>), Bromochloroform (CHBr</a:t>
            </a:r>
            <a:r>
              <a:rPr lang="en-US" sz="2400" baseline="-25000" smtClean="0"/>
              <a:t>2</a:t>
            </a:r>
            <a:r>
              <a:rPr lang="en-US" sz="2400" smtClean="0"/>
              <a:t>Cl), Bromoidodform (CHBr</a:t>
            </a:r>
            <a:r>
              <a:rPr lang="en-US" sz="2400" baseline="-25000" smtClean="0"/>
              <a:t>2</a:t>
            </a:r>
            <a:r>
              <a:rPr lang="en-US" sz="2400" smtClean="0"/>
              <a:t>I), etc.</a:t>
            </a:r>
            <a:endParaRPr lang="en-US" smtClean="0"/>
          </a:p>
          <a:p>
            <a:pPr>
              <a:defRPr/>
            </a:pPr>
            <a:r>
              <a:rPr lang="en-US" sz="2800" smtClean="0"/>
              <a:t>THMs are carcinogenic</a:t>
            </a:r>
          </a:p>
          <a:p>
            <a:pPr>
              <a:defRPr/>
            </a:pPr>
            <a:r>
              <a:rPr lang="en-US" sz="2800" smtClean="0"/>
              <a:t>Choroamine disinfection reduce THMs production due to preferential reaction of chlorine with ammonia</a:t>
            </a:r>
            <a:r>
              <a:rPr lang="en-US" smtClean="0"/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Ozonation: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Ozone (O</a:t>
            </a:r>
            <a:r>
              <a:rPr lang="en-US" baseline="-25000" smtClean="0"/>
              <a:t>3</a:t>
            </a:r>
            <a:r>
              <a:rPr lang="en-US" smtClean="0"/>
              <a:t>) is an effective, relatively harmless disinfection method, but is expensive (and therefore less popular than chlorine).</a:t>
            </a:r>
          </a:p>
          <a:p>
            <a:pPr>
              <a:defRPr/>
            </a:pPr>
            <a:r>
              <a:rPr lang="en-US" smtClean="0"/>
              <a:t>Ozone is a strong oxidant, that produces hydroxyl free radicals that react with organic and inorganic molecules in water to kill microbes.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Summary: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Disinfection is the destruction of microorganisms in drinking water to safe levels.</a:t>
            </a:r>
          </a:p>
          <a:p>
            <a:pPr>
              <a:defRPr/>
            </a:pPr>
            <a:r>
              <a:rPr lang="en-US" smtClean="0"/>
              <a:t>Disinfection techniques include physical (boiling, ultraviolet light) and chemical methods (chlorine, bromine, iodine, and ozone).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72400" cy="111442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Goals of wastewater treatment: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362200"/>
            <a:ext cx="6858000" cy="38862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Reduction of </a:t>
            </a:r>
            <a:r>
              <a:rPr lang="en-US" u="sng" smtClean="0"/>
              <a:t>organic load</a:t>
            </a:r>
            <a:r>
              <a:rPr lang="en-US" smtClean="0"/>
              <a:t> of the wastewater effluent to limit eutrophication (BOD, COD limits),</a:t>
            </a:r>
          </a:p>
          <a:p>
            <a:pPr>
              <a:defRPr/>
            </a:pPr>
            <a:r>
              <a:rPr lang="en-US" smtClean="0"/>
              <a:t>Reduction of </a:t>
            </a:r>
            <a:r>
              <a:rPr lang="en-US" u="sng" smtClean="0"/>
              <a:t>microbiological contamination</a:t>
            </a:r>
            <a:r>
              <a:rPr lang="en-US" smtClean="0"/>
              <a:t> that may transmit infectious disease.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Municipal wastewater treatment facility and regulations</a:t>
            </a:r>
          </a:p>
        </p:txBody>
      </p:sp>
      <p:sp>
        <p:nvSpPr>
          <p:cNvPr id="33796" name="Rectangle 2052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772400" cy="3873500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z="2800" smtClean="0"/>
              <a:t>Municipal wastewater treatment facilities, or “Publicly Owned Treatment Works” (POTWs), or “Water Reclamation Districts” are designed to reduce environmental health risks of untreated wastewater.</a:t>
            </a:r>
          </a:p>
          <a:p>
            <a:pPr>
              <a:defRPr/>
            </a:pPr>
            <a:r>
              <a:rPr lang="en-US" sz="2800" smtClean="0"/>
              <a:t>Levels of treatment required are based on NPDES regulations.</a:t>
            </a:r>
            <a:endParaRPr lang="en-US" smtClean="0"/>
          </a:p>
        </p:txBody>
      </p:sp>
      <p:graphicFrame>
        <p:nvGraphicFramePr>
          <p:cNvPr id="7172" name="Object 2053">
            <a:hlinkClick r:id="" action="ppaction://ole?verb=0"/>
          </p:cNvPr>
          <p:cNvGraphicFramePr>
            <a:graphicFrameLocks/>
          </p:cNvGraphicFramePr>
          <p:nvPr/>
        </p:nvGraphicFramePr>
        <p:xfrm>
          <a:off x="5791200" y="4876800"/>
          <a:ext cx="26670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Clip" r:id="rId3" imgW="5905500" imgH="3697288" progId="MS_ClipArt_Gallery.2">
                  <p:embed/>
                </p:oleObj>
              </mc:Choice>
              <mc:Fallback>
                <p:oleObj name="Clip" r:id="rId3" imgW="5905500" imgH="3697288" progId="MS_ClipArt_Gallery.2">
                  <p:embed/>
                  <p:pic>
                    <p:nvPicPr>
                      <p:cNvPr id="0" name="Object 205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876800"/>
                        <a:ext cx="26670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9" name="Text Box 1047"/>
          <p:cNvSpPr txBox="1">
            <a:spLocks noChangeArrowheads="1"/>
          </p:cNvSpPr>
          <p:nvPr/>
        </p:nvSpPr>
        <p:spPr bwMode="auto">
          <a:xfrm>
            <a:off x="1752600" y="609600"/>
            <a:ext cx="564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3200" b="1" i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Wastewater Treatment Scheme</a:t>
            </a:r>
          </a:p>
        </p:txBody>
      </p:sp>
      <p:grpSp>
        <p:nvGrpSpPr>
          <p:cNvPr id="8195" name="Group 1053"/>
          <p:cNvGrpSpPr>
            <a:grpSpLocks/>
          </p:cNvGrpSpPr>
          <p:nvPr/>
        </p:nvGrpSpPr>
        <p:grpSpPr bwMode="auto">
          <a:xfrm>
            <a:off x="762000" y="1752600"/>
            <a:ext cx="7851775" cy="3505200"/>
            <a:chOff x="444" y="624"/>
            <a:chExt cx="4946" cy="2208"/>
          </a:xfrm>
        </p:grpSpPr>
        <p:sp>
          <p:nvSpPr>
            <p:cNvPr id="34821" name="Rectangle 1029"/>
            <p:cNvSpPr>
              <a:spLocks noChangeArrowheads="1"/>
            </p:cNvSpPr>
            <p:nvPr/>
          </p:nvSpPr>
          <p:spPr bwMode="auto">
            <a:xfrm>
              <a:off x="912" y="1296"/>
              <a:ext cx="768" cy="768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i="0">
                  <a:solidFill>
                    <a:srgbClr val="000000"/>
                  </a:solidFill>
                  <a:latin typeface="Times New Roman" charset="0"/>
                </a:rPr>
                <a:t>Preliminary</a:t>
              </a:r>
              <a:endParaRPr lang="en-US" i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34822" name="Oval 1030"/>
            <p:cNvSpPr>
              <a:spLocks noChangeArrowheads="1"/>
            </p:cNvSpPr>
            <p:nvPr/>
          </p:nvSpPr>
          <p:spPr bwMode="auto">
            <a:xfrm>
              <a:off x="1920" y="1344"/>
              <a:ext cx="816" cy="768"/>
            </a:xfrm>
            <a:prstGeom prst="ellipse">
              <a:avLst/>
            </a:prstGeom>
            <a:solidFill>
              <a:srgbClr val="3399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i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34823" name="Oval 1031"/>
            <p:cNvSpPr>
              <a:spLocks noChangeArrowheads="1"/>
            </p:cNvSpPr>
            <p:nvPr/>
          </p:nvSpPr>
          <p:spPr bwMode="auto">
            <a:xfrm>
              <a:off x="3072" y="1296"/>
              <a:ext cx="816" cy="768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i="0">
                  <a:solidFill>
                    <a:srgbClr val="000000"/>
                  </a:solidFill>
                  <a:latin typeface="Times New Roman" charset="0"/>
                </a:rPr>
                <a:t>Secondary</a:t>
              </a:r>
              <a:endParaRPr lang="en-US" i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34824" name="Rectangle 1032"/>
            <p:cNvSpPr>
              <a:spLocks noChangeArrowheads="1"/>
            </p:cNvSpPr>
            <p:nvPr/>
          </p:nvSpPr>
          <p:spPr bwMode="auto">
            <a:xfrm>
              <a:off x="4176" y="1344"/>
              <a:ext cx="624" cy="62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i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34825" name="Line 1033"/>
            <p:cNvSpPr>
              <a:spLocks noChangeShapeType="1"/>
            </p:cNvSpPr>
            <p:nvPr/>
          </p:nvSpPr>
          <p:spPr bwMode="auto">
            <a:xfrm>
              <a:off x="480" y="1680"/>
              <a:ext cx="43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4826" name="Line 1034"/>
            <p:cNvSpPr>
              <a:spLocks noChangeShapeType="1"/>
            </p:cNvSpPr>
            <p:nvPr/>
          </p:nvSpPr>
          <p:spPr bwMode="auto">
            <a:xfrm>
              <a:off x="1728" y="1680"/>
              <a:ext cx="24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4827" name="Line 1035"/>
            <p:cNvSpPr>
              <a:spLocks noChangeShapeType="1"/>
            </p:cNvSpPr>
            <p:nvPr/>
          </p:nvSpPr>
          <p:spPr bwMode="auto">
            <a:xfrm>
              <a:off x="2736" y="1680"/>
              <a:ext cx="384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4828" name="Line 1036"/>
            <p:cNvSpPr>
              <a:spLocks noChangeShapeType="1"/>
            </p:cNvSpPr>
            <p:nvPr/>
          </p:nvSpPr>
          <p:spPr bwMode="auto">
            <a:xfrm>
              <a:off x="3888" y="1680"/>
              <a:ext cx="28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4829" name="Line 1037"/>
            <p:cNvSpPr>
              <a:spLocks noChangeShapeType="1"/>
            </p:cNvSpPr>
            <p:nvPr/>
          </p:nvSpPr>
          <p:spPr bwMode="auto">
            <a:xfrm>
              <a:off x="4800" y="1680"/>
              <a:ext cx="43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8205" name="Text Box 1038"/>
            <p:cNvSpPr txBox="1">
              <a:spLocks noChangeArrowheads="1"/>
            </p:cNvSpPr>
            <p:nvPr/>
          </p:nvSpPr>
          <p:spPr bwMode="auto">
            <a:xfrm>
              <a:off x="444" y="1277"/>
              <a:ext cx="488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400" b="1" i="0">
                  <a:latin typeface="Times New Roman" pitchFamily="18" charset="0"/>
                </a:rPr>
                <a:t>WW </a:t>
              </a:r>
            </a:p>
            <a:p>
              <a:pPr algn="ctr"/>
              <a:r>
                <a:rPr lang="en-US" sz="1400" b="1" i="0">
                  <a:latin typeface="Times New Roman" pitchFamily="18" charset="0"/>
                </a:rPr>
                <a:t>influent</a:t>
              </a:r>
            </a:p>
          </p:txBody>
        </p:sp>
        <p:sp>
          <p:nvSpPr>
            <p:cNvPr id="8206" name="Text Box 1039"/>
            <p:cNvSpPr txBox="1">
              <a:spLocks noChangeArrowheads="1"/>
            </p:cNvSpPr>
            <p:nvPr/>
          </p:nvSpPr>
          <p:spPr bwMode="auto">
            <a:xfrm>
              <a:off x="4656" y="1080"/>
              <a:ext cx="73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400" b="1" i="0">
                  <a:latin typeface="Times New Roman" pitchFamily="18" charset="0"/>
                </a:rPr>
                <a:t>WW effluent</a:t>
              </a:r>
            </a:p>
          </p:txBody>
        </p:sp>
        <p:sp>
          <p:nvSpPr>
            <p:cNvPr id="34832" name="Line 1040"/>
            <p:cNvSpPr>
              <a:spLocks noChangeShapeType="1"/>
            </p:cNvSpPr>
            <p:nvPr/>
          </p:nvSpPr>
          <p:spPr bwMode="auto">
            <a:xfrm>
              <a:off x="2208" y="2064"/>
              <a:ext cx="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4833" name="Line 1041"/>
            <p:cNvSpPr>
              <a:spLocks noChangeShapeType="1"/>
            </p:cNvSpPr>
            <p:nvPr/>
          </p:nvSpPr>
          <p:spPr bwMode="auto">
            <a:xfrm>
              <a:off x="2208" y="2592"/>
              <a:ext cx="20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8209" name="Text Box 1042"/>
            <p:cNvSpPr txBox="1">
              <a:spLocks noChangeArrowheads="1"/>
            </p:cNvSpPr>
            <p:nvPr/>
          </p:nvSpPr>
          <p:spPr bwMode="auto">
            <a:xfrm>
              <a:off x="3552" y="2304"/>
              <a:ext cx="6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b="1" i="0">
                  <a:latin typeface="Times New Roman" pitchFamily="18" charset="0"/>
                </a:rPr>
                <a:t>sludge</a:t>
              </a:r>
              <a:endParaRPr lang="en-US" sz="2000" b="1" i="0">
                <a:latin typeface="Times New Roman" pitchFamily="18" charset="0"/>
              </a:endParaRPr>
            </a:p>
          </p:txBody>
        </p:sp>
        <p:sp>
          <p:nvSpPr>
            <p:cNvPr id="8210" name="Text Box 1043"/>
            <p:cNvSpPr txBox="1">
              <a:spLocks noChangeArrowheads="1"/>
            </p:cNvSpPr>
            <p:nvPr/>
          </p:nvSpPr>
          <p:spPr bwMode="auto">
            <a:xfrm>
              <a:off x="2016" y="1584"/>
              <a:ext cx="6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800" b="1" i="0">
                  <a:solidFill>
                    <a:srgbClr val="000000"/>
                  </a:solidFill>
                  <a:latin typeface="Times New Roman" pitchFamily="18" charset="0"/>
                </a:rPr>
                <a:t>Primary</a:t>
              </a:r>
              <a:endParaRPr lang="en-US" sz="1400" b="1" i="0">
                <a:latin typeface="Times New Roman" pitchFamily="18" charset="0"/>
              </a:endParaRPr>
            </a:p>
          </p:txBody>
        </p:sp>
        <p:sp>
          <p:nvSpPr>
            <p:cNvPr id="34836" name="Text Box 1044"/>
            <p:cNvSpPr txBox="1">
              <a:spLocks noChangeArrowheads="1"/>
            </p:cNvSpPr>
            <p:nvPr/>
          </p:nvSpPr>
          <p:spPr bwMode="auto">
            <a:xfrm>
              <a:off x="4176" y="1536"/>
              <a:ext cx="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sz="1800" b="1" i="0">
                  <a:solidFill>
                    <a:srgbClr val="000000"/>
                  </a:solidFill>
                  <a:latin typeface="Times New Roman" charset="0"/>
                </a:rPr>
                <a:t>Tertiary</a:t>
              </a:r>
              <a:endParaRPr lang="en-US" i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34837" name="Line 1045"/>
            <p:cNvSpPr>
              <a:spLocks noChangeShapeType="1"/>
            </p:cNvSpPr>
            <p:nvPr/>
          </p:nvSpPr>
          <p:spPr bwMode="auto">
            <a:xfrm>
              <a:off x="4032" y="864"/>
              <a:ext cx="0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4838" name="Text Box 1046"/>
            <p:cNvSpPr txBox="1">
              <a:spLocks noChangeArrowheads="1"/>
            </p:cNvSpPr>
            <p:nvPr/>
          </p:nvSpPr>
          <p:spPr bwMode="auto">
            <a:xfrm>
              <a:off x="3600" y="624"/>
              <a:ext cx="8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sz="1800" b="1" i="0">
                  <a:solidFill>
                    <a:srgbClr val="000000"/>
                  </a:solidFill>
                  <a:latin typeface="Times New Roman" charset="0"/>
                </a:rPr>
                <a:t>Disinfectant</a:t>
              </a:r>
              <a:endParaRPr lang="en-US" i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34840" name="Line 1048"/>
            <p:cNvSpPr>
              <a:spLocks noChangeShapeType="1"/>
            </p:cNvSpPr>
            <p:nvPr/>
          </p:nvSpPr>
          <p:spPr bwMode="auto">
            <a:xfrm>
              <a:off x="1344" y="1008"/>
              <a:ext cx="26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4841" name="Line 1049"/>
            <p:cNvSpPr>
              <a:spLocks noChangeShapeType="1"/>
            </p:cNvSpPr>
            <p:nvPr/>
          </p:nvSpPr>
          <p:spPr bwMode="auto">
            <a:xfrm>
              <a:off x="2352" y="10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4842" name="Line 1050"/>
            <p:cNvSpPr>
              <a:spLocks noChangeShapeType="1"/>
            </p:cNvSpPr>
            <p:nvPr/>
          </p:nvSpPr>
          <p:spPr bwMode="auto">
            <a:xfrm>
              <a:off x="1344" y="100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4843" name="Line 1051"/>
            <p:cNvSpPr>
              <a:spLocks noChangeShapeType="1"/>
            </p:cNvSpPr>
            <p:nvPr/>
          </p:nvSpPr>
          <p:spPr bwMode="auto">
            <a:xfrm>
              <a:off x="3456" y="206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4844" name="Rectangle 1052"/>
            <p:cNvSpPr>
              <a:spLocks noChangeArrowheads="1"/>
            </p:cNvSpPr>
            <p:nvPr/>
          </p:nvSpPr>
          <p:spPr bwMode="auto">
            <a:xfrm>
              <a:off x="4272" y="2352"/>
              <a:ext cx="1008" cy="480"/>
            </a:xfrm>
            <a:prstGeom prst="rect">
              <a:avLst/>
            </a:prstGeom>
            <a:solidFill>
              <a:srgbClr val="02298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400" b="1" i="0">
                  <a:latin typeface="Times New Roman" charset="0"/>
                </a:rPr>
                <a:t>Sludge Treatment </a:t>
              </a:r>
            </a:p>
            <a:p>
              <a:pPr algn="ctr">
                <a:defRPr/>
              </a:pPr>
              <a:r>
                <a:rPr lang="en-US" sz="1400" b="1" i="0">
                  <a:latin typeface="Times New Roman" charset="0"/>
                </a:rPr>
                <a:t>and Disposal</a:t>
              </a:r>
              <a:endParaRPr lang="en-US" i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6553200" cy="119062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Wastewater treatment processes: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057400"/>
            <a:ext cx="7772400" cy="44196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u="sng" smtClean="0"/>
              <a:t>Preliminary</a:t>
            </a:r>
            <a:r>
              <a:rPr lang="en-US" smtClean="0"/>
              <a:t> treatment is a physical process that removes large contaminants.</a:t>
            </a:r>
          </a:p>
          <a:p>
            <a:pPr>
              <a:defRPr/>
            </a:pPr>
            <a:r>
              <a:rPr lang="en-US" u="sng" smtClean="0"/>
              <a:t>Primary</a:t>
            </a:r>
            <a:r>
              <a:rPr lang="en-US" smtClean="0"/>
              <a:t> treatment involves physical sedimentation of particulates.</a:t>
            </a:r>
          </a:p>
          <a:p>
            <a:pPr>
              <a:defRPr/>
            </a:pPr>
            <a:r>
              <a:rPr lang="en-US" u="sng" smtClean="0"/>
              <a:t>Secondary</a:t>
            </a:r>
            <a:r>
              <a:rPr lang="en-US" smtClean="0"/>
              <a:t> treatment involves physical and biological treatment to reduce organic load of wastewater.</a:t>
            </a:r>
          </a:p>
          <a:p>
            <a:pPr>
              <a:defRPr/>
            </a:pPr>
            <a:r>
              <a:rPr lang="en-US" u="sng" smtClean="0"/>
              <a:t>Tertiary</a:t>
            </a:r>
            <a:r>
              <a:rPr lang="en-US" smtClean="0"/>
              <a:t> or advanced treatments.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  <p:sp>
        <p:nvSpPr>
          <p:cNvPr id="460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  <p:pic>
        <p:nvPicPr>
          <p:cNvPr id="10244" name="Picture 1028" descr="c:\windows\TEMP\\msotw9_temp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Nitrification-denitrification process  to remove N and P</a:t>
            </a:r>
          </a:p>
          <a:p>
            <a:pPr>
              <a:defRPr/>
            </a:pPr>
            <a:r>
              <a:rPr lang="en-US" smtClean="0"/>
              <a:t>Filtration</a:t>
            </a:r>
          </a:p>
          <a:p>
            <a:pPr>
              <a:defRPr/>
            </a:pPr>
            <a:r>
              <a:rPr lang="en-US" smtClean="0"/>
              <a:t>Carbon Adsorption</a:t>
            </a:r>
          </a:p>
          <a:p>
            <a:pPr>
              <a:defRPr/>
            </a:pPr>
            <a:r>
              <a:rPr lang="en-US" smtClean="0"/>
              <a:t>Constructed (Man-made] Wetland</a:t>
            </a:r>
          </a:p>
          <a:p>
            <a:pPr lvl="1">
              <a:defRPr/>
            </a:pPr>
            <a:endParaRPr lang="en-US" smtClean="0"/>
          </a:p>
          <a:p>
            <a:pPr lvl="1">
              <a:defRPr/>
            </a:pPr>
            <a:endParaRPr lang="en-US" smtClean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Tertiary or Advanced Treatment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igh voltage">
  <a:themeElements>
    <a:clrScheme name="high voltage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high voltage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high voltage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igh voltage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igh voltage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8">
        <a:dk1>
          <a:srgbClr val="000000"/>
        </a:dk1>
        <a:lt1>
          <a:srgbClr val="FFFFFF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D60093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C20085"/>
        </a:accent6>
        <a:hlink>
          <a:srgbClr val="9966FF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Designs\high voltage.pot</Template>
  <TotalTime>789</TotalTime>
  <Pages>21</Pages>
  <Words>1325</Words>
  <Application>Microsoft Office PowerPoint</Application>
  <PresentationFormat>On-screen Show (4:3)</PresentationFormat>
  <Paragraphs>138</Paragraphs>
  <Slides>33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Impact</vt:lpstr>
      <vt:lpstr>Monotype Sorts</vt:lpstr>
      <vt:lpstr>Times New Roman</vt:lpstr>
      <vt:lpstr>Arial Narrow</vt:lpstr>
      <vt:lpstr>high voltage</vt:lpstr>
      <vt:lpstr>Microsoft Clip Gallery</vt:lpstr>
      <vt:lpstr>VII.  Water Treatment</vt:lpstr>
      <vt:lpstr>Objectives - students should:</vt:lpstr>
      <vt:lpstr>Justification for wastewater treatment:</vt:lpstr>
      <vt:lpstr>Goals of wastewater treatment:</vt:lpstr>
      <vt:lpstr>Municipal wastewater treatment facility and regulations</vt:lpstr>
      <vt:lpstr>PowerPoint Presentation</vt:lpstr>
      <vt:lpstr>Wastewater treatment processes:</vt:lpstr>
      <vt:lpstr>PowerPoint Presentation</vt:lpstr>
      <vt:lpstr>Tertiary or Advanced Treatment</vt:lpstr>
      <vt:lpstr>On-site wastewater treatment</vt:lpstr>
      <vt:lpstr>Typical septic system design:</vt:lpstr>
      <vt:lpstr>PowerPoint Presentation</vt:lpstr>
      <vt:lpstr>Periodic summery</vt:lpstr>
      <vt:lpstr>B. Drinking water treatment:</vt:lpstr>
      <vt:lpstr>B1. Clarification of drinking water:</vt:lpstr>
      <vt:lpstr> B2.  Filtration:</vt:lpstr>
      <vt:lpstr>Type of Filtration</vt:lpstr>
      <vt:lpstr>Filter Media</vt:lpstr>
      <vt:lpstr>Cleaning (backwashing) filters</vt:lpstr>
      <vt:lpstr>Backwashing process</vt:lpstr>
      <vt:lpstr>Flow control through filters</vt:lpstr>
      <vt:lpstr>Periodic Summary:</vt:lpstr>
      <vt:lpstr>VII. Water Treatment</vt:lpstr>
      <vt:lpstr>Objectives - students should:</vt:lpstr>
      <vt:lpstr>Types of disinfection:</vt:lpstr>
      <vt:lpstr>Physical disinfection (boiling):</vt:lpstr>
      <vt:lpstr>Physical disinfection  (UV radiation):</vt:lpstr>
      <vt:lpstr>Chemical disinfection:</vt:lpstr>
      <vt:lpstr>Chlorine disinfection:</vt:lpstr>
      <vt:lpstr>Chlorine disinfection (cont.):</vt:lpstr>
      <vt:lpstr>Disinfection By-Products (DBPs)</vt:lpstr>
      <vt:lpstr>Ozonation:</vt:lpstr>
      <vt:lpstr>Summary: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VII. Water Treatment</dc:title>
  <dc:creator>CAST, Illinois State University</dc:creator>
  <cp:lastModifiedBy>Teacher E-Solutions</cp:lastModifiedBy>
  <cp:revision>73</cp:revision>
  <cp:lastPrinted>2000-04-03T19:33:03Z</cp:lastPrinted>
  <dcterms:created xsi:type="dcterms:W3CDTF">1996-03-04T10:53:00Z</dcterms:created>
  <dcterms:modified xsi:type="dcterms:W3CDTF">2019-01-15T12:44:49Z</dcterms:modified>
</cp:coreProperties>
</file>