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3"/>
  </p:notesMasterIdLst>
  <p:sldIdLst>
    <p:sldId id="256" r:id="rId2"/>
    <p:sldId id="257" r:id="rId3"/>
    <p:sldId id="259" r:id="rId4"/>
    <p:sldId id="262" r:id="rId5"/>
    <p:sldId id="263" r:id="rId6"/>
    <p:sldId id="264" r:id="rId7"/>
    <p:sldId id="265" r:id="rId8"/>
    <p:sldId id="266" r:id="rId9"/>
    <p:sldId id="267" r:id="rId10"/>
    <p:sldId id="269" r:id="rId11"/>
    <p:sldId id="270" r:id="rId12"/>
    <p:sldId id="271" r:id="rId13"/>
    <p:sldId id="272" r:id="rId14"/>
    <p:sldId id="273" r:id="rId15"/>
    <p:sldId id="274" r:id="rId16"/>
    <p:sldId id="320" r:id="rId17"/>
    <p:sldId id="275" r:id="rId18"/>
    <p:sldId id="276" r:id="rId19"/>
    <p:sldId id="277" r:id="rId20"/>
    <p:sldId id="278" r:id="rId21"/>
    <p:sldId id="279" r:id="rId22"/>
    <p:sldId id="280" r:id="rId23"/>
    <p:sldId id="281" r:id="rId24"/>
    <p:sldId id="323" r:id="rId25"/>
    <p:sldId id="282" r:id="rId26"/>
    <p:sldId id="283" r:id="rId27"/>
    <p:sldId id="284" r:id="rId28"/>
    <p:sldId id="285" r:id="rId29"/>
    <p:sldId id="286" r:id="rId30"/>
    <p:sldId id="287" r:id="rId31"/>
    <p:sldId id="288" r:id="rId32"/>
    <p:sldId id="289" r:id="rId33"/>
    <p:sldId id="290" r:id="rId34"/>
    <p:sldId id="321" r:id="rId35"/>
    <p:sldId id="291" r:id="rId36"/>
    <p:sldId id="293" r:id="rId37"/>
    <p:sldId id="294" r:id="rId38"/>
    <p:sldId id="295" r:id="rId39"/>
    <p:sldId id="296" r:id="rId40"/>
    <p:sldId id="322" r:id="rId41"/>
    <p:sldId id="326" r:id="rId42"/>
    <p:sldId id="297" r:id="rId43"/>
    <p:sldId id="298" r:id="rId44"/>
    <p:sldId id="302" r:id="rId45"/>
    <p:sldId id="300" r:id="rId46"/>
    <p:sldId id="303" r:id="rId47"/>
    <p:sldId id="304" r:id="rId48"/>
    <p:sldId id="305" r:id="rId49"/>
    <p:sldId id="306" r:id="rId50"/>
    <p:sldId id="307" r:id="rId51"/>
    <p:sldId id="309" r:id="rId52"/>
    <p:sldId id="310" r:id="rId53"/>
    <p:sldId id="325" r:id="rId54"/>
    <p:sldId id="311" r:id="rId55"/>
    <p:sldId id="324" r:id="rId56"/>
    <p:sldId id="312" r:id="rId57"/>
    <p:sldId id="313" r:id="rId58"/>
    <p:sldId id="314" r:id="rId59"/>
    <p:sldId id="315" r:id="rId60"/>
    <p:sldId id="316" r:id="rId61"/>
    <p:sldId id="317" r:id="rId62"/>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0" d="100"/>
          <a:sy n="50" d="100"/>
        </p:scale>
        <p:origin x="-408" y="-5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BE86E943-DD7B-4B4B-AFE8-3F609453AC38}" type="datetimeFigureOut">
              <a:rPr lang="en-US"/>
              <a:pPr>
                <a:defRPr/>
              </a:pPr>
              <a:t>1/15/2019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59B31EE1-D645-42D7-93D0-16275B3C99DD}" type="slidenum">
              <a:rPr lang="en-US"/>
              <a:pPr>
                <a:defRPr/>
              </a:pPr>
              <a:t>‹#›</a:t>
            </a:fld>
            <a:endParaRPr lang="en-US"/>
          </a:p>
        </p:txBody>
      </p:sp>
    </p:spTree>
    <p:extLst>
      <p:ext uri="{BB962C8B-B14F-4D97-AF65-F5344CB8AC3E}">
        <p14:creationId xmlns:p14="http://schemas.microsoft.com/office/powerpoint/2010/main" val="1199775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624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E7DB4F7-845B-46A6-B243-85CC47FFB782}" type="slidenum">
              <a:rPr lang="en-US" smtClean="0"/>
              <a:pPr fontAlgn="base">
                <a:spcBef>
                  <a:spcPct val="0"/>
                </a:spcBef>
                <a:spcAft>
                  <a:spcPct val="0"/>
                </a:spcAft>
                <a:defRPr/>
              </a:pPr>
              <a:t>10</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634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F426284-815B-4C22-A2D0-2DC423D45526}" type="slidenum">
              <a:rPr lang="en-US" smtClean="0"/>
              <a:pPr fontAlgn="base">
                <a:spcBef>
                  <a:spcPct val="0"/>
                </a:spcBef>
                <a:spcAft>
                  <a:spcPct val="0"/>
                </a:spcAft>
                <a:defRPr/>
              </a:pPr>
              <a:t>35</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white">
          <a:xfrm>
            <a:off x="0" y="5970588"/>
            <a:ext cx="9144000" cy="88741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a:off x="-9525" y="6053138"/>
            <a:ext cx="2249488" cy="7127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2359025" y="6043613"/>
            <a:ext cx="6784975" cy="714375"/>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lang="en-US" smtClean="0"/>
              <a:t>Click to edit Master title style</a:t>
            </a:r>
            <a:endParaRPr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7" name="Date Placeholder 27"/>
          <p:cNvSpPr>
            <a:spLocks noGrp="1"/>
          </p:cNvSpPr>
          <p:nvPr>
            <p:ph type="dt" sz="half" idx="10"/>
          </p:nvPr>
        </p:nvSpPr>
        <p:spPr>
          <a:xfrm>
            <a:off x="76200" y="6069013"/>
            <a:ext cx="2057400" cy="685800"/>
          </a:xfrm>
        </p:spPr>
        <p:txBody>
          <a:bodyPr>
            <a:noAutofit/>
          </a:bodyPr>
          <a:lstStyle>
            <a:lvl1pPr algn="ctr">
              <a:defRPr sz="2000">
                <a:solidFill>
                  <a:srgbClr val="FFFFFF"/>
                </a:solidFill>
              </a:defRPr>
            </a:lvl1pPr>
          </a:lstStyle>
          <a:p>
            <a:pPr>
              <a:defRPr/>
            </a:pPr>
            <a:fld id="{EA8E5D02-7900-4F4E-9F17-DA53272BB08C}" type="datetimeFigureOut">
              <a:rPr lang="en-US"/>
              <a:pPr>
                <a:defRPr/>
              </a:pPr>
              <a:t>1/15/2019</a:t>
            </a:fld>
            <a:endParaRPr lang="en-US" dirty="0"/>
          </a:p>
        </p:txBody>
      </p:sp>
      <p:sp>
        <p:nvSpPr>
          <p:cNvPr id="10" name="Footer Placeholder 16"/>
          <p:cNvSpPr>
            <a:spLocks noGrp="1"/>
          </p:cNvSpPr>
          <p:nvPr>
            <p:ph type="ftr" sz="quarter" idx="11"/>
          </p:nvPr>
        </p:nvSpPr>
        <p:spPr>
          <a:xfrm>
            <a:off x="2085975" y="236538"/>
            <a:ext cx="5867400" cy="365125"/>
          </a:xfrm>
        </p:spPr>
        <p:txBody>
          <a:bodyPr/>
          <a:lstStyle>
            <a:lvl1pPr algn="r">
              <a:defRPr>
                <a:solidFill>
                  <a:schemeClr val="tx2"/>
                </a:solidFill>
              </a:defRPr>
            </a:lvl1pPr>
          </a:lstStyle>
          <a:p>
            <a:pPr>
              <a:defRPr/>
            </a:pPr>
            <a:endParaRPr lang="en-US"/>
          </a:p>
        </p:txBody>
      </p:sp>
      <p:sp>
        <p:nvSpPr>
          <p:cNvPr id="11"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pPr>
              <a:defRPr/>
            </a:pPr>
            <a:fld id="{765CC8FA-502C-45BC-A0C9-3AD332F5CF91}" type="slidenum">
              <a:rPr lang="en-US"/>
              <a:pPr>
                <a:defRPr/>
              </a:pPr>
              <a:t>‹#›</a:t>
            </a:fld>
            <a:endParaRPr lang="en-US" dirty="0"/>
          </a:p>
        </p:txBody>
      </p:sp>
    </p:spTree>
    <p:extLst>
      <p:ext uri="{BB962C8B-B14F-4D97-AF65-F5344CB8AC3E}">
        <p14:creationId xmlns:p14="http://schemas.microsoft.com/office/powerpoint/2010/main" val="2413994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82172130-976B-4C95-921B-BD41D41EF9E4}" type="datetimeFigureOut">
              <a:rPr lang="en-US"/>
              <a:pPr>
                <a:defRPr/>
              </a:pPr>
              <a:t>1/15/2019</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E91DB1B0-5BE8-4A5D-813A-C804E8863AA1}" type="slidenum">
              <a:rPr lang="en-US"/>
              <a:pPr>
                <a:defRPr/>
              </a:pPr>
              <a:t>‹#›</a:t>
            </a:fld>
            <a:endParaRPr lang="en-US" dirty="0"/>
          </a:p>
        </p:txBody>
      </p:sp>
    </p:spTree>
    <p:extLst>
      <p:ext uri="{BB962C8B-B14F-4D97-AF65-F5344CB8AC3E}">
        <p14:creationId xmlns:p14="http://schemas.microsoft.com/office/powerpoint/2010/main" val="3710428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white">
          <a:xfrm>
            <a:off x="6096000" y="0"/>
            <a:ext cx="320675"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Rectangle 4"/>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6553200" y="609600"/>
            <a:ext cx="2057400" cy="55165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a:xfrm>
            <a:off x="6553200" y="6248400"/>
            <a:ext cx="2209800" cy="365125"/>
          </a:xfrm>
        </p:spPr>
        <p:txBody>
          <a:bodyPr/>
          <a:lstStyle>
            <a:lvl1pPr>
              <a:defRPr/>
            </a:lvl1pPr>
          </a:lstStyle>
          <a:p>
            <a:pPr>
              <a:defRPr/>
            </a:pPr>
            <a:fld id="{2099C26B-2BEC-4FD7-9342-8DB6D868FA17}" type="datetimeFigureOut">
              <a:rPr lang="en-US"/>
              <a:pPr>
                <a:defRPr/>
              </a:pPr>
              <a:t>1/15/2019</a:t>
            </a:fld>
            <a:endParaRPr lang="en-US" dirty="0"/>
          </a:p>
        </p:txBody>
      </p:sp>
      <p:sp>
        <p:nvSpPr>
          <p:cNvPr id="8" name="Footer Placeholder 4"/>
          <p:cNvSpPr>
            <a:spLocks noGrp="1"/>
          </p:cNvSpPr>
          <p:nvPr>
            <p:ph type="ftr" sz="quarter" idx="11"/>
          </p:nvPr>
        </p:nvSpPr>
        <p:spPr>
          <a:xfrm>
            <a:off x="457200" y="6248400"/>
            <a:ext cx="5573713" cy="365125"/>
          </a:xfrm>
        </p:spPr>
        <p:txBody>
          <a:bodyPr/>
          <a:lstStyle>
            <a:lvl1pPr>
              <a:defRPr/>
            </a:lvl1pPr>
          </a:lstStyle>
          <a:p>
            <a:pPr>
              <a:defRPr/>
            </a:pPr>
            <a:endParaRPr lang="en-US"/>
          </a:p>
        </p:txBody>
      </p:sp>
      <p:sp>
        <p:nvSpPr>
          <p:cNvPr id="9" name="Slide Number Placeholder 5"/>
          <p:cNvSpPr>
            <a:spLocks noGrp="1"/>
          </p:cNvSpPr>
          <p:nvPr>
            <p:ph type="sldNum" sz="quarter" idx="12"/>
          </p:nvPr>
        </p:nvSpPr>
        <p:spPr>
          <a:xfrm rot="5400000">
            <a:off x="5989638" y="144462"/>
            <a:ext cx="533400" cy="244475"/>
          </a:xfrm>
        </p:spPr>
        <p:txBody>
          <a:bodyPr/>
          <a:lstStyle>
            <a:lvl1pPr>
              <a:defRPr/>
            </a:lvl1pPr>
          </a:lstStyle>
          <a:p>
            <a:pPr>
              <a:defRPr/>
            </a:pPr>
            <a:fld id="{3DBF41ED-63BF-41FB-9DA7-EC34E39848F3}" type="slidenum">
              <a:rPr lang="en-US"/>
              <a:pPr>
                <a:defRPr/>
              </a:pPr>
              <a:t>‹#›</a:t>
            </a:fld>
            <a:endParaRPr lang="en-US" dirty="0"/>
          </a:p>
        </p:txBody>
      </p:sp>
    </p:spTree>
    <p:extLst>
      <p:ext uri="{BB962C8B-B14F-4D97-AF65-F5344CB8AC3E}">
        <p14:creationId xmlns:p14="http://schemas.microsoft.com/office/powerpoint/2010/main" val="2095345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lang="en-US" smtClean="0"/>
              <a:t>Click to edit Master title style</a:t>
            </a:r>
            <a:endParaRPr lang="en-US"/>
          </a:p>
        </p:txBody>
      </p:sp>
      <p:sp>
        <p:nvSpPr>
          <p:cNvPr id="8" name="Content Placeholder 7"/>
          <p:cNvSpPr>
            <a:spLocks noGrp="1"/>
          </p:cNvSpPr>
          <p:nvPr>
            <p:ph sz="quarter" idx="1"/>
          </p:nvPr>
        </p:nvSpPr>
        <p:spPr>
          <a:xfrm>
            <a:off x="612648" y="1600200"/>
            <a:ext cx="81534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2F751563-212A-4876-8048-C3068C038E0C}" type="datetimeFigureOut">
              <a:rPr lang="en-US"/>
              <a:pPr>
                <a:defRPr/>
              </a:pPr>
              <a:t>1/15/2019</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E69DF1E3-C2C9-4935-8F87-370C2D41BF2F}" type="slidenum">
              <a:rPr lang="en-US"/>
              <a:pPr>
                <a:defRPr/>
              </a:pPr>
              <a:t>‹#›</a:t>
            </a:fld>
            <a:endParaRPr lang="en-US" dirty="0"/>
          </a:p>
        </p:txBody>
      </p:sp>
    </p:spTree>
    <p:extLst>
      <p:ext uri="{BB962C8B-B14F-4D97-AF65-F5344CB8AC3E}">
        <p14:creationId xmlns:p14="http://schemas.microsoft.com/office/powerpoint/2010/main" val="3438948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tangle 4"/>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 name="Text Placeholder 2"/>
          <p:cNvSpPr>
            <a:spLocks noGrp="1"/>
          </p:cNvSpPr>
          <p:nvPr>
            <p:ph type="body" idx="1"/>
          </p:nvPr>
        </p:nvSpPr>
        <p:spPr>
          <a:xfrm>
            <a:off x="1371600" y="2743200"/>
            <a:ext cx="7123113" cy="1673225"/>
          </a:xfrm>
        </p:spPr>
        <p:txBody>
          <a:bodyPr/>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lang="en-US" smtClean="0"/>
              <a:t>Click to edit Master title style</a:t>
            </a:r>
            <a:endParaRPr lang="en-US"/>
          </a:p>
        </p:txBody>
      </p:sp>
      <p:sp>
        <p:nvSpPr>
          <p:cNvPr id="7" name="Date Placeholder 11"/>
          <p:cNvSpPr>
            <a:spLocks noGrp="1"/>
          </p:cNvSpPr>
          <p:nvPr>
            <p:ph type="dt" sz="half" idx="10"/>
          </p:nvPr>
        </p:nvSpPr>
        <p:spPr/>
        <p:txBody>
          <a:bodyPr/>
          <a:lstStyle>
            <a:lvl1pPr>
              <a:defRPr/>
            </a:lvl1pPr>
          </a:lstStyle>
          <a:p>
            <a:pPr>
              <a:defRPr/>
            </a:pPr>
            <a:fld id="{97FA88C8-413E-4F0C-9C86-310A94AFC45D}" type="datetimeFigureOut">
              <a:rPr lang="en-US"/>
              <a:pPr>
                <a:defRPr/>
              </a:pPr>
              <a:t>1/15/2019</a:t>
            </a:fld>
            <a:endParaRPr lang="en-US" dirty="0"/>
          </a:p>
        </p:txBody>
      </p:sp>
      <p:sp>
        <p:nvSpPr>
          <p:cNvPr id="8" name="Slide Number Placeholder 12"/>
          <p:cNvSpPr>
            <a:spLocks noGrp="1"/>
          </p:cNvSpPr>
          <p:nvPr>
            <p:ph type="sldNum" sz="quarter" idx="11"/>
          </p:nvPr>
        </p:nvSpPr>
        <p:spPr>
          <a:xfrm>
            <a:off x="0" y="1752600"/>
            <a:ext cx="1295400" cy="701675"/>
          </a:xfrm>
        </p:spPr>
        <p:txBody>
          <a:bodyPr>
            <a:noAutofit/>
          </a:bodyPr>
          <a:lstStyle>
            <a:lvl1pPr>
              <a:defRPr sz="2400">
                <a:solidFill>
                  <a:srgbClr val="FFFFFF"/>
                </a:solidFill>
              </a:defRPr>
            </a:lvl1pPr>
          </a:lstStyle>
          <a:p>
            <a:pPr>
              <a:defRPr/>
            </a:pPr>
            <a:fld id="{CCFDB82C-BA2B-4320-8647-15ACBD128E7B}" type="slidenum">
              <a:rPr lang="en-US"/>
              <a:pPr>
                <a:defRPr/>
              </a:pPr>
              <a:t>‹#›</a:t>
            </a:fld>
            <a:endParaRPr lang="en-US" dirty="0"/>
          </a:p>
        </p:txBody>
      </p:sp>
      <p:sp>
        <p:nvSpPr>
          <p:cNvPr id="9" name="Footer Placeholder 13"/>
          <p:cNvSpPr>
            <a:spLocks noGrp="1"/>
          </p:cNvSpPr>
          <p:nvPr>
            <p:ph type="ftr" sz="quarter" idx="12"/>
          </p:nvPr>
        </p:nvSpPr>
        <p:spPr/>
        <p:txBody>
          <a:bodyPr/>
          <a:lstStyle>
            <a:lvl1pPr>
              <a:defRPr/>
            </a:lvl1pPr>
          </a:lstStyle>
          <a:p>
            <a:pPr>
              <a:defRPr/>
            </a:pPr>
            <a:endParaRPr lang="en-US"/>
          </a:p>
        </p:txBody>
      </p:sp>
    </p:spTree>
    <p:extLst>
      <p:ext uri="{BB962C8B-B14F-4D97-AF65-F5344CB8AC3E}">
        <p14:creationId xmlns:p14="http://schemas.microsoft.com/office/powerpoint/2010/main" val="3904512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609600"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844901" y="1589567"/>
            <a:ext cx="38862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7"/>
          <p:cNvSpPr>
            <a:spLocks noGrp="1"/>
          </p:cNvSpPr>
          <p:nvPr>
            <p:ph type="dt" sz="half" idx="10"/>
          </p:nvPr>
        </p:nvSpPr>
        <p:spPr/>
        <p:txBody>
          <a:bodyPr rtlCol="0"/>
          <a:lstStyle>
            <a:lvl1pPr>
              <a:defRPr/>
            </a:lvl1pPr>
          </a:lstStyle>
          <a:p>
            <a:pPr>
              <a:defRPr/>
            </a:pPr>
            <a:fld id="{7EEFCEEA-63F5-4821-A1B5-77F5608A1E6E}" type="datetimeFigureOut">
              <a:rPr lang="en-US"/>
              <a:pPr>
                <a:defRPr/>
              </a:pPr>
              <a:t>1/15/2019</a:t>
            </a:fld>
            <a:endParaRPr lang="en-US" dirty="0"/>
          </a:p>
        </p:txBody>
      </p:sp>
      <p:sp>
        <p:nvSpPr>
          <p:cNvPr id="6" name="Slide Number Placeholder 9"/>
          <p:cNvSpPr>
            <a:spLocks noGrp="1"/>
          </p:cNvSpPr>
          <p:nvPr>
            <p:ph type="sldNum" sz="quarter" idx="11"/>
          </p:nvPr>
        </p:nvSpPr>
        <p:spPr/>
        <p:txBody>
          <a:bodyPr rtlCol="0"/>
          <a:lstStyle>
            <a:lvl1pPr>
              <a:defRPr/>
            </a:lvl1pPr>
          </a:lstStyle>
          <a:p>
            <a:pPr>
              <a:defRPr/>
            </a:pPr>
            <a:fld id="{C073C728-1CCE-450A-8DD6-A8C87D006B40}" type="slidenum">
              <a:rPr lang="en-US"/>
              <a:pPr>
                <a:defRPr/>
              </a:pPr>
              <a:t>‹#›</a:t>
            </a:fld>
            <a:endParaRPr lang="en-US" dirty="0"/>
          </a:p>
        </p:txBody>
      </p:sp>
      <p:sp>
        <p:nvSpPr>
          <p:cNvPr id="7" name="Footer Placeholder 11"/>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2878750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609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800600" y="2438400"/>
            <a:ext cx="3886200" cy="3581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a:r>
              <a:rPr lang="en-US" smtClean="0"/>
              <a:t>Click to edit Master text styles</a:t>
            </a:r>
          </a:p>
        </p:txBody>
      </p:sp>
      <p:sp>
        <p:nvSpPr>
          <p:cNvPr id="7" name="Date Placeholder 9"/>
          <p:cNvSpPr>
            <a:spLocks noGrp="1"/>
          </p:cNvSpPr>
          <p:nvPr>
            <p:ph type="dt" sz="half" idx="10"/>
          </p:nvPr>
        </p:nvSpPr>
        <p:spPr/>
        <p:txBody>
          <a:bodyPr rtlCol="0"/>
          <a:lstStyle>
            <a:lvl1pPr>
              <a:defRPr/>
            </a:lvl1pPr>
          </a:lstStyle>
          <a:p>
            <a:pPr>
              <a:defRPr/>
            </a:pPr>
            <a:fld id="{F416D2F2-BE9D-40A0-849E-55F5461AE0ED}" type="datetimeFigureOut">
              <a:rPr lang="en-US"/>
              <a:pPr>
                <a:defRPr/>
              </a:pPr>
              <a:t>1/15/2019</a:t>
            </a:fld>
            <a:endParaRPr lang="en-US" dirty="0"/>
          </a:p>
        </p:txBody>
      </p:sp>
      <p:sp>
        <p:nvSpPr>
          <p:cNvPr id="8" name="Slide Number Placeholder 11"/>
          <p:cNvSpPr>
            <a:spLocks noGrp="1"/>
          </p:cNvSpPr>
          <p:nvPr>
            <p:ph type="sldNum" sz="quarter" idx="11"/>
          </p:nvPr>
        </p:nvSpPr>
        <p:spPr/>
        <p:txBody>
          <a:bodyPr rtlCol="0"/>
          <a:lstStyle>
            <a:lvl1pPr>
              <a:defRPr/>
            </a:lvl1pPr>
          </a:lstStyle>
          <a:p>
            <a:pPr>
              <a:defRPr/>
            </a:pPr>
            <a:fld id="{1C81E74F-200F-4115-A7F9-AF267AE4470F}" type="slidenum">
              <a:rPr lang="en-US"/>
              <a:pPr>
                <a:defRPr/>
              </a:pPr>
              <a:t>‹#›</a:t>
            </a:fld>
            <a:endParaRPr lang="en-US" dirty="0"/>
          </a:p>
        </p:txBody>
      </p:sp>
      <p:sp>
        <p:nvSpPr>
          <p:cNvPr id="9" name="Footer Placeholder 13"/>
          <p:cNvSpPr>
            <a:spLocks noGrp="1"/>
          </p:cNvSpPr>
          <p:nvPr>
            <p:ph type="ftr" sz="quarter" idx="12"/>
          </p:nvPr>
        </p:nvSpPr>
        <p:spPr/>
        <p:txBody>
          <a:bodyPr rtlCol="0"/>
          <a:lstStyle>
            <a:lvl1pPr>
              <a:defRPr/>
            </a:lvl1pPr>
          </a:lstStyle>
          <a:p>
            <a:pPr>
              <a:defRPr/>
            </a:pPr>
            <a:endParaRPr lang="en-US"/>
          </a:p>
        </p:txBody>
      </p:sp>
    </p:spTree>
    <p:extLst>
      <p:ext uri="{BB962C8B-B14F-4D97-AF65-F5344CB8AC3E}">
        <p14:creationId xmlns:p14="http://schemas.microsoft.com/office/powerpoint/2010/main" val="3502687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A2743364-1642-42E9-9C2B-62289ED3A214}" type="datetimeFigureOut">
              <a:rPr lang="en-US"/>
              <a:pPr>
                <a:defRPr/>
              </a:pPr>
              <a:t>1/15/2019</a:t>
            </a:fld>
            <a:endParaRPr lang="en-US" dirty="0"/>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F90D8D20-398D-48B7-AA8E-AE39D82BF299}" type="slidenum">
              <a:rPr lang="en-US"/>
              <a:pPr>
                <a:defRPr/>
              </a:pPr>
              <a:t>‹#›</a:t>
            </a:fld>
            <a:endParaRPr lang="en-US" dirty="0"/>
          </a:p>
        </p:txBody>
      </p:sp>
    </p:spTree>
    <p:extLst>
      <p:ext uri="{BB962C8B-B14F-4D97-AF65-F5344CB8AC3E}">
        <p14:creationId xmlns:p14="http://schemas.microsoft.com/office/powerpoint/2010/main" val="1980602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701FB84B-F0E9-4B72-9C5F-FEF9F7B177A3}" type="datetimeFigureOut">
              <a:rPr lang="en-US"/>
              <a:pPr>
                <a:defRPr/>
              </a:pPr>
              <a:t>1/15/2019</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pPr>
              <a:defRPr/>
            </a:pPr>
            <a:fld id="{5E0EC38A-FCC3-4B4D-B80A-643F8A6C2490}" type="slidenum">
              <a:rPr lang="en-US"/>
              <a:pPr>
                <a:defRPr/>
              </a:pPr>
              <a:t>‹#›</a:t>
            </a:fld>
            <a:endParaRPr lang="en-US" dirty="0"/>
          </a:p>
        </p:txBody>
      </p:sp>
    </p:spTree>
    <p:extLst>
      <p:ext uri="{BB962C8B-B14F-4D97-AF65-F5344CB8AC3E}">
        <p14:creationId xmlns:p14="http://schemas.microsoft.com/office/powerpoint/2010/main" val="1794635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lstStyle>
            <a:lvl1pPr algn="l">
              <a:buNone/>
              <a:defRPr sz="4400" b="0"/>
            </a:lvl1pPr>
          </a:lstStyle>
          <a:p>
            <a:r>
              <a:rPr lang="en-US" smtClean="0"/>
              <a:t>Click to edit Master title style</a:t>
            </a:r>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556AD100-12A5-43EB-9BE6-704AF698D14B}" type="datetimeFigureOut">
              <a:rPr lang="en-US"/>
              <a:pPr>
                <a:defRPr/>
              </a:pPr>
              <a:t>1/15/2019</a:t>
            </a:fld>
            <a:endParaRPr lang="en-US" dirty="0"/>
          </a:p>
        </p:txBody>
      </p:sp>
      <p:sp>
        <p:nvSpPr>
          <p:cNvPr id="6" name="Footer Placeholder 2"/>
          <p:cNvSpPr>
            <a:spLocks noGrp="1"/>
          </p:cNvSpPr>
          <p:nvPr>
            <p:ph type="ftr" sz="quarter" idx="11"/>
          </p:nvPr>
        </p:nvSpPr>
        <p:spPr/>
        <p:txBody>
          <a:bodyPr/>
          <a:lstStyle>
            <a:lvl1pPr>
              <a:defRPr/>
            </a:lvl1pPr>
          </a:lstStyle>
          <a:p>
            <a:pPr>
              <a:defRPr/>
            </a:pPr>
            <a:endParaRPr lang="en-US"/>
          </a:p>
        </p:txBody>
      </p:sp>
      <p:sp>
        <p:nvSpPr>
          <p:cNvPr id="7" name="Slide Number Placeholder 22"/>
          <p:cNvSpPr>
            <a:spLocks noGrp="1"/>
          </p:cNvSpPr>
          <p:nvPr>
            <p:ph type="sldNum" sz="quarter" idx="12"/>
          </p:nvPr>
        </p:nvSpPr>
        <p:spPr/>
        <p:txBody>
          <a:bodyPr/>
          <a:lstStyle>
            <a:lvl1pPr>
              <a:defRPr/>
            </a:lvl1pPr>
          </a:lstStyle>
          <a:p>
            <a:pPr>
              <a:defRPr/>
            </a:pPr>
            <a:fld id="{3C271E62-264F-4AEE-AFE4-D83D4D47E201}" type="slidenum">
              <a:rPr lang="en-US"/>
              <a:pPr>
                <a:defRPr/>
              </a:pPr>
              <a:t>‹#›</a:t>
            </a:fld>
            <a:endParaRPr lang="en-US" dirty="0"/>
          </a:p>
        </p:txBody>
      </p:sp>
    </p:spTree>
    <p:extLst>
      <p:ext uri="{BB962C8B-B14F-4D97-AF65-F5344CB8AC3E}">
        <p14:creationId xmlns:p14="http://schemas.microsoft.com/office/powerpoint/2010/main" val="35967110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Rectangle 4"/>
          <p:cNvSpPr/>
          <p:nvPr/>
        </p:nvSpPr>
        <p:spPr bwMode="white">
          <a:xfrm>
            <a:off x="-9525" y="4572000"/>
            <a:ext cx="9144000" cy="8874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tangle 5"/>
          <p:cNvSpPr/>
          <p:nvPr/>
        </p:nvSpPr>
        <p:spPr>
          <a:xfrm>
            <a:off x="-9525" y="4664075"/>
            <a:ext cx="1463675" cy="7127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tangle 6"/>
          <p:cNvSpPr/>
          <p:nvPr/>
        </p:nvSpPr>
        <p:spPr>
          <a:xfrm>
            <a:off x="1544638" y="4654550"/>
            <a:ext cx="7599362" cy="712788"/>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p:cNvSpPr/>
          <p:nvPr/>
        </p:nvSpPr>
        <p:spPr bwMode="white">
          <a:xfrm>
            <a:off x="1447800" y="0"/>
            <a:ext cx="100013" cy="6867525"/>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a:r>
              <a:rPr lang="en-US" smtClean="0"/>
              <a:t>Click to edit Master text styles</a:t>
            </a:r>
          </a:p>
        </p:txBody>
      </p:sp>
      <p:sp>
        <p:nvSpPr>
          <p:cNvPr id="2" name="Title 1"/>
          <p:cNvSpPr>
            <a:spLocks noGrp="1"/>
          </p:cNvSpPr>
          <p:nvPr>
            <p:ph type="title"/>
          </p:nvPr>
        </p:nvSpPr>
        <p:spPr>
          <a:xfrm>
            <a:off x="1600200" y="4648200"/>
            <a:ext cx="7315200" cy="685800"/>
          </a:xfrm>
        </p:spPr>
        <p:txBody>
          <a:bodyPr/>
          <a:lstStyle>
            <a:lvl1pPr algn="l">
              <a:buNone/>
              <a:defRPr sz="2800" b="0">
                <a:solidFill>
                  <a:srgbClr val="FFFFFF"/>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11"/>
          <p:cNvSpPr>
            <a:spLocks noGrp="1"/>
          </p:cNvSpPr>
          <p:nvPr>
            <p:ph type="dt" sz="half" idx="10"/>
          </p:nvPr>
        </p:nvSpPr>
        <p:spPr>
          <a:xfrm>
            <a:off x="6248400" y="6248400"/>
            <a:ext cx="2667000" cy="365125"/>
          </a:xfrm>
        </p:spPr>
        <p:txBody>
          <a:bodyPr rtlCol="0"/>
          <a:lstStyle>
            <a:lvl1pPr>
              <a:defRPr/>
            </a:lvl1pPr>
          </a:lstStyle>
          <a:p>
            <a:pPr>
              <a:defRPr/>
            </a:pPr>
            <a:fld id="{1FFA8970-8E2A-41D8-AD14-3725FF9A1835}" type="datetimeFigureOut">
              <a:rPr lang="en-US"/>
              <a:pPr>
                <a:defRPr/>
              </a:pPr>
              <a:t>1/15/2019</a:t>
            </a:fld>
            <a:endParaRPr lang="en-US" dirty="0"/>
          </a:p>
        </p:txBody>
      </p:sp>
      <p:sp>
        <p:nvSpPr>
          <p:cNvPr id="10" name="Slide Number Placeholder 12"/>
          <p:cNvSpPr>
            <a:spLocks noGrp="1"/>
          </p:cNvSpPr>
          <p:nvPr>
            <p:ph type="sldNum" sz="quarter" idx="11"/>
          </p:nvPr>
        </p:nvSpPr>
        <p:spPr>
          <a:xfrm>
            <a:off x="0" y="4667250"/>
            <a:ext cx="1447800" cy="663575"/>
          </a:xfrm>
        </p:spPr>
        <p:txBody>
          <a:bodyPr rtlCol="0"/>
          <a:lstStyle>
            <a:lvl1pPr>
              <a:defRPr sz="2800"/>
            </a:lvl1pPr>
          </a:lstStyle>
          <a:p>
            <a:pPr>
              <a:defRPr/>
            </a:pPr>
            <a:fld id="{0384D7FF-9A06-4301-8A6A-8FB8A71C45F2}" type="slidenum">
              <a:rPr lang="en-US"/>
              <a:pPr>
                <a:defRPr/>
              </a:pPr>
              <a:t>‹#›</a:t>
            </a:fld>
            <a:endParaRPr lang="en-US" dirty="0"/>
          </a:p>
        </p:txBody>
      </p:sp>
      <p:sp>
        <p:nvSpPr>
          <p:cNvPr id="11" name="Footer Placeholder 13"/>
          <p:cNvSpPr>
            <a:spLocks noGrp="1"/>
          </p:cNvSpPr>
          <p:nvPr>
            <p:ph type="ftr" sz="quarter" idx="12"/>
          </p:nvPr>
        </p:nvSpPr>
        <p:spPr>
          <a:xfrm>
            <a:off x="1600200" y="6248400"/>
            <a:ext cx="4572000" cy="365125"/>
          </a:xfrm>
        </p:spPr>
        <p:txBody>
          <a:bodyPr rtlCol="0"/>
          <a:lstStyle>
            <a:lvl1pPr>
              <a:defRPr/>
            </a:lvl1pPr>
          </a:lstStyle>
          <a:p>
            <a:pPr>
              <a:defRPr/>
            </a:pPr>
            <a:endParaRPr lang="en-US"/>
          </a:p>
        </p:txBody>
      </p:sp>
    </p:spTree>
    <p:extLst>
      <p:ext uri="{BB962C8B-B14F-4D97-AF65-F5344CB8AC3E}">
        <p14:creationId xmlns:p14="http://schemas.microsoft.com/office/powerpoint/2010/main" val="1378430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26" name="Title Placeholder 21"/>
          <p:cNvSpPr>
            <a:spLocks noGrp="1"/>
          </p:cNvSpPr>
          <p:nvPr>
            <p:ph type="title"/>
          </p:nvPr>
        </p:nvSpPr>
        <p:spPr bwMode="auto">
          <a:xfrm>
            <a:off x="609600" y="228600"/>
            <a:ext cx="81534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12"/>
          <p:cNvSpPr>
            <a:spLocks noGrp="1"/>
          </p:cNvSpPr>
          <p:nvPr>
            <p:ph type="body" idx="1"/>
          </p:nvPr>
        </p:nvSpPr>
        <p:spPr bwMode="auto">
          <a:xfrm>
            <a:off x="612775" y="1600200"/>
            <a:ext cx="8153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latin typeface="Arial" charset="0"/>
              </a:defRPr>
            </a:lvl1pPr>
          </a:lstStyle>
          <a:p>
            <a:pPr>
              <a:defRPr/>
            </a:pPr>
            <a:fld id="{F217671A-3EF1-47B3-AB7D-92167CED5550}" type="datetimeFigureOut">
              <a:rPr lang="en-US"/>
              <a:pPr>
                <a:defRPr/>
              </a:pPr>
              <a:t>1/15/2019</a:t>
            </a:fld>
            <a:endParaRPr lang="en-US" dirty="0"/>
          </a:p>
        </p:txBody>
      </p:sp>
      <p:sp>
        <p:nvSpPr>
          <p:cNvPr id="3" name="Footer Placeholder 2"/>
          <p:cNvSpPr>
            <a:spLocks noGrp="1"/>
          </p:cNvSpPr>
          <p:nvPr>
            <p:ph type="ftr" sz="quarter" idx="3"/>
          </p:nvPr>
        </p:nvSpPr>
        <p:spPr>
          <a:xfrm>
            <a:off x="609600" y="6248400"/>
            <a:ext cx="5421313" cy="365125"/>
          </a:xfrm>
          <a:prstGeom prst="rect">
            <a:avLst/>
          </a:prstGeom>
        </p:spPr>
        <p:txBody>
          <a:bodyPr vert="horz" anchor="ctr"/>
          <a:lstStyle>
            <a:lvl1pPr algn="r" eaLnBrk="1" latinLnBrk="0" hangingPunct="1">
              <a:defRPr kumimoji="0" sz="1400">
                <a:solidFill>
                  <a:schemeClr val="tx2"/>
                </a:solidFill>
                <a:latin typeface="Arial" charset="0"/>
              </a:defRPr>
            </a:lvl1pPr>
          </a:lstStyle>
          <a:p>
            <a:pPr>
              <a:defRPr/>
            </a:pPr>
            <a:endParaRPr lang="en-US"/>
          </a:p>
        </p:txBody>
      </p:sp>
      <p:sp>
        <p:nvSpPr>
          <p:cNvPr id="7" name="Rectangle 6"/>
          <p:cNvSpPr/>
          <p:nvPr/>
        </p:nvSpPr>
        <p:spPr bwMode="white">
          <a:xfrm>
            <a:off x="0" y="1235075"/>
            <a:ext cx="9144000" cy="31908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tangle 7"/>
          <p:cNvSpPr/>
          <p:nvPr/>
        </p:nvSpPr>
        <p:spPr>
          <a:xfrm>
            <a:off x="0" y="1279525"/>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Rectangle 8"/>
          <p:cNvSpPr/>
          <p:nvPr/>
        </p:nvSpPr>
        <p:spPr>
          <a:xfrm>
            <a:off x="590550" y="1279525"/>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23" name="Slide Number Placeholder 22"/>
          <p:cNvSpPr>
            <a:spLocks noGrp="1"/>
          </p:cNvSpPr>
          <p:nvPr>
            <p:ph type="sldNum" sz="quarter" idx="4"/>
          </p:nvPr>
        </p:nvSpPr>
        <p:spPr>
          <a:xfrm>
            <a:off x="0" y="1271588"/>
            <a:ext cx="533400" cy="244475"/>
          </a:xfrm>
          <a:prstGeom prst="rect">
            <a:avLst/>
          </a:prstGeom>
        </p:spPr>
        <p:txBody>
          <a:bodyPr vert="horz" anchor="ctr" anchorCtr="0">
            <a:normAutofit/>
          </a:bodyPr>
          <a:lstStyle>
            <a:lvl1pPr algn="ctr" eaLnBrk="1" latinLnBrk="0" hangingPunct="1">
              <a:defRPr kumimoji="0" sz="1400" b="1">
                <a:solidFill>
                  <a:srgbClr val="FFFFFF"/>
                </a:solidFill>
                <a:latin typeface="Arial" charset="0"/>
              </a:defRPr>
            </a:lvl1pPr>
          </a:lstStyle>
          <a:p>
            <a:pPr>
              <a:defRPr/>
            </a:pPr>
            <a:fld id="{6D7A5791-CD3C-4F2B-9B20-8B2BFDAFFBED}"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49" r:id="rId1"/>
    <p:sldLayoutId id="2147483745" r:id="rId2"/>
    <p:sldLayoutId id="2147483750" r:id="rId3"/>
    <p:sldLayoutId id="2147483751" r:id="rId4"/>
    <p:sldLayoutId id="2147483752" r:id="rId5"/>
    <p:sldLayoutId id="2147483746" r:id="rId6"/>
    <p:sldLayoutId id="2147483753" r:id="rId7"/>
    <p:sldLayoutId id="2147483747" r:id="rId8"/>
    <p:sldLayoutId id="2147483754" r:id="rId9"/>
    <p:sldLayoutId id="2147483748" r:id="rId10"/>
    <p:sldLayoutId id="2147483755" r:id="rId11"/>
  </p:sldLayoutIdLst>
  <p:txStyles>
    <p:titleStyle>
      <a:lvl1pPr algn="l" rtl="0" eaLnBrk="0" fontAlgn="base" hangingPunct="0">
        <a:spcBef>
          <a:spcPct val="0"/>
        </a:spcBef>
        <a:spcAft>
          <a:spcPct val="0"/>
        </a:spcAft>
        <a:defRPr sz="4400" kern="12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w Cen MT" pitchFamily="34" charset="0"/>
        </a:defRPr>
      </a:lvl2pPr>
      <a:lvl3pPr algn="l" rtl="0" eaLnBrk="0" fontAlgn="base" hangingPunct="0">
        <a:spcBef>
          <a:spcPct val="0"/>
        </a:spcBef>
        <a:spcAft>
          <a:spcPct val="0"/>
        </a:spcAft>
        <a:defRPr sz="4400">
          <a:solidFill>
            <a:schemeClr val="tx2"/>
          </a:solidFill>
          <a:latin typeface="Tw Cen MT" pitchFamily="34" charset="0"/>
        </a:defRPr>
      </a:lvl3pPr>
      <a:lvl4pPr algn="l" rtl="0" eaLnBrk="0" fontAlgn="base" hangingPunct="0">
        <a:spcBef>
          <a:spcPct val="0"/>
        </a:spcBef>
        <a:spcAft>
          <a:spcPct val="0"/>
        </a:spcAft>
        <a:defRPr sz="4400">
          <a:solidFill>
            <a:schemeClr val="tx2"/>
          </a:solidFill>
          <a:latin typeface="Tw Cen MT" pitchFamily="34" charset="0"/>
        </a:defRPr>
      </a:lvl4pPr>
      <a:lvl5pPr algn="l" rtl="0" eaLnBrk="0" fontAlgn="base" hangingPunct="0">
        <a:spcBef>
          <a:spcPct val="0"/>
        </a:spcBef>
        <a:spcAft>
          <a:spcPct val="0"/>
        </a:spcAft>
        <a:defRPr sz="4400">
          <a:solidFill>
            <a:schemeClr val="tx2"/>
          </a:solidFill>
          <a:latin typeface="Tw Cen MT" pitchFamily="34" charset="0"/>
        </a:defRPr>
      </a:lvl5pPr>
      <a:lvl6pPr marL="457200" algn="l" rtl="0" fontAlgn="base">
        <a:spcBef>
          <a:spcPct val="0"/>
        </a:spcBef>
        <a:spcAft>
          <a:spcPct val="0"/>
        </a:spcAft>
        <a:defRPr sz="4400">
          <a:solidFill>
            <a:schemeClr val="tx2"/>
          </a:solidFill>
          <a:latin typeface="Tw Cen MT" pitchFamily="34" charset="0"/>
        </a:defRPr>
      </a:lvl6pPr>
      <a:lvl7pPr marL="914400" algn="l" rtl="0" fontAlgn="base">
        <a:spcBef>
          <a:spcPct val="0"/>
        </a:spcBef>
        <a:spcAft>
          <a:spcPct val="0"/>
        </a:spcAft>
        <a:defRPr sz="4400">
          <a:solidFill>
            <a:schemeClr val="tx2"/>
          </a:solidFill>
          <a:latin typeface="Tw Cen MT" pitchFamily="34" charset="0"/>
        </a:defRPr>
      </a:lvl7pPr>
      <a:lvl8pPr marL="1371600" algn="l" rtl="0" fontAlgn="base">
        <a:spcBef>
          <a:spcPct val="0"/>
        </a:spcBef>
        <a:spcAft>
          <a:spcPct val="0"/>
        </a:spcAft>
        <a:defRPr sz="4400">
          <a:solidFill>
            <a:schemeClr val="tx2"/>
          </a:solidFill>
          <a:latin typeface="Tw Cen MT" pitchFamily="34" charset="0"/>
        </a:defRPr>
      </a:lvl8pPr>
      <a:lvl9pPr marL="1828800" algn="l" rtl="0" fontAlgn="base">
        <a:spcBef>
          <a:spcPct val="0"/>
        </a:spcBef>
        <a:spcAft>
          <a:spcPct val="0"/>
        </a:spcAft>
        <a:defRPr sz="44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sz="2900" kern="1200">
          <a:solidFill>
            <a:schemeClr val="tx1"/>
          </a:solidFill>
          <a:latin typeface="+mn-lt"/>
          <a:ea typeface="+mn-ea"/>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sz="2600" kern="1200">
          <a:solidFill>
            <a:schemeClr val="tx1"/>
          </a:solidFill>
          <a:latin typeface="+mn-lt"/>
          <a:ea typeface="+mn-ea"/>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sz="2300" kern="1200">
          <a:solidFill>
            <a:schemeClr val="tx1"/>
          </a:solidFill>
          <a:latin typeface="+mn-lt"/>
          <a:ea typeface="+mn-ea"/>
          <a:cs typeface="+mn-cs"/>
        </a:defRPr>
      </a:lvl3pPr>
      <a:lvl4pPr marL="1371600" indent="-228600" algn="l" rtl="0" eaLnBrk="0" fontAlgn="base" hangingPunct="0">
        <a:spcBef>
          <a:spcPts val="400"/>
        </a:spcBef>
        <a:spcAft>
          <a:spcPct val="0"/>
        </a:spcAft>
        <a:buClr>
          <a:srgbClr val="A5AB81"/>
        </a:buClr>
        <a:buSzPct val="75000"/>
        <a:buFont typeface="Wingdings" pitchFamily="2" charset="2"/>
        <a:buChar char=""/>
        <a:defRPr sz="2000" kern="1200">
          <a:solidFill>
            <a:schemeClr val="tx1"/>
          </a:solidFill>
          <a:latin typeface="+mn-lt"/>
          <a:ea typeface="+mn-ea"/>
          <a:cs typeface="+mn-cs"/>
        </a:defRPr>
      </a:lvl4pPr>
      <a:lvl5pPr marL="1828800" indent="-228600" algn="l" rtl="0" eaLnBrk="0" fontAlgn="base" hangingPunct="0">
        <a:spcBef>
          <a:spcPts val="400"/>
        </a:spcBef>
        <a:spcAft>
          <a:spcPct val="0"/>
        </a:spcAft>
        <a:buClr>
          <a:srgbClr val="D8B25C"/>
        </a:buClr>
        <a:buSzPct val="65000"/>
        <a:buFont typeface="Wingdings" pitchFamily="2" charset="2"/>
        <a:buChar char=""/>
        <a:defRPr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en.wikipedia.org/wiki/Trilliums" TargetMode="External"/><Relationship Id="rId2" Type="http://schemas.openxmlformats.org/officeDocument/2006/relationships/hyperlink" Target="http://en.wikipedia.org/wiki/Bluebell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rtlCol="0">
            <a:normAutofit fontScale="90000"/>
          </a:bodyPr>
          <a:lstStyle/>
          <a:p>
            <a:pPr eaLnBrk="1" fontAlgn="auto" hangingPunct="1">
              <a:spcAft>
                <a:spcPts val="0"/>
              </a:spcAft>
              <a:defRPr/>
            </a:pPr>
            <a:r>
              <a:rPr lang="en-US" b="1" dirty="0" smtClean="0"/>
              <a:t/>
            </a:r>
            <a:br>
              <a:rPr lang="en-US" b="1" dirty="0" smtClean="0"/>
            </a:br>
            <a:r>
              <a:rPr lang="en-US" b="1" dirty="0"/>
              <a:t/>
            </a:r>
            <a:br>
              <a:rPr lang="en-US" b="1" dirty="0"/>
            </a:br>
            <a:r>
              <a:rPr lang="en-US" b="1" dirty="0" smtClean="0"/>
              <a:t/>
            </a:r>
            <a:br>
              <a:rPr lang="en-US" b="1" dirty="0" smtClean="0"/>
            </a:br>
            <a:r>
              <a:rPr lang="en-US" b="1" dirty="0"/>
              <a:t/>
            </a:r>
            <a:br>
              <a:rPr lang="en-US" b="1" dirty="0"/>
            </a:br>
            <a:r>
              <a:rPr lang="en-US" b="1" dirty="0" smtClean="0"/>
              <a:t>PCP 506: WEED </a:t>
            </a:r>
            <a:r>
              <a:rPr lang="en-US" b="1" dirty="0"/>
              <a:t>SCIENCE </a:t>
            </a:r>
            <a:r>
              <a:rPr lang="en-US" b="1" dirty="0" smtClean="0"/>
              <a:t>AND </a:t>
            </a:r>
            <a:r>
              <a:rPr lang="en-US" b="1" dirty="0"/>
              <a:t>CONTROL</a:t>
            </a:r>
            <a:r>
              <a:rPr lang="en-US" dirty="0"/>
              <a:t/>
            </a:r>
            <a:br>
              <a:rPr lang="en-US" dirty="0"/>
            </a:br>
            <a:r>
              <a:rPr lang="en-US" b="1" dirty="0"/>
              <a:t> 	</a:t>
            </a:r>
            <a:r>
              <a:rPr lang="en-US" dirty="0"/>
              <a:t/>
            </a:r>
            <a:br>
              <a:rPr lang="en-US" dirty="0"/>
            </a:br>
            <a:r>
              <a:rPr lang="en-US" dirty="0"/>
              <a:t>	</a:t>
            </a:r>
            <a:r>
              <a:rPr lang="en-US" dirty="0" smtClean="0"/>
              <a:t/>
            </a:r>
            <a:br>
              <a:rPr lang="en-US" dirty="0" smtClean="0"/>
            </a:br>
            <a:r>
              <a:rPr lang="en-US" dirty="0"/>
              <a:t/>
            </a:r>
            <a:br>
              <a:rPr lang="en-US" dirty="0"/>
            </a:br>
            <a:endParaRPr lang="en-US" dirty="0"/>
          </a:p>
        </p:txBody>
      </p:sp>
      <p:sp>
        <p:nvSpPr>
          <p:cNvPr id="9219" name="Subtitle 2"/>
          <p:cNvSpPr>
            <a:spLocks noGrp="1"/>
          </p:cNvSpPr>
          <p:nvPr>
            <p:ph type="subTitle" idx="1"/>
          </p:nvPr>
        </p:nvSpPr>
        <p:spPr>
          <a:xfrm>
            <a:off x="2362200" y="6049963"/>
            <a:ext cx="6705600" cy="685800"/>
          </a:xfrm>
        </p:spPr>
        <p:txBody>
          <a:bodyPr/>
          <a:lstStyle/>
          <a:p>
            <a:pPr eaLnBrk="1" hangingPunct="1">
              <a:buFont typeface="Arial" pitchFamily="34" charset="0"/>
              <a:buNone/>
            </a:pPr>
            <a:endParaRPr 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CLASSIFICATION OF WEEDS</a:t>
            </a:r>
            <a:r>
              <a:rPr lang="en-US" dirty="0" smtClean="0"/>
              <a:t/>
            </a:r>
            <a:br>
              <a:rPr lang="en-US" dirty="0" smtClean="0"/>
            </a:br>
            <a:endParaRPr lang="en-US" dirty="0"/>
          </a:p>
        </p:txBody>
      </p:sp>
      <p:sp>
        <p:nvSpPr>
          <p:cNvPr id="12291" name="Content Placeholder 2"/>
          <p:cNvSpPr>
            <a:spLocks noGrp="1"/>
          </p:cNvSpPr>
          <p:nvPr>
            <p:ph sz="quarter" idx="1"/>
          </p:nvPr>
        </p:nvSpPr>
        <p:spPr>
          <a:xfrm>
            <a:off x="457200" y="990600"/>
            <a:ext cx="8229600" cy="5486400"/>
          </a:xfrm>
        </p:spPr>
        <p:txBody>
          <a:bodyPr>
            <a:normAutofit fontScale="92500" lnSpcReduction="20000"/>
          </a:bodyPr>
          <a:lstStyle/>
          <a:p>
            <a:pPr marL="320040" indent="-320040" eaLnBrk="1" fontAlgn="auto" hangingPunct="1">
              <a:spcAft>
                <a:spcPts val="0"/>
              </a:spcAft>
              <a:buFont typeface="Wingdings"/>
              <a:buChar char=""/>
              <a:defRPr/>
            </a:pPr>
            <a:r>
              <a:rPr lang="en-US" sz="1600" dirty="0" smtClean="0"/>
              <a:t>Weeds can be classified based on </a:t>
            </a:r>
          </a:p>
          <a:p>
            <a:pPr marL="320040" indent="-320040" eaLnBrk="1" fontAlgn="auto" hangingPunct="1">
              <a:spcAft>
                <a:spcPts val="0"/>
              </a:spcAft>
              <a:buFont typeface="Wingdings"/>
              <a:buChar char=""/>
              <a:defRPr/>
            </a:pPr>
            <a:r>
              <a:rPr lang="en-US" sz="1600" dirty="0" smtClean="0"/>
              <a:t>(1)	Life cycle or history (Ontogeny)</a:t>
            </a:r>
            <a:r>
              <a:rPr lang="en-US" sz="1600" b="1" dirty="0" smtClean="0"/>
              <a:t> : Annual, Ephemeral, Perennial and  Biennials weeds</a:t>
            </a:r>
            <a:endParaRPr lang="en-US" sz="1600" dirty="0" smtClean="0"/>
          </a:p>
          <a:p>
            <a:pPr marL="320040" indent="-320040" eaLnBrk="1" fontAlgn="auto" hangingPunct="1">
              <a:spcAft>
                <a:spcPts val="0"/>
              </a:spcAft>
              <a:buFont typeface="Wingdings"/>
              <a:buChar char=""/>
              <a:defRPr/>
            </a:pPr>
            <a:r>
              <a:rPr lang="en-US" sz="1600" dirty="0" smtClean="0"/>
              <a:t>(2)	Habitat:(a) 	</a:t>
            </a:r>
            <a:r>
              <a:rPr lang="en-US" sz="1600" i="1" dirty="0" smtClean="0"/>
              <a:t>Upland (</a:t>
            </a:r>
            <a:r>
              <a:rPr lang="en-US" sz="1600" i="1" dirty="0" err="1" smtClean="0"/>
              <a:t>terrestial</a:t>
            </a:r>
            <a:r>
              <a:rPr lang="en-US" sz="1600" dirty="0" smtClean="0"/>
              <a:t>) weeds or dry land weeds (</a:t>
            </a:r>
            <a:r>
              <a:rPr lang="en-US" sz="1600" b="1" dirty="0" err="1" smtClean="0"/>
              <a:t>Agrestal</a:t>
            </a:r>
            <a:r>
              <a:rPr lang="en-US" sz="1600" b="1" dirty="0" smtClean="0"/>
              <a:t> /</a:t>
            </a:r>
            <a:r>
              <a:rPr lang="en-US" sz="1600" dirty="0" smtClean="0"/>
              <a:t>Weeds of arable or cultivated crops, and</a:t>
            </a:r>
            <a:r>
              <a:rPr lang="en-US" sz="1600" b="1" dirty="0" smtClean="0"/>
              <a:t> </a:t>
            </a:r>
            <a:r>
              <a:rPr lang="en-US" sz="1600" b="1" dirty="0" err="1" smtClean="0"/>
              <a:t>Ruderal</a:t>
            </a:r>
            <a:r>
              <a:rPr lang="en-US" sz="1600" b="1" dirty="0" smtClean="0"/>
              <a:t> weeds</a:t>
            </a:r>
            <a:r>
              <a:rPr lang="en-US" sz="1600" dirty="0" smtClean="0"/>
              <a:t> /weeds of disturbed non- cropped area such as rubbish heaps, landfills, paths, roads, compost heaps </a:t>
            </a:r>
          </a:p>
          <a:p>
            <a:pPr marL="320040" indent="-320040" eaLnBrk="1" fontAlgn="auto" hangingPunct="1">
              <a:spcAft>
                <a:spcPts val="0"/>
              </a:spcAft>
              <a:buFont typeface="Wingdings"/>
              <a:buChar char=""/>
              <a:defRPr/>
            </a:pPr>
            <a:r>
              <a:rPr lang="en-US" sz="1600" dirty="0" smtClean="0"/>
              <a:t>(b)	</a:t>
            </a:r>
            <a:r>
              <a:rPr lang="en-US" sz="1600" i="1" dirty="0" smtClean="0"/>
              <a:t>Aquatic weeds</a:t>
            </a:r>
            <a:r>
              <a:rPr lang="en-US" sz="1600" dirty="0" smtClean="0"/>
              <a:t> (</a:t>
            </a:r>
            <a:r>
              <a:rPr lang="en-US" sz="1600" b="1" dirty="0" smtClean="0"/>
              <a:t>Submerged aquatic, Floating aquatic, Emergent aquatic weeds</a:t>
            </a:r>
            <a:endParaRPr lang="en-US" sz="1600" dirty="0" smtClean="0"/>
          </a:p>
          <a:p>
            <a:pPr marL="320040" indent="-320040" eaLnBrk="1" fontAlgn="auto" hangingPunct="1">
              <a:spcAft>
                <a:spcPts val="0"/>
              </a:spcAft>
              <a:buFont typeface="Wingdings"/>
              <a:buChar char=""/>
              <a:defRPr/>
            </a:pPr>
            <a:endParaRPr lang="en-US" sz="1600" dirty="0" smtClean="0"/>
          </a:p>
          <a:p>
            <a:pPr marL="320040" indent="-320040" eaLnBrk="1" fontAlgn="auto" hangingPunct="1">
              <a:spcAft>
                <a:spcPts val="0"/>
              </a:spcAft>
              <a:buFont typeface="Wingdings"/>
              <a:buChar char=""/>
              <a:defRPr/>
            </a:pPr>
            <a:r>
              <a:rPr lang="en-US" sz="1600" dirty="0" smtClean="0"/>
              <a:t>(3)	Growth habit: Free living (autotrophic) weeds</a:t>
            </a:r>
          </a:p>
          <a:p>
            <a:pPr marL="320040" indent="-320040" eaLnBrk="1" fontAlgn="auto" hangingPunct="1">
              <a:spcAft>
                <a:spcPts val="0"/>
              </a:spcAft>
              <a:buFont typeface="Wingdings"/>
              <a:buChar char=""/>
              <a:defRPr/>
            </a:pPr>
            <a:r>
              <a:rPr lang="en-US" sz="1600" dirty="0" smtClean="0"/>
              <a:t>ii	Parasitic plants(</a:t>
            </a:r>
            <a:r>
              <a:rPr lang="en-US" sz="1600" i="1" dirty="0" smtClean="0"/>
              <a:t>Root parasitic weed</a:t>
            </a:r>
            <a:r>
              <a:rPr lang="en-US" sz="1600" dirty="0" smtClean="0"/>
              <a:t>s or </a:t>
            </a:r>
            <a:r>
              <a:rPr lang="en-US" sz="1600" i="1" dirty="0" smtClean="0"/>
              <a:t>obligate parasite, Stem parasitic weeds</a:t>
            </a:r>
            <a:r>
              <a:rPr lang="en-US" sz="1600" dirty="0" smtClean="0"/>
              <a:t> ,</a:t>
            </a:r>
            <a:r>
              <a:rPr lang="en-US" sz="1600" i="1" dirty="0" smtClean="0"/>
              <a:t> Hemi parasitic weeds, Total parasites</a:t>
            </a:r>
            <a:r>
              <a:rPr lang="en-US" sz="1600" dirty="0" smtClean="0"/>
              <a:t>  </a:t>
            </a:r>
            <a:r>
              <a:rPr lang="en-US" sz="1600" b="1" dirty="0" smtClean="0"/>
              <a:t>Floating aquatic Emergent aquatic weeds</a:t>
            </a:r>
            <a:endParaRPr lang="en-US" sz="1600" dirty="0" smtClean="0"/>
          </a:p>
          <a:p>
            <a:pPr marL="320040" indent="-320040" eaLnBrk="1" fontAlgn="auto" hangingPunct="1">
              <a:spcAft>
                <a:spcPts val="0"/>
              </a:spcAft>
              <a:buFont typeface="Wingdings"/>
              <a:buChar char=""/>
              <a:defRPr/>
            </a:pPr>
            <a:r>
              <a:rPr lang="en-US" sz="1600" dirty="0" smtClean="0"/>
              <a:t>(4)	Degree of undesirability: ease and </a:t>
            </a:r>
            <a:r>
              <a:rPr lang="en-US" sz="1600" dirty="0" err="1" smtClean="0"/>
              <a:t>difficuly</a:t>
            </a:r>
            <a:r>
              <a:rPr lang="en-US" sz="1600" dirty="0" smtClean="0"/>
              <a:t> in controlling weeds.</a:t>
            </a:r>
          </a:p>
          <a:p>
            <a:pPr marL="320040" indent="-320040" eaLnBrk="1" fontAlgn="auto" hangingPunct="1">
              <a:spcAft>
                <a:spcPts val="0"/>
              </a:spcAft>
              <a:buFont typeface="Wingdings"/>
              <a:buChar char=""/>
              <a:defRPr/>
            </a:pPr>
            <a:r>
              <a:rPr lang="en-US" sz="1600" dirty="0" smtClean="0"/>
              <a:t>(5)	Morphology : </a:t>
            </a:r>
            <a:r>
              <a:rPr lang="en-US" sz="1600" dirty="0" err="1" smtClean="0"/>
              <a:t>a.Form</a:t>
            </a:r>
            <a:r>
              <a:rPr lang="en-US" sz="1600" dirty="0" smtClean="0"/>
              <a:t> e.g. Woody Stem </a:t>
            </a:r>
            <a:r>
              <a:rPr lang="en-US" sz="1600" dirty="0" err="1" smtClean="0"/>
              <a:t>e.g</a:t>
            </a:r>
            <a:r>
              <a:rPr lang="en-US" sz="1600" dirty="0" smtClean="0"/>
              <a:t> </a:t>
            </a:r>
            <a:r>
              <a:rPr lang="en-US" sz="1600" i="1" dirty="0" err="1" smtClean="0"/>
              <a:t>Azadirachta</a:t>
            </a:r>
            <a:r>
              <a:rPr lang="en-US" sz="1600" i="1" dirty="0" smtClean="0"/>
              <a:t>  </a:t>
            </a:r>
            <a:r>
              <a:rPr lang="en-US" sz="1600" i="1" dirty="0" err="1" smtClean="0"/>
              <a:t>indica</a:t>
            </a:r>
            <a:r>
              <a:rPr lang="en-US" sz="1600" i="1" dirty="0" smtClean="0"/>
              <a:t>, </a:t>
            </a:r>
            <a:endParaRPr lang="en-US" sz="1600" dirty="0" smtClean="0"/>
          </a:p>
          <a:p>
            <a:pPr marL="320040" indent="-320040" eaLnBrk="1" fontAlgn="auto" hangingPunct="1">
              <a:spcAft>
                <a:spcPts val="0"/>
              </a:spcAft>
              <a:buFont typeface="Wingdings"/>
              <a:buChar char=""/>
              <a:defRPr/>
            </a:pPr>
            <a:r>
              <a:rPr lang="en-US" sz="1600" dirty="0" smtClean="0"/>
              <a:t> ii.  	Semi Woody weeds- </a:t>
            </a:r>
            <a:r>
              <a:rPr lang="en-US" sz="1600" dirty="0" err="1" smtClean="0"/>
              <a:t>e.g</a:t>
            </a:r>
            <a:r>
              <a:rPr lang="en-US" sz="1600" dirty="0" smtClean="0"/>
              <a:t> </a:t>
            </a:r>
            <a:r>
              <a:rPr lang="en-US" sz="1600" i="1" dirty="0" err="1" smtClean="0"/>
              <a:t>Chromolaena</a:t>
            </a:r>
            <a:r>
              <a:rPr lang="en-US" sz="1600" i="1" dirty="0" smtClean="0"/>
              <a:t> </a:t>
            </a:r>
            <a:r>
              <a:rPr lang="en-US" sz="1600" i="1" dirty="0" err="1" smtClean="0"/>
              <a:t>odorata</a:t>
            </a:r>
            <a:r>
              <a:rPr lang="en-US" sz="1600" i="1" dirty="0" smtClean="0"/>
              <a:t>, </a:t>
            </a:r>
            <a:r>
              <a:rPr lang="en-US" sz="1600" i="1" dirty="0" err="1" smtClean="0"/>
              <a:t>Sida</a:t>
            </a:r>
            <a:r>
              <a:rPr lang="en-US" sz="1600" i="1" dirty="0" smtClean="0"/>
              <a:t> </a:t>
            </a:r>
            <a:r>
              <a:rPr lang="en-US" sz="1600" i="1" dirty="0" err="1" smtClean="0"/>
              <a:t>acuta</a:t>
            </a:r>
            <a:r>
              <a:rPr lang="en-US" sz="1600" i="1" dirty="0" smtClean="0"/>
              <a:t>.</a:t>
            </a:r>
            <a:endParaRPr lang="en-US" sz="1600" dirty="0" smtClean="0"/>
          </a:p>
          <a:p>
            <a:pPr marL="320040" indent="-320040" eaLnBrk="1" fontAlgn="auto" hangingPunct="1">
              <a:spcAft>
                <a:spcPts val="0"/>
              </a:spcAft>
              <a:buFont typeface="Wingdings"/>
              <a:buChar char=""/>
              <a:defRPr/>
            </a:pPr>
            <a:r>
              <a:rPr lang="en-US" sz="1600" i="1" dirty="0" smtClean="0"/>
              <a:t>Iii	</a:t>
            </a:r>
            <a:r>
              <a:rPr lang="en-US" sz="1600" dirty="0" smtClean="0"/>
              <a:t>Herbaceous weeds</a:t>
            </a:r>
            <a:r>
              <a:rPr lang="en-US" sz="1600" i="1" dirty="0" smtClean="0"/>
              <a:t>: </a:t>
            </a:r>
            <a:r>
              <a:rPr lang="en-US" sz="1600" i="1" dirty="0" err="1" smtClean="0"/>
              <a:t>e.g</a:t>
            </a:r>
            <a:r>
              <a:rPr lang="en-US" sz="1600" i="1" dirty="0" smtClean="0"/>
              <a:t> Ageratum </a:t>
            </a:r>
            <a:r>
              <a:rPr lang="en-US" sz="1600" i="1" dirty="0" err="1" smtClean="0"/>
              <a:t>conyzoides</a:t>
            </a:r>
            <a:r>
              <a:rPr lang="en-US" sz="1600" i="1" dirty="0" smtClean="0"/>
              <a:t>, </a:t>
            </a:r>
            <a:r>
              <a:rPr lang="en-US" sz="1600" i="1" dirty="0" err="1" smtClean="0"/>
              <a:t>Talinum</a:t>
            </a:r>
            <a:r>
              <a:rPr lang="en-US" sz="1600" i="1" dirty="0" smtClean="0"/>
              <a:t> </a:t>
            </a:r>
            <a:r>
              <a:rPr lang="en-US" sz="1600" i="1" dirty="0" err="1" smtClean="0"/>
              <a:t>triangulare</a:t>
            </a:r>
            <a:r>
              <a:rPr lang="en-US" sz="1600" i="1" dirty="0" smtClean="0"/>
              <a:t>, </a:t>
            </a:r>
          </a:p>
          <a:p>
            <a:pPr marL="320040" indent="-320040" eaLnBrk="1" fontAlgn="auto" hangingPunct="1">
              <a:spcAft>
                <a:spcPts val="0"/>
              </a:spcAft>
              <a:buFont typeface="Wingdings"/>
              <a:buChar char=""/>
              <a:defRPr/>
            </a:pPr>
            <a:r>
              <a:rPr lang="en-US" sz="1600" dirty="0" smtClean="0"/>
              <a:t>		b.  Leaf Type : narrow leaf:	grass like(ii)	Broad leaf weeds (</a:t>
            </a:r>
            <a:r>
              <a:rPr lang="en-US" sz="1600" dirty="0" err="1" smtClean="0"/>
              <a:t>Dicotyledons</a:t>
            </a:r>
            <a:r>
              <a:rPr lang="en-US" sz="1600" dirty="0" smtClean="0"/>
              <a:t>):, Sedges; e.g. </a:t>
            </a:r>
            <a:r>
              <a:rPr lang="en-US" sz="1600" i="1" dirty="0" err="1" smtClean="0"/>
              <a:t>Cyperus</a:t>
            </a:r>
            <a:r>
              <a:rPr lang="en-US" sz="1600" i="1" dirty="0" smtClean="0"/>
              <a:t> </a:t>
            </a:r>
            <a:r>
              <a:rPr lang="en-US" sz="1600" i="1" dirty="0" err="1" smtClean="0"/>
              <a:t>rotundus</a:t>
            </a:r>
            <a:r>
              <a:rPr lang="en-US" sz="1600" i="1" dirty="0" smtClean="0"/>
              <a:t>, C. </a:t>
            </a:r>
            <a:r>
              <a:rPr lang="en-US" sz="1600" i="1" dirty="0" err="1" smtClean="0"/>
              <a:t>esculentus</a:t>
            </a:r>
            <a:r>
              <a:rPr lang="en-US" sz="1600" i="1" dirty="0" smtClean="0"/>
              <a:t>, </a:t>
            </a:r>
            <a:r>
              <a:rPr lang="en-US" sz="1600" i="1" dirty="0" err="1" smtClean="0"/>
              <a:t>Mariscus</a:t>
            </a:r>
            <a:r>
              <a:rPr lang="en-US" sz="1600" i="1" dirty="0" smtClean="0"/>
              <a:t> </a:t>
            </a:r>
            <a:r>
              <a:rPr lang="en-US" sz="1600" i="1" dirty="0" err="1" smtClean="0"/>
              <a:t>alternifolius</a:t>
            </a:r>
            <a:r>
              <a:rPr lang="en-US" sz="1600" dirty="0" smtClean="0"/>
              <a:t> </a:t>
            </a:r>
          </a:p>
          <a:p>
            <a:pPr marL="320040" indent="-320040" eaLnBrk="1" fontAlgn="auto" hangingPunct="1">
              <a:spcAft>
                <a:spcPts val="0"/>
              </a:spcAft>
              <a:buFont typeface="Wingdings"/>
              <a:buChar char=""/>
              <a:defRPr/>
            </a:pPr>
            <a:r>
              <a:rPr lang="en-US" sz="1600" dirty="0" smtClean="0"/>
              <a:t> </a:t>
            </a:r>
          </a:p>
          <a:p>
            <a:pPr marL="320040" indent="-320040" eaLnBrk="1" fontAlgn="auto" hangingPunct="1">
              <a:spcAft>
                <a:spcPts val="0"/>
              </a:spcAft>
              <a:buFont typeface="Wingdings"/>
              <a:buChar char=""/>
              <a:defRPr/>
            </a:pPr>
            <a:r>
              <a:rPr lang="en-US" sz="1600" dirty="0" smtClean="0"/>
              <a:t>(6)	Scientific classification (Binomial </a:t>
            </a:r>
            <a:r>
              <a:rPr lang="en-US" sz="1600" dirty="0" err="1" smtClean="0"/>
              <a:t>nomenclture</a:t>
            </a:r>
            <a:r>
              <a:rPr lang="en-US" sz="1600" dirty="0" smtClean="0"/>
              <a:t>): based on their </a:t>
            </a:r>
            <a:r>
              <a:rPr lang="en-US" sz="1600" dirty="0" err="1" smtClean="0"/>
              <a:t>taonomy</a:t>
            </a:r>
            <a:r>
              <a:rPr lang="en-US" sz="1600" dirty="0" smtClean="0"/>
              <a:t> (family,, genera and specific  epithet</a:t>
            </a:r>
          </a:p>
          <a:p>
            <a:pPr marL="320040" indent="-320040" eaLnBrk="1" fontAlgn="auto" hangingPunct="1">
              <a:spcAft>
                <a:spcPts val="0"/>
              </a:spcAft>
              <a:buFont typeface="Wingdings"/>
              <a:buChar char=""/>
              <a:defRPr/>
            </a:pPr>
            <a:r>
              <a:rPr lang="en-US" sz="1600" dirty="0" smtClean="0"/>
              <a:t>(7)	Ecological affinities :  </a:t>
            </a:r>
            <a:r>
              <a:rPr lang="en-US" sz="1600" dirty="0" err="1" smtClean="0"/>
              <a:t>dryland</a:t>
            </a:r>
            <a:r>
              <a:rPr lang="en-US" sz="1600" dirty="0" smtClean="0"/>
              <a:t> weeds, </a:t>
            </a:r>
            <a:r>
              <a:rPr lang="en-US" sz="1600" dirty="0" err="1" smtClean="0"/>
              <a:t>gardenland</a:t>
            </a:r>
            <a:r>
              <a:rPr lang="en-US" sz="1600" dirty="0" smtClean="0"/>
              <a:t> weeds and wetland weeds</a:t>
            </a:r>
          </a:p>
          <a:p>
            <a:pPr marL="320040" indent="-320040" eaLnBrk="1" fontAlgn="auto" hangingPunct="1">
              <a:spcAft>
                <a:spcPts val="0"/>
              </a:spcAft>
              <a:buFont typeface="Wingdings"/>
              <a:buChar char=""/>
              <a:defRPr/>
            </a:pPr>
            <a:r>
              <a:rPr lang="en-US" sz="1600" dirty="0" smtClean="0"/>
              <a:t>(8)	Origin: native or introduced.</a:t>
            </a:r>
          </a:p>
          <a:p>
            <a:pPr marL="320040" indent="-320040" eaLnBrk="1" fontAlgn="auto" hangingPunct="1">
              <a:spcAft>
                <a:spcPts val="0"/>
              </a:spcAft>
              <a:buFont typeface="Wingdings"/>
              <a:buChar char=""/>
              <a:defRPr/>
            </a:pPr>
            <a:endParaRPr lang="en-US" sz="16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612775" y="228600"/>
            <a:ext cx="8153400" cy="990600"/>
          </a:xfrm>
        </p:spPr>
        <p:txBody>
          <a:bodyPr/>
          <a:lstStyle/>
          <a:p>
            <a:pPr eaLnBrk="1" hangingPunct="1"/>
            <a:r>
              <a:rPr lang="en-US" smtClean="0"/>
              <a:t>WEED ECOLOGY</a:t>
            </a:r>
          </a:p>
        </p:txBody>
      </p:sp>
      <p:sp>
        <p:nvSpPr>
          <p:cNvPr id="3" name="Content Placeholder 2"/>
          <p:cNvSpPr>
            <a:spLocks noGrp="1"/>
          </p:cNvSpPr>
          <p:nvPr>
            <p:ph sz="quarter" idx="1"/>
          </p:nvPr>
        </p:nvSpPr>
        <p:spPr>
          <a:xfrm>
            <a:off x="612775" y="1600200"/>
            <a:ext cx="8153400" cy="4495800"/>
          </a:xfrm>
        </p:spPr>
        <p:txBody>
          <a:bodyPr rtlCol="0">
            <a:normAutofit fontScale="92500" lnSpcReduction="20000"/>
          </a:bodyPr>
          <a:lstStyle/>
          <a:p>
            <a:pPr marL="320040" indent="-320040" eaLnBrk="1" fontAlgn="auto" hangingPunct="1">
              <a:spcAft>
                <a:spcPts val="0"/>
              </a:spcAft>
              <a:buFont typeface="Arial" pitchFamily="34" charset="0"/>
              <a:buChar char="•"/>
              <a:defRPr/>
            </a:pPr>
            <a:r>
              <a:rPr lang="en-US" b="1" dirty="0" smtClean="0"/>
              <a:t>Ecology</a:t>
            </a:r>
            <a:r>
              <a:rPr lang="en-US" dirty="0" smtClean="0"/>
              <a:t> is the study of the relationship of plants and animals  to their physical  and biological environment. Physical environment like light, heat solar radiation, moisture, wind, oxygen, carbon dioxide, nutrient soil, water and atmosphere. Biological environment includes organism of the same kind as well as other plants and animals</a:t>
            </a:r>
          </a:p>
          <a:p>
            <a:pPr marL="320040" indent="-320040" eaLnBrk="1" fontAlgn="auto" hangingPunct="1">
              <a:spcAft>
                <a:spcPts val="0"/>
              </a:spcAft>
              <a:buFont typeface="Arial" pitchFamily="34" charset="0"/>
              <a:buChar char="•"/>
              <a:defRPr/>
            </a:pPr>
            <a:r>
              <a:rPr lang="en-US" b="1" dirty="0" smtClean="0"/>
              <a:t>Weed ecology</a:t>
            </a:r>
            <a:r>
              <a:rPr lang="en-US" dirty="0" smtClean="0"/>
              <a:t> is generally about the growth characteristics (ii) adaptation (iii) survival mechanism of weed that enables them to exploit environmental resources and successfully colonize new habitat often at the expense of other neighboring plants</a:t>
            </a:r>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12775" y="228600"/>
            <a:ext cx="8153400" cy="990600"/>
          </a:xfrm>
        </p:spPr>
        <p:txBody>
          <a:bodyPr/>
          <a:lstStyle/>
          <a:p>
            <a:pPr eaLnBrk="1" hangingPunct="1"/>
            <a:endParaRPr lang="en-US" smtClean="0"/>
          </a:p>
        </p:txBody>
      </p:sp>
      <p:sp>
        <p:nvSpPr>
          <p:cNvPr id="20483" name="Content Placeholder 2"/>
          <p:cNvSpPr>
            <a:spLocks noGrp="1"/>
          </p:cNvSpPr>
          <p:nvPr>
            <p:ph sz="quarter" idx="1"/>
          </p:nvPr>
        </p:nvSpPr>
        <p:spPr>
          <a:xfrm>
            <a:off x="612775" y="1600200"/>
            <a:ext cx="8153400" cy="4495800"/>
          </a:xfrm>
        </p:spPr>
        <p:txBody>
          <a:bodyPr/>
          <a:lstStyle/>
          <a:p>
            <a:pPr eaLnBrk="1" hangingPunct="1"/>
            <a:r>
              <a:rPr lang="en-US" b="1" smtClean="0"/>
              <a:t>A habitat</a:t>
            </a:r>
            <a:r>
              <a:rPr lang="en-US" smtClean="0"/>
              <a:t>  is a dwelling place  or a kind of environment occupied by  the individuals of a species. Habitat may imply places like rubbish dump,  farm land or other sites occupied by weeds.</a:t>
            </a:r>
          </a:p>
          <a:p>
            <a:pPr eaLnBrk="1" hangingPunct="1"/>
            <a:endParaRPr 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612775" y="228600"/>
            <a:ext cx="8153400" cy="990600"/>
          </a:xfrm>
        </p:spPr>
        <p:txBody>
          <a:bodyPr/>
          <a:lstStyle/>
          <a:p>
            <a:pPr eaLnBrk="1" hangingPunct="1"/>
            <a:endParaRPr lang="en-US" smtClean="0"/>
          </a:p>
        </p:txBody>
      </p:sp>
      <p:sp>
        <p:nvSpPr>
          <p:cNvPr id="3" name="Content Placeholder 2"/>
          <p:cNvSpPr>
            <a:spLocks noGrp="1"/>
          </p:cNvSpPr>
          <p:nvPr>
            <p:ph sz="quarter" idx="1"/>
          </p:nvPr>
        </p:nvSpPr>
        <p:spPr>
          <a:xfrm>
            <a:off x="612775" y="1600200"/>
            <a:ext cx="8153400" cy="4495800"/>
          </a:xfrm>
        </p:spPr>
        <p:txBody>
          <a:bodyPr rtlCol="0">
            <a:normAutofit lnSpcReduction="10000"/>
          </a:bodyPr>
          <a:lstStyle/>
          <a:p>
            <a:pPr marL="320040" indent="-320040" eaLnBrk="1" fontAlgn="auto" hangingPunct="1">
              <a:spcAft>
                <a:spcPts val="0"/>
              </a:spcAft>
              <a:buFont typeface="Arial" pitchFamily="34" charset="0"/>
              <a:buChar char="•"/>
              <a:defRPr/>
            </a:pPr>
            <a:r>
              <a:rPr lang="en-US" b="1" dirty="0" smtClean="0"/>
              <a:t>Niche</a:t>
            </a:r>
            <a:r>
              <a:rPr lang="en-US" dirty="0" smtClean="0"/>
              <a:t>: it is the condition in a location under which a species can live successfully. Within the habitat, organisms occupy different niches. </a:t>
            </a:r>
          </a:p>
          <a:p>
            <a:pPr marL="320040" indent="-320040" eaLnBrk="1" fontAlgn="auto" hangingPunct="1">
              <a:spcAft>
                <a:spcPts val="0"/>
              </a:spcAft>
              <a:buFont typeface="Arial" pitchFamily="34" charset="0"/>
              <a:buChar char="•"/>
              <a:defRPr/>
            </a:pPr>
            <a:r>
              <a:rPr lang="en-US" b="1" dirty="0" smtClean="0"/>
              <a:t> </a:t>
            </a:r>
            <a:r>
              <a:rPr lang="en-US" dirty="0" smtClean="0"/>
              <a:t>A niche is the functional role of a species in a community—that is, its occupation, or how it earns its living. For example, the scarlet tanager lives in a deciduous forest habitat. Its niche, in part, is gleaning insects from the canopy foliage. The more a community is stratified, the more finely the habitat is divided into additional niches.</a:t>
            </a:r>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WEED-CROP ECOSYSTEM</a:t>
            </a:r>
            <a:r>
              <a:rPr lang="en-US" dirty="0" smtClean="0"/>
              <a:t/>
            </a:r>
            <a:br>
              <a:rPr lang="en-US" dirty="0" smtClean="0"/>
            </a:br>
            <a:endParaRPr lang="en-US" dirty="0"/>
          </a:p>
        </p:txBody>
      </p:sp>
      <p:sp>
        <p:nvSpPr>
          <p:cNvPr id="22531" name="Content Placeholder 2"/>
          <p:cNvSpPr>
            <a:spLocks noGrp="1"/>
          </p:cNvSpPr>
          <p:nvPr>
            <p:ph sz="quarter" idx="1"/>
          </p:nvPr>
        </p:nvSpPr>
        <p:spPr>
          <a:xfrm>
            <a:off x="612775" y="1600200"/>
            <a:ext cx="8153400" cy="4495800"/>
          </a:xfrm>
        </p:spPr>
        <p:txBody>
          <a:bodyPr/>
          <a:lstStyle/>
          <a:p>
            <a:pPr eaLnBrk="1" hangingPunct="1">
              <a:buFont typeface="Arial" pitchFamily="34" charset="0"/>
              <a:buChar char="•"/>
            </a:pPr>
            <a:r>
              <a:rPr lang="en-US" b="1" smtClean="0"/>
              <a:t>Ecosystem </a:t>
            </a:r>
            <a:r>
              <a:rPr lang="en-US" smtClean="0"/>
              <a:t>is the energy driven complex system in which the living organisms interact with themselves and the environment.</a:t>
            </a:r>
          </a:p>
          <a:p>
            <a:pPr eaLnBrk="1" hangingPunct="1">
              <a:buFont typeface="Arial" pitchFamily="34" charset="0"/>
              <a:buChar char="•"/>
            </a:pPr>
            <a:r>
              <a:rPr lang="en-US" b="1" smtClean="0"/>
              <a:t>Weed- crop ecosystem</a:t>
            </a:r>
            <a:r>
              <a:rPr lang="en-US" smtClean="0"/>
              <a:t> involves weed-crop interaction as well as the nature and the function of that ecosystem. This will assist in understanding the impact of crop production and husbandry on the shifts in weed flora, for instance   the persistent of weed  in given weed- crop ecosystem.</a:t>
            </a:r>
          </a:p>
          <a:p>
            <a:pPr eaLnBrk="1" hangingPunct="1">
              <a:buFont typeface="Arial" pitchFamily="34" charset="0"/>
              <a:buChar char="•"/>
            </a:pPr>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Persistence and survival mechanism of weeds</a:t>
            </a:r>
            <a:r>
              <a:rPr lang="en-US" dirty="0" smtClean="0"/>
              <a:t/>
            </a:r>
            <a:br>
              <a:rPr lang="en-US" dirty="0" smtClean="0"/>
            </a:br>
            <a:endParaRPr lang="en-US" dirty="0"/>
          </a:p>
        </p:txBody>
      </p:sp>
      <p:sp>
        <p:nvSpPr>
          <p:cNvPr id="3" name="Content Placeholder 2"/>
          <p:cNvSpPr>
            <a:spLocks noGrp="1"/>
          </p:cNvSpPr>
          <p:nvPr>
            <p:ph sz="quarter" idx="1"/>
          </p:nvPr>
        </p:nvSpPr>
        <p:spPr>
          <a:xfrm>
            <a:off x="612775" y="1600200"/>
            <a:ext cx="8153400" cy="4495800"/>
          </a:xfrm>
        </p:spPr>
        <p:txBody>
          <a:bodyPr rtlCol="0">
            <a:normAutofit fontScale="47500" lnSpcReduction="20000"/>
          </a:bodyPr>
          <a:lstStyle/>
          <a:p>
            <a:pPr marL="320040" indent="-320040" eaLnBrk="1" fontAlgn="auto" hangingPunct="1">
              <a:spcAft>
                <a:spcPts val="0"/>
              </a:spcAft>
              <a:buFont typeface="Arial" pitchFamily="34" charset="0"/>
              <a:buChar char="•"/>
              <a:defRPr/>
            </a:pPr>
            <a:r>
              <a:rPr lang="en-US" dirty="0" smtClean="0"/>
              <a:t>Weed persistence is a measure of the adaptive potential of weeds that enables them to survive in disturbed environment such as  </a:t>
            </a:r>
            <a:r>
              <a:rPr lang="en-US" dirty="0" err="1" smtClean="0"/>
              <a:t>i</a:t>
            </a:r>
            <a:r>
              <a:rPr lang="en-US" dirty="0" smtClean="0"/>
              <a:t>.  Crop land  ii. Recreational site iii. Irrigation canal and  iv. Pastures</a:t>
            </a:r>
          </a:p>
          <a:p>
            <a:pPr marL="320040" indent="-320040" eaLnBrk="1" fontAlgn="auto" hangingPunct="1">
              <a:spcAft>
                <a:spcPts val="0"/>
              </a:spcAft>
              <a:buFont typeface="Arial" pitchFamily="34" charset="0"/>
              <a:buChar char="•"/>
              <a:defRPr/>
            </a:pPr>
            <a:r>
              <a:rPr lang="en-US" b="1" dirty="0" smtClean="0"/>
              <a:t>The adaptive features or survival mechanisms of annual  weeds</a:t>
            </a:r>
            <a:r>
              <a:rPr lang="en-US" dirty="0" smtClean="0"/>
              <a:t> include: </a:t>
            </a:r>
            <a:r>
              <a:rPr lang="en-US" dirty="0" err="1" smtClean="0"/>
              <a:t>i</a:t>
            </a:r>
            <a:r>
              <a:rPr lang="en-US" dirty="0" smtClean="0"/>
              <a:t>. Production of large quantities of seeds ii. Seed dormancy and iii.  Periodicity of seed germination and short life span. </a:t>
            </a:r>
          </a:p>
          <a:p>
            <a:pPr marL="320040" indent="-320040" eaLnBrk="1" fontAlgn="auto" hangingPunct="1">
              <a:spcAft>
                <a:spcPts val="0"/>
              </a:spcAft>
              <a:buFont typeface="Arial" pitchFamily="34" charset="0"/>
              <a:buChar char="•"/>
              <a:defRPr/>
            </a:pPr>
            <a:r>
              <a:rPr lang="en-US" b="1" dirty="0" smtClean="0"/>
              <a:t>The adaptive features of perennial weeds</a:t>
            </a:r>
            <a:r>
              <a:rPr lang="en-US" dirty="0" smtClean="0"/>
              <a:t> include: </a:t>
            </a:r>
            <a:r>
              <a:rPr lang="en-US" dirty="0" err="1" smtClean="0"/>
              <a:t>i</a:t>
            </a:r>
            <a:r>
              <a:rPr lang="en-US" dirty="0" smtClean="0"/>
              <a:t>. Deep rooting ii. Dormancy iii. characteristics of  buds on rhizome iv. Other modified stems  and v. Fragmentation of parts</a:t>
            </a:r>
          </a:p>
          <a:p>
            <a:pPr marL="320040" indent="-320040" eaLnBrk="1" fontAlgn="auto" hangingPunct="1">
              <a:spcAft>
                <a:spcPts val="0"/>
              </a:spcAft>
              <a:buFont typeface="Wingdings"/>
              <a:buChar char=""/>
              <a:defRPr/>
            </a:pPr>
            <a:endParaRPr lang="en-US" dirty="0" smtClean="0"/>
          </a:p>
          <a:p>
            <a:pPr marL="320040" indent="-320040" eaLnBrk="1" fontAlgn="auto" hangingPunct="1">
              <a:spcAft>
                <a:spcPts val="0"/>
              </a:spcAft>
              <a:buFont typeface="Wingdings"/>
              <a:buChar char=""/>
              <a:defRPr/>
            </a:pPr>
            <a:r>
              <a:rPr lang="en-US" dirty="0" smtClean="0"/>
              <a:t> Types of   </a:t>
            </a:r>
            <a:r>
              <a:rPr lang="en-US" dirty="0" err="1" smtClean="0"/>
              <a:t>peennating</a:t>
            </a:r>
            <a:r>
              <a:rPr lang="en-US" dirty="0" smtClean="0"/>
              <a:t> and reproductive vegetative structures  in perennial weeds:</a:t>
            </a:r>
          </a:p>
          <a:p>
            <a:pPr marL="320040" indent="-320040" eaLnBrk="1" fontAlgn="auto" hangingPunct="1">
              <a:spcAft>
                <a:spcPts val="0"/>
              </a:spcAft>
              <a:buFont typeface="Wingdings"/>
              <a:buChar char=""/>
              <a:defRPr/>
            </a:pPr>
            <a:r>
              <a:rPr lang="en-US" dirty="0" smtClean="0"/>
              <a:t>1. Rhizome – underground, horizontal stem (</a:t>
            </a:r>
            <a:r>
              <a:rPr lang="en-US" dirty="0" err="1" smtClean="0"/>
              <a:t>quackgrass</a:t>
            </a:r>
            <a:r>
              <a:rPr lang="en-US" dirty="0" smtClean="0"/>
              <a:t>, swamp smartweed) </a:t>
            </a:r>
          </a:p>
          <a:p>
            <a:pPr marL="320040" indent="-320040" eaLnBrk="1" fontAlgn="auto" hangingPunct="1">
              <a:spcAft>
                <a:spcPts val="0"/>
              </a:spcAft>
              <a:buFont typeface="Wingdings"/>
              <a:buChar char=""/>
              <a:defRPr/>
            </a:pPr>
            <a:r>
              <a:rPr lang="en-US" dirty="0" smtClean="0"/>
              <a:t>2. </a:t>
            </a:r>
            <a:r>
              <a:rPr lang="en-US" dirty="0" err="1" smtClean="0"/>
              <a:t>Stolon</a:t>
            </a:r>
            <a:r>
              <a:rPr lang="en-US" dirty="0" smtClean="0"/>
              <a:t> – aboveground, horizontal stem (</a:t>
            </a:r>
            <a:r>
              <a:rPr lang="en-US" dirty="0" err="1" smtClean="0"/>
              <a:t>bermudagrass</a:t>
            </a:r>
            <a:r>
              <a:rPr lang="en-US" dirty="0" smtClean="0"/>
              <a:t>) </a:t>
            </a:r>
          </a:p>
          <a:p>
            <a:pPr marL="320040" indent="-320040" eaLnBrk="1" fontAlgn="auto" hangingPunct="1">
              <a:spcAft>
                <a:spcPts val="0"/>
              </a:spcAft>
              <a:buFont typeface="Wingdings"/>
              <a:buChar char=""/>
              <a:defRPr/>
            </a:pPr>
            <a:r>
              <a:rPr lang="en-US" dirty="0" smtClean="0"/>
              <a:t>3. Tuber – swollen stem tissue (yellow </a:t>
            </a:r>
            <a:r>
              <a:rPr lang="en-US" dirty="0" err="1" smtClean="0"/>
              <a:t>nutsedge</a:t>
            </a:r>
            <a:r>
              <a:rPr lang="en-US" dirty="0" smtClean="0"/>
              <a:t>) </a:t>
            </a:r>
          </a:p>
          <a:p>
            <a:pPr marL="320040" indent="-320040" eaLnBrk="1" fontAlgn="auto" hangingPunct="1">
              <a:spcAft>
                <a:spcPts val="0"/>
              </a:spcAft>
              <a:buFont typeface="Wingdings"/>
              <a:buChar char=""/>
              <a:defRPr/>
            </a:pPr>
            <a:r>
              <a:rPr lang="en-US" dirty="0" smtClean="0"/>
              <a:t>4. Bulb – stem with shortened internodes and fleshy modified leaves (wild garlic)  </a:t>
            </a:r>
          </a:p>
          <a:p>
            <a:pPr marL="320040" indent="-320040" eaLnBrk="1" fontAlgn="auto" hangingPunct="1">
              <a:spcAft>
                <a:spcPts val="0"/>
              </a:spcAft>
              <a:buFont typeface="Wingdings"/>
              <a:buChar char=""/>
              <a:defRPr/>
            </a:pPr>
            <a:r>
              <a:rPr lang="en-US" dirty="0" smtClean="0"/>
              <a:t>5. offset</a:t>
            </a:r>
          </a:p>
          <a:p>
            <a:pPr marL="320040" indent="-320040" eaLnBrk="1" fontAlgn="auto" hangingPunct="1">
              <a:spcAft>
                <a:spcPts val="0"/>
              </a:spcAft>
              <a:buFont typeface="Wingdings"/>
              <a:buChar char=""/>
              <a:defRPr/>
            </a:pPr>
            <a:r>
              <a:rPr lang="en-US" dirty="0" smtClean="0"/>
              <a:t>6. bulbils</a:t>
            </a:r>
          </a:p>
          <a:p>
            <a:pPr marL="320040" indent="-320040" eaLnBrk="1" fontAlgn="auto" hangingPunct="1">
              <a:spcAft>
                <a:spcPts val="0"/>
              </a:spcAft>
              <a:buFont typeface="Wingdings"/>
              <a:buChar char=""/>
              <a:defRPr/>
            </a:pPr>
            <a:r>
              <a:rPr lang="en-US" dirty="0" smtClean="0"/>
              <a:t>7. corm</a:t>
            </a:r>
          </a:p>
          <a:p>
            <a:pPr marL="320040" indent="-320040" eaLnBrk="1" fontAlgn="auto" hangingPunct="1">
              <a:spcAft>
                <a:spcPts val="0"/>
              </a:spcAft>
              <a:buFont typeface="Wingdings"/>
              <a:buChar char=""/>
              <a:defRPr/>
            </a:pPr>
            <a:r>
              <a:rPr lang="en-US" dirty="0" smtClean="0"/>
              <a:t>8. runners</a:t>
            </a:r>
          </a:p>
          <a:p>
            <a:pPr marL="320040" indent="-320040" eaLnBrk="1" fontAlgn="auto" hangingPunct="1">
              <a:spcAft>
                <a:spcPts val="0"/>
              </a:spcAft>
              <a:buFont typeface="Wingdings"/>
              <a:buChar char=""/>
              <a:defRPr/>
            </a:pPr>
            <a:r>
              <a:rPr lang="en-US" dirty="0" smtClean="0"/>
              <a:t>9. suckers</a:t>
            </a:r>
          </a:p>
          <a:p>
            <a:pPr marL="320040" indent="-320040" eaLnBrk="1" fontAlgn="auto" hangingPunct="1">
              <a:spcAft>
                <a:spcPts val="0"/>
              </a:spcAft>
              <a:buFont typeface="Wingdings"/>
              <a:buChar char=""/>
              <a:defRPr/>
            </a:pPr>
            <a:endParaRPr lang="en-US" dirty="0" smtClean="0"/>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828800"/>
          </a:xfrm>
        </p:spPr>
        <p:txBody>
          <a:bodyPr>
            <a:normAutofit fontScale="90000"/>
          </a:bodyPr>
          <a:lstStyle/>
          <a:p>
            <a:pPr eaLnBrk="1" fontAlgn="auto" hangingPunct="1">
              <a:spcAft>
                <a:spcPts val="0"/>
              </a:spcAft>
              <a:defRPr/>
            </a:pPr>
            <a:r>
              <a:rPr lang="en-US" b="1" dirty="0" smtClean="0"/>
              <a:t/>
            </a:r>
            <a:br>
              <a:rPr lang="en-US" b="1" dirty="0" smtClean="0"/>
            </a:br>
            <a:r>
              <a:rPr lang="en-US" b="1" dirty="0" smtClean="0"/>
              <a:t>Persistence and survival mechanism of weeds</a:t>
            </a:r>
            <a:r>
              <a:rPr lang="en-US" dirty="0" smtClean="0"/>
              <a:t>(contd.)</a:t>
            </a:r>
            <a:endParaRPr lang="en-US" dirty="0"/>
          </a:p>
        </p:txBody>
      </p:sp>
      <p:sp>
        <p:nvSpPr>
          <p:cNvPr id="24579" name="Content Placeholder 2"/>
          <p:cNvSpPr>
            <a:spLocks noGrp="1"/>
          </p:cNvSpPr>
          <p:nvPr>
            <p:ph sz="quarter" idx="1"/>
          </p:nvPr>
        </p:nvSpPr>
        <p:spPr>
          <a:xfrm>
            <a:off x="612775" y="1600200"/>
            <a:ext cx="8153400" cy="4495800"/>
          </a:xfrm>
        </p:spPr>
        <p:txBody>
          <a:bodyPr/>
          <a:lstStyle/>
          <a:p>
            <a:pPr eaLnBrk="1" hangingPunct="1"/>
            <a:endParaRPr lang="en-US" smtClean="0"/>
          </a:p>
        </p:txBody>
      </p:sp>
      <p:sp>
        <p:nvSpPr>
          <p:cNvPr id="24580" name="Rectangle 3"/>
          <p:cNvSpPr>
            <a:spLocks noChangeArrowheads="1"/>
          </p:cNvSpPr>
          <p:nvPr/>
        </p:nvSpPr>
        <p:spPr bwMode="auto">
          <a:xfrm>
            <a:off x="990600" y="2971800"/>
            <a:ext cx="6858000"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t>Storage organs may act as 'perennating organs‘  These are used by plants to survive adverse periods in the plant's life-cycle (e.g. caused by cold, excessive heat, lack of light or drought). During these periods, parts of the plant die and then when conditions become favourable again, re-growth occurs from buds in the perennating organs. For example geophytes growing in woodland under deciduous trees (e.g. </a:t>
            </a:r>
            <a:r>
              <a:rPr lang="en-US">
                <a:hlinkClick r:id="rId2" action="ppaction://hlinkfile" tooltip="Bluebells"/>
              </a:rPr>
              <a:t>bluebells</a:t>
            </a:r>
            <a:r>
              <a:rPr lang="en-US"/>
              <a:t>, </a:t>
            </a:r>
            <a:r>
              <a:rPr lang="en-US">
                <a:hlinkClick r:id="rId3" action="ppaction://hlinkfile" tooltip="Trilliums"/>
              </a:rPr>
              <a:t>trilliums</a:t>
            </a:r>
            <a:r>
              <a:rPr lang="en-US"/>
              <a:t>) die back to underground storage organs during summer when tree leaf cover restricts light and water is less available.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Crop mimicry</a:t>
            </a:r>
            <a:r>
              <a:rPr lang="en-US" dirty="0" smtClean="0"/>
              <a:t/>
            </a:r>
            <a:br>
              <a:rPr lang="en-US" dirty="0" smtClean="0"/>
            </a:br>
            <a:endParaRPr lang="en-US" dirty="0"/>
          </a:p>
        </p:txBody>
      </p:sp>
      <p:sp>
        <p:nvSpPr>
          <p:cNvPr id="25603" name="Content Placeholder 2"/>
          <p:cNvSpPr>
            <a:spLocks noGrp="1"/>
          </p:cNvSpPr>
          <p:nvPr>
            <p:ph sz="quarter" idx="1"/>
          </p:nvPr>
        </p:nvSpPr>
        <p:spPr>
          <a:xfrm>
            <a:off x="612775" y="1600200"/>
            <a:ext cx="8153400" cy="4495800"/>
          </a:xfrm>
        </p:spPr>
        <p:txBody>
          <a:bodyPr/>
          <a:lstStyle/>
          <a:p>
            <a:pPr eaLnBrk="1" hangingPunct="1"/>
            <a:r>
              <a:rPr lang="en-US" smtClean="0"/>
              <a:t>Crop mimicry is an example of the extent to which weeds have adapted themselves to survive  in that frequently disturbed site.</a:t>
            </a:r>
          </a:p>
          <a:p>
            <a:pPr eaLnBrk="1" hangingPunct="1"/>
            <a:r>
              <a:rPr lang="en-US" b="1" smtClean="0"/>
              <a:t>Crop mimicry is defined</a:t>
            </a:r>
            <a:r>
              <a:rPr lang="en-US" smtClean="0"/>
              <a:t> </a:t>
            </a:r>
            <a:r>
              <a:rPr lang="en-US" b="1" smtClean="0"/>
              <a:t>as</a:t>
            </a:r>
            <a:r>
              <a:rPr lang="en-US" smtClean="0"/>
              <a:t> the phenomenon whereby weeds develop morphological and or biochemical close resemblance to some phases in the life history of a crop as to be mistaken for the crop and thus evade eradication.</a:t>
            </a:r>
          </a:p>
          <a:p>
            <a:pPr eaLnBrk="1" hangingPunct="1"/>
            <a:endParaRPr 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612775" y="228600"/>
            <a:ext cx="8153400" cy="990600"/>
          </a:xfrm>
        </p:spPr>
        <p:txBody>
          <a:bodyPr/>
          <a:lstStyle/>
          <a:p>
            <a:pPr eaLnBrk="1" hangingPunct="1"/>
            <a:endParaRPr lang="en-US" smtClean="0"/>
          </a:p>
        </p:txBody>
      </p:sp>
      <p:sp>
        <p:nvSpPr>
          <p:cNvPr id="19459" name="Content Placeholder 2"/>
          <p:cNvSpPr>
            <a:spLocks noGrp="1"/>
          </p:cNvSpPr>
          <p:nvPr>
            <p:ph sz="quarter" idx="1"/>
          </p:nvPr>
        </p:nvSpPr>
        <p:spPr>
          <a:xfrm>
            <a:off x="612775" y="1600200"/>
            <a:ext cx="8153400" cy="4495800"/>
          </a:xfrm>
        </p:spPr>
        <p:txBody>
          <a:bodyPr>
            <a:normAutofit fontScale="92500"/>
          </a:bodyPr>
          <a:lstStyle/>
          <a:p>
            <a:pPr marL="320040" indent="-320040" eaLnBrk="1" fontAlgn="auto" hangingPunct="1">
              <a:spcAft>
                <a:spcPts val="0"/>
              </a:spcAft>
              <a:buFont typeface="Wingdings"/>
              <a:buChar char=""/>
              <a:defRPr/>
            </a:pPr>
            <a:r>
              <a:rPr lang="en-US" b="1" dirty="0" smtClean="0"/>
              <a:t>Types of crop mimicry</a:t>
            </a:r>
            <a:endParaRPr lang="en-US" dirty="0" smtClean="0"/>
          </a:p>
          <a:p>
            <a:pPr marL="320040" indent="-320040" eaLnBrk="1" fontAlgn="auto" hangingPunct="1">
              <a:spcAft>
                <a:spcPts val="0"/>
              </a:spcAft>
              <a:buFont typeface="Wingdings"/>
              <a:buChar char=""/>
              <a:defRPr/>
            </a:pPr>
            <a:r>
              <a:rPr lang="en-US" sz="2000" i="1" dirty="0" smtClean="0"/>
              <a:t>Vegetative </a:t>
            </a:r>
            <a:r>
              <a:rPr lang="en-US" sz="2000" i="1" dirty="0" err="1" smtClean="0"/>
              <a:t>mimicry:</a:t>
            </a:r>
            <a:r>
              <a:rPr lang="en-US" sz="2000" dirty="0" err="1" smtClean="0"/>
              <a:t>A</a:t>
            </a:r>
            <a:r>
              <a:rPr lang="en-US" sz="2000" dirty="0" smtClean="0"/>
              <a:t> situation where close similarity in appearance occurs between weeds and crops at seedling and vegetative </a:t>
            </a:r>
            <a:r>
              <a:rPr lang="en-US" sz="2000" dirty="0" err="1" smtClean="0"/>
              <a:t>stages.e.g</a:t>
            </a:r>
            <a:r>
              <a:rPr lang="en-US" sz="2000" dirty="0" smtClean="0"/>
              <a:t>. wild rice (</a:t>
            </a:r>
            <a:r>
              <a:rPr lang="en-US" sz="2000" dirty="0" err="1" smtClean="0"/>
              <a:t>O</a:t>
            </a:r>
            <a:r>
              <a:rPr lang="en-US" sz="2000" i="1" dirty="0" err="1" smtClean="0"/>
              <a:t>ryza</a:t>
            </a:r>
            <a:r>
              <a:rPr lang="en-US" sz="2000" i="1" dirty="0" smtClean="0"/>
              <a:t> </a:t>
            </a:r>
            <a:r>
              <a:rPr lang="en-US" sz="2000" i="1" dirty="0" err="1" smtClean="0"/>
              <a:t>longistaminata</a:t>
            </a:r>
            <a:r>
              <a:rPr lang="en-US" sz="2000" i="1" dirty="0" smtClean="0"/>
              <a:t>)</a:t>
            </a:r>
            <a:r>
              <a:rPr lang="en-US" sz="2000" dirty="0" smtClean="0"/>
              <a:t> in cultivated rice ; wild sorghum (</a:t>
            </a:r>
            <a:r>
              <a:rPr lang="en-US" sz="2000" i="1" dirty="0" smtClean="0"/>
              <a:t>Sorghum </a:t>
            </a:r>
            <a:r>
              <a:rPr lang="en-US" sz="2000" i="1" dirty="0" err="1" smtClean="0"/>
              <a:t>halepense</a:t>
            </a:r>
            <a:r>
              <a:rPr lang="en-US" sz="2000" i="1" dirty="0" smtClean="0"/>
              <a:t>)</a:t>
            </a:r>
            <a:r>
              <a:rPr lang="en-US" sz="2000" dirty="0" smtClean="0"/>
              <a:t> in cultivated sorghum,  wild sugarcane (</a:t>
            </a:r>
            <a:r>
              <a:rPr lang="en-US" sz="2000" i="1" dirty="0" err="1" smtClean="0"/>
              <a:t>Saccharum</a:t>
            </a:r>
            <a:r>
              <a:rPr lang="en-US" sz="2000" i="1" dirty="0" smtClean="0"/>
              <a:t> </a:t>
            </a:r>
            <a:r>
              <a:rPr lang="en-US" sz="2000" i="1" dirty="0" err="1" smtClean="0"/>
              <a:t>spontaneum</a:t>
            </a:r>
            <a:r>
              <a:rPr lang="en-US" sz="2000" i="1" dirty="0" smtClean="0"/>
              <a:t>) </a:t>
            </a:r>
            <a:r>
              <a:rPr lang="en-US" sz="2000" dirty="0" smtClean="0"/>
              <a:t>in sugarcane.</a:t>
            </a:r>
          </a:p>
          <a:p>
            <a:pPr marL="320040" indent="-320040" eaLnBrk="1" fontAlgn="auto" hangingPunct="1">
              <a:spcAft>
                <a:spcPts val="0"/>
              </a:spcAft>
              <a:buFont typeface="Wingdings"/>
              <a:buChar char=""/>
              <a:defRPr/>
            </a:pPr>
            <a:endParaRPr lang="en-US" sz="2000" dirty="0" smtClean="0"/>
          </a:p>
          <a:p>
            <a:pPr marL="320040" indent="-320040" eaLnBrk="1" fontAlgn="auto" hangingPunct="1">
              <a:spcAft>
                <a:spcPts val="0"/>
              </a:spcAft>
              <a:buFont typeface="Wingdings"/>
              <a:buChar char=""/>
              <a:defRPr/>
            </a:pPr>
            <a:r>
              <a:rPr lang="en-US" sz="2000" i="1" dirty="0" smtClean="0"/>
              <a:t>Seed </a:t>
            </a:r>
            <a:r>
              <a:rPr lang="en-US" sz="2000" i="1" dirty="0" err="1" smtClean="0"/>
              <a:t>mimicry:</a:t>
            </a:r>
            <a:r>
              <a:rPr lang="en-US" sz="2000" dirty="0" err="1" smtClean="0"/>
              <a:t>This</a:t>
            </a:r>
            <a:r>
              <a:rPr lang="en-US" sz="2000" dirty="0" smtClean="0"/>
              <a:t> is a situation whereby the similarities between weeds and crops is observed in seed, weight, size and appearance. e.g. similarity in seed size between seeds of upland rice and those of itch grass (</a:t>
            </a:r>
            <a:r>
              <a:rPr lang="en-US" sz="2000" i="1" dirty="0" err="1" smtClean="0"/>
              <a:t>Rottboellia</a:t>
            </a:r>
            <a:r>
              <a:rPr lang="en-US" sz="2000" i="1" dirty="0" smtClean="0"/>
              <a:t> </a:t>
            </a:r>
            <a:r>
              <a:rPr lang="en-US" sz="2000" i="1" dirty="0" err="1" smtClean="0"/>
              <a:t>cochinchinensis</a:t>
            </a:r>
            <a:r>
              <a:rPr lang="en-US" sz="2000" i="1" dirty="0" smtClean="0"/>
              <a:t>)</a:t>
            </a:r>
            <a:r>
              <a:rPr lang="en-US" sz="2000" dirty="0" smtClean="0"/>
              <a:t>.</a:t>
            </a:r>
          </a:p>
          <a:p>
            <a:pPr marL="320040" indent="-320040" eaLnBrk="1" fontAlgn="auto" hangingPunct="1">
              <a:spcAft>
                <a:spcPts val="0"/>
              </a:spcAft>
              <a:buFont typeface="Wingdings"/>
              <a:buChar char=""/>
              <a:defRPr/>
            </a:pPr>
            <a:endParaRPr lang="en-US" sz="2000" dirty="0" smtClean="0"/>
          </a:p>
          <a:p>
            <a:pPr marL="320040" indent="-320040" eaLnBrk="1" fontAlgn="auto" hangingPunct="1">
              <a:spcAft>
                <a:spcPts val="0"/>
              </a:spcAft>
              <a:buFont typeface="Wingdings"/>
              <a:buChar char=""/>
              <a:defRPr/>
            </a:pPr>
            <a:r>
              <a:rPr lang="en-US" sz="2000" i="1" dirty="0" smtClean="0"/>
              <a:t>Biochemical </a:t>
            </a:r>
            <a:r>
              <a:rPr lang="en-US" sz="2000" i="1" dirty="0" err="1" smtClean="0"/>
              <a:t>mimicry:</a:t>
            </a:r>
            <a:r>
              <a:rPr lang="en-US" sz="2000" dirty="0" err="1" smtClean="0"/>
              <a:t>This</a:t>
            </a:r>
            <a:r>
              <a:rPr lang="en-US" sz="2000" dirty="0" smtClean="0"/>
              <a:t> is a situation in which a weed develops resistance to a herbicide that has been used previously for selective control  in a given crop.</a:t>
            </a:r>
          </a:p>
          <a:p>
            <a:pPr marL="320040" indent="-320040" eaLnBrk="1" fontAlgn="auto" hangingPunct="1">
              <a:spcAft>
                <a:spcPts val="0"/>
              </a:spcAft>
              <a:buFont typeface="Wingdings"/>
              <a:buChar char=""/>
              <a:defRPr/>
            </a:pPr>
            <a:endParaRPr lang="en-US"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612775" y="228600"/>
            <a:ext cx="8153400" cy="990600"/>
          </a:xfrm>
        </p:spPr>
        <p:txBody>
          <a:bodyPr/>
          <a:lstStyle/>
          <a:p>
            <a:pPr eaLnBrk="1" hangingPunct="1"/>
            <a:endParaRPr lang="en-US" smtClean="0"/>
          </a:p>
        </p:txBody>
      </p:sp>
      <p:sp>
        <p:nvSpPr>
          <p:cNvPr id="27651" name="Content Placeholder 2"/>
          <p:cNvSpPr>
            <a:spLocks noGrp="1"/>
          </p:cNvSpPr>
          <p:nvPr>
            <p:ph sz="quarter" idx="1"/>
          </p:nvPr>
        </p:nvSpPr>
        <p:spPr>
          <a:xfrm>
            <a:off x="612775" y="1600200"/>
            <a:ext cx="8153400" cy="4495800"/>
          </a:xfrm>
        </p:spPr>
        <p:txBody>
          <a:bodyPr/>
          <a:lstStyle/>
          <a:p>
            <a:pPr eaLnBrk="1" hangingPunct="1"/>
            <a:r>
              <a:rPr lang="en-US" b="1" smtClean="0"/>
              <a:t>Factors affecting weed persistence</a:t>
            </a:r>
            <a:endParaRPr lang="en-US" smtClean="0"/>
          </a:p>
          <a:p>
            <a:pPr eaLnBrk="1" hangingPunct="1">
              <a:buFont typeface="Arial" pitchFamily="34" charset="0"/>
              <a:buNone/>
            </a:pPr>
            <a:r>
              <a:rPr lang="en-US" smtClean="0"/>
              <a:t>Weed persistence can be affected by:</a:t>
            </a:r>
          </a:p>
          <a:p>
            <a:pPr eaLnBrk="1" hangingPunct="1"/>
            <a:r>
              <a:rPr lang="en-US" smtClean="0"/>
              <a:t>Climate e.g light, temperature, water, and wind</a:t>
            </a:r>
          </a:p>
          <a:p>
            <a:pPr eaLnBrk="1" hangingPunct="1"/>
            <a:r>
              <a:rPr lang="en-US" smtClean="0"/>
              <a:t>Soil (edaphic)</a:t>
            </a:r>
          </a:p>
          <a:p>
            <a:pPr eaLnBrk="1" hangingPunct="1"/>
            <a:r>
              <a:rPr lang="en-US" smtClean="0"/>
              <a:t>Biotic factors e.g. plants and animals </a:t>
            </a:r>
          </a:p>
          <a:p>
            <a:pPr eaLnBrk="1" hangingPunct="1"/>
            <a:endParaRPr 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dirty="0" smtClean="0"/>
              <a:t>Definition of a Weed</a:t>
            </a:r>
            <a:br>
              <a:rPr lang="en-US" dirty="0" smtClean="0"/>
            </a:br>
            <a:endParaRPr lang="en-US" dirty="0"/>
          </a:p>
        </p:txBody>
      </p:sp>
      <p:sp>
        <p:nvSpPr>
          <p:cNvPr id="10243" name="Content Placeholder 2"/>
          <p:cNvSpPr>
            <a:spLocks noGrp="1"/>
          </p:cNvSpPr>
          <p:nvPr>
            <p:ph sz="quarter" idx="1"/>
          </p:nvPr>
        </p:nvSpPr>
        <p:spPr>
          <a:xfrm>
            <a:off x="612775" y="1600200"/>
            <a:ext cx="8153400" cy="4495800"/>
          </a:xfrm>
        </p:spPr>
        <p:txBody>
          <a:bodyPr/>
          <a:lstStyle/>
          <a:p>
            <a:pPr eaLnBrk="1" hangingPunct="1"/>
            <a:r>
              <a:rPr lang="en-US" b="1" smtClean="0"/>
              <a:t>The definition of weeds is predicated on human perception , desire and needs. </a:t>
            </a:r>
          </a:p>
          <a:p>
            <a:pPr eaLnBrk="1" hangingPunct="1"/>
            <a:r>
              <a:rPr lang="en-US" b="1" i="1" smtClean="0"/>
              <a:t> A weed is a plant which  interferes with human activity or welfare.</a:t>
            </a:r>
          </a:p>
          <a:p>
            <a:pPr eaLnBrk="1" hangingPunct="1"/>
            <a:r>
              <a:rPr lang="en-US" b="1" i="1" smtClean="0"/>
              <a:t>It is also defined as plant growing in a place where it is not desired at a particular point in time.</a:t>
            </a:r>
            <a:r>
              <a:rPr lang="en-US" b="1" smtClean="0"/>
              <a:t> </a:t>
            </a:r>
          </a:p>
          <a:p>
            <a:pPr eaLnBrk="1" hangingPunct="1"/>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WEED-CROP INTERACTION</a:t>
            </a:r>
            <a:r>
              <a:rPr lang="en-US" dirty="0" smtClean="0"/>
              <a:t/>
            </a:r>
            <a:br>
              <a:rPr lang="en-US" dirty="0" smtClean="0"/>
            </a:br>
            <a:endParaRPr lang="en-US" dirty="0"/>
          </a:p>
        </p:txBody>
      </p:sp>
      <p:sp>
        <p:nvSpPr>
          <p:cNvPr id="3" name="Content Placeholder 2"/>
          <p:cNvSpPr>
            <a:spLocks noGrp="1"/>
          </p:cNvSpPr>
          <p:nvPr>
            <p:ph sz="quarter" idx="1"/>
          </p:nvPr>
        </p:nvSpPr>
        <p:spPr>
          <a:xfrm>
            <a:off x="612775" y="1600200"/>
            <a:ext cx="8153400" cy="4495800"/>
          </a:xfrm>
        </p:spPr>
        <p:txBody>
          <a:bodyPr rtlCol="0">
            <a:normAutofit fontScale="92500" lnSpcReduction="10000"/>
          </a:bodyPr>
          <a:lstStyle/>
          <a:p>
            <a:pPr marL="320040" indent="-320040" eaLnBrk="1" fontAlgn="auto" hangingPunct="1">
              <a:spcAft>
                <a:spcPts val="0"/>
              </a:spcAft>
              <a:buFont typeface="Arial" pitchFamily="34" charset="0"/>
              <a:buChar char="•"/>
              <a:defRPr/>
            </a:pPr>
            <a:r>
              <a:rPr lang="en-US" dirty="0" smtClean="0"/>
              <a:t>When plants grow close to each other, they interact in various in ways.</a:t>
            </a:r>
          </a:p>
          <a:p>
            <a:pPr marL="320040" indent="-320040" eaLnBrk="1" fontAlgn="auto" hangingPunct="1">
              <a:spcAft>
                <a:spcPts val="0"/>
              </a:spcAft>
              <a:buFont typeface="Arial" pitchFamily="34" charset="0"/>
              <a:buChar char="•"/>
              <a:defRPr/>
            </a:pPr>
            <a:r>
              <a:rPr lang="en-US" b="1" i="1" dirty="0" smtClean="0"/>
              <a:t>Interference: </a:t>
            </a:r>
            <a:r>
              <a:rPr lang="en-US" dirty="0" smtClean="0"/>
              <a:t>It is the detrimental</a:t>
            </a:r>
            <a:r>
              <a:rPr lang="en-US" b="1" dirty="0" smtClean="0"/>
              <a:t> </a:t>
            </a:r>
            <a:r>
              <a:rPr lang="en-US" dirty="0" smtClean="0"/>
              <a:t>effects of one species on another resulting</a:t>
            </a:r>
            <a:r>
              <a:rPr lang="en-US" b="1" dirty="0" smtClean="0"/>
              <a:t> </a:t>
            </a:r>
            <a:r>
              <a:rPr lang="en-US" dirty="0" smtClean="0"/>
              <a:t>from their interactions with each other. When plants are far apart they have no effect on each other. Interaction generally involves competition and </a:t>
            </a:r>
            <a:r>
              <a:rPr lang="en-US" dirty="0" err="1" smtClean="0"/>
              <a:t>amensalism</a:t>
            </a:r>
            <a:r>
              <a:rPr lang="en-US" dirty="0" smtClean="0"/>
              <a:t>.</a:t>
            </a:r>
          </a:p>
          <a:p>
            <a:pPr marL="320040" indent="-320040" eaLnBrk="1" fontAlgn="auto" hangingPunct="1">
              <a:spcAft>
                <a:spcPts val="0"/>
              </a:spcAft>
              <a:buFont typeface="Arial" pitchFamily="34" charset="0"/>
              <a:buChar char="•"/>
              <a:defRPr/>
            </a:pPr>
            <a:r>
              <a:rPr lang="en-US" b="1" i="1" dirty="0" smtClean="0"/>
              <a:t>Commensalism: </a:t>
            </a:r>
            <a:r>
              <a:rPr lang="en-US" dirty="0" smtClean="0"/>
              <a:t>This is the relationship between unrelated organism (different species) in which one derives food or benefit from the association while the other remains unaffected.</a:t>
            </a:r>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12775" y="228600"/>
            <a:ext cx="8153400" cy="990600"/>
          </a:xfrm>
        </p:spPr>
        <p:txBody>
          <a:bodyPr/>
          <a:lstStyle/>
          <a:p>
            <a:pPr eaLnBrk="1" hangingPunct="1"/>
            <a:endParaRPr lang="en-US" smtClean="0"/>
          </a:p>
        </p:txBody>
      </p:sp>
      <p:sp>
        <p:nvSpPr>
          <p:cNvPr id="29699" name="Content Placeholder 2"/>
          <p:cNvSpPr>
            <a:spLocks noGrp="1"/>
          </p:cNvSpPr>
          <p:nvPr>
            <p:ph sz="quarter" idx="1"/>
          </p:nvPr>
        </p:nvSpPr>
        <p:spPr>
          <a:xfrm>
            <a:off x="612775" y="1600200"/>
            <a:ext cx="8153400" cy="4495800"/>
          </a:xfrm>
        </p:spPr>
        <p:txBody>
          <a:bodyPr/>
          <a:lstStyle/>
          <a:p>
            <a:pPr eaLnBrk="1" hangingPunct="1"/>
            <a:r>
              <a:rPr lang="en-US" b="1" i="1" smtClean="0"/>
              <a:t>Competition</a:t>
            </a:r>
            <a:r>
              <a:rPr lang="en-US" smtClean="0"/>
              <a:t> (</a:t>
            </a:r>
            <a:r>
              <a:rPr lang="en-US" b="1" smtClean="0"/>
              <a:t>allelospoly)</a:t>
            </a:r>
            <a:r>
              <a:rPr lang="en-US" smtClean="0"/>
              <a:t>: It is the relationship between two plants (weed/crop, crop/crop, weed/weed) in which the supply of a growth factor falls below their combined demand for normal growth and   development. The growth factor competed for include water, nutrients, light, space and air/gasses (oxygen, carbon dioxide).</a:t>
            </a:r>
          </a:p>
          <a:p>
            <a:pPr eaLnBrk="1" hangingPunct="1"/>
            <a:endParaRPr 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612775" y="228600"/>
            <a:ext cx="8153400" cy="990600"/>
          </a:xfrm>
        </p:spPr>
        <p:txBody>
          <a:bodyPr/>
          <a:lstStyle/>
          <a:p>
            <a:pPr eaLnBrk="1" hangingPunct="1"/>
            <a:r>
              <a:rPr lang="en-US" b="1" smtClean="0"/>
              <a:t>Types of competition</a:t>
            </a:r>
            <a:endParaRPr lang="en-US" smtClean="0"/>
          </a:p>
        </p:txBody>
      </p:sp>
      <p:sp>
        <p:nvSpPr>
          <p:cNvPr id="30723" name="Content Placeholder 2"/>
          <p:cNvSpPr>
            <a:spLocks noGrp="1"/>
          </p:cNvSpPr>
          <p:nvPr>
            <p:ph sz="quarter" idx="1"/>
          </p:nvPr>
        </p:nvSpPr>
        <p:spPr>
          <a:xfrm>
            <a:off x="612775" y="1600200"/>
            <a:ext cx="8153400" cy="4495800"/>
          </a:xfrm>
        </p:spPr>
        <p:txBody>
          <a:bodyPr/>
          <a:lstStyle/>
          <a:p>
            <a:pPr eaLnBrk="1" hangingPunct="1">
              <a:buFont typeface="Arial" pitchFamily="34" charset="0"/>
              <a:buChar char="•"/>
            </a:pPr>
            <a:r>
              <a:rPr lang="en-US" smtClean="0"/>
              <a:t>Above-ground (Aerial) competition : Takes place  in the leaves and the growth factors involve are light and carbon dioxide.</a:t>
            </a:r>
          </a:p>
          <a:p>
            <a:pPr eaLnBrk="1" hangingPunct="1">
              <a:buFont typeface="Arial" pitchFamily="34" charset="0"/>
              <a:buChar char="•"/>
            </a:pPr>
            <a:r>
              <a:rPr lang="en-US" smtClean="0"/>
              <a:t>Below-ground(Subterranean) competition: Takes place mainly in the roots while the growth factors involve are water, nutrients and oxygen.</a:t>
            </a:r>
          </a:p>
          <a:p>
            <a:pPr eaLnBrk="1" hangingPunct="1">
              <a:buFont typeface="Arial" pitchFamily="34" charset="0"/>
              <a:buChar char="•"/>
            </a:pPr>
            <a:r>
              <a:rPr lang="en-US" smtClean="0"/>
              <a:t>The perceived consequence of competition with crop is reduction in the economic yield of affected crop plants.</a:t>
            </a:r>
          </a:p>
          <a:p>
            <a:pPr eaLnBrk="1" hangingPunct="1">
              <a:buFont typeface="Arial" pitchFamily="34" charset="0"/>
              <a:buChar char="•"/>
            </a:pPr>
            <a:endParaRPr lang="en-US"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612775" y="228600"/>
            <a:ext cx="8153400" cy="990600"/>
          </a:xfrm>
        </p:spPr>
        <p:txBody>
          <a:bodyPr/>
          <a:lstStyle/>
          <a:p>
            <a:pPr eaLnBrk="1" hangingPunct="1"/>
            <a:r>
              <a:rPr lang="en-US" b="1" smtClean="0"/>
              <a:t>Forms of competition</a:t>
            </a:r>
            <a:r>
              <a:rPr lang="en-US" smtClean="0"/>
              <a:t>:</a:t>
            </a:r>
          </a:p>
        </p:txBody>
      </p:sp>
      <p:sp>
        <p:nvSpPr>
          <p:cNvPr id="31747" name="Content Placeholder 2"/>
          <p:cNvSpPr>
            <a:spLocks noGrp="1"/>
          </p:cNvSpPr>
          <p:nvPr>
            <p:ph sz="quarter" idx="1"/>
          </p:nvPr>
        </p:nvSpPr>
        <p:spPr>
          <a:xfrm>
            <a:off x="612775" y="1600200"/>
            <a:ext cx="8153400" cy="4495800"/>
          </a:xfrm>
        </p:spPr>
        <p:txBody>
          <a:bodyPr/>
          <a:lstStyle/>
          <a:p>
            <a:pPr eaLnBrk="1" hangingPunct="1"/>
            <a:r>
              <a:rPr lang="en-US" i="1" smtClean="0"/>
              <a:t>Intraspecific competition</a:t>
            </a:r>
            <a:r>
              <a:rPr lang="en-US" smtClean="0"/>
              <a:t>: competition for growth factors among individuals of a plant species</a:t>
            </a:r>
          </a:p>
          <a:p>
            <a:pPr eaLnBrk="1" hangingPunct="1"/>
            <a:r>
              <a:rPr lang="en-US" i="1" smtClean="0"/>
              <a:t>Interspecific competition</a:t>
            </a:r>
            <a:r>
              <a:rPr lang="en-US" smtClean="0"/>
              <a:t>: competition for growth factors between two different plant species i.e crop/weed, weed/weed,or crop/crop</a:t>
            </a:r>
          </a:p>
          <a:p>
            <a:pPr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p:cNvSpPr>
            <a:spLocks noChangeArrowheads="1"/>
          </p:cNvSpPr>
          <p:nvPr/>
        </p:nvSpPr>
        <p:spPr bwMode="auto">
          <a:xfrm>
            <a:off x="609600" y="914400"/>
            <a:ext cx="769620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pPr algn="just" eaLnBrk="0" hangingPunct="0"/>
            <a:r>
              <a:rPr lang="en-US" sz="2400" b="1">
                <a:cs typeface="Times New Roman" pitchFamily="18" charset="0"/>
              </a:rPr>
              <a:t>Critical Period of Weed  competition/interference: </a:t>
            </a:r>
            <a:r>
              <a:rPr lang="en-US" sz="2400">
                <a:cs typeface="Times New Roman" pitchFamily="18" charset="0"/>
              </a:rPr>
              <a:t> </a:t>
            </a:r>
          </a:p>
          <a:p>
            <a:pPr algn="just" eaLnBrk="0" hangingPunct="0"/>
            <a:r>
              <a:rPr lang="en-US" sz="2400">
                <a:cs typeface="Times New Roman" pitchFamily="18" charset="0"/>
              </a:rPr>
              <a:t>This is the minimum period of time during which the crop must be free of weeds in order to prevent loss in yield . </a:t>
            </a:r>
          </a:p>
          <a:p>
            <a:pPr algn="just" eaLnBrk="0" hangingPunct="0"/>
            <a:r>
              <a:rPr lang="en-US" sz="2400">
                <a:cs typeface="Times New Roman" pitchFamily="18" charset="0"/>
              </a:rPr>
              <a:t>it represents the overlap of two separate components (a) the length of time weeds can remain in a crop before interference begins</a:t>
            </a:r>
          </a:p>
          <a:p>
            <a:pPr algn="just" eaLnBrk="0" hangingPunct="0"/>
            <a:r>
              <a:rPr lang="en-US" sz="2400">
                <a:cs typeface="Times New Roman" pitchFamily="18" charset="0"/>
              </a:rPr>
              <a:t> (b) the length of time that weed emergence must be prevented so that subsequent weed growth does not reduce crop yield.</a:t>
            </a:r>
            <a:endParaRPr lang="en-US" sz="240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rtlCol="0">
            <a:normAutofit fontScale="90000"/>
          </a:bodyPr>
          <a:lstStyle/>
          <a:p>
            <a:pPr eaLnBrk="1" fontAlgn="auto" hangingPunct="1">
              <a:spcAft>
                <a:spcPts val="0"/>
              </a:spcAft>
              <a:defRPr/>
            </a:pPr>
            <a:r>
              <a:rPr lang="en-US" b="1" dirty="0" smtClean="0"/>
              <a:t>Factors affecting weed-crop competition</a:t>
            </a:r>
            <a:endParaRPr lang="en-US" dirty="0"/>
          </a:p>
        </p:txBody>
      </p:sp>
      <p:sp>
        <p:nvSpPr>
          <p:cNvPr id="33795" name="Content Placeholder 2"/>
          <p:cNvSpPr>
            <a:spLocks noGrp="1"/>
          </p:cNvSpPr>
          <p:nvPr>
            <p:ph sz="quarter" idx="1"/>
          </p:nvPr>
        </p:nvSpPr>
        <p:spPr>
          <a:xfrm>
            <a:off x="457200" y="1143000"/>
            <a:ext cx="8686800" cy="5410200"/>
          </a:xfrm>
        </p:spPr>
        <p:txBody>
          <a:bodyPr/>
          <a:lstStyle/>
          <a:p>
            <a:pPr eaLnBrk="1" hangingPunct="1">
              <a:buFont typeface="Arial" pitchFamily="34" charset="0"/>
              <a:buChar char="•"/>
            </a:pPr>
            <a:endParaRPr lang="en-US" sz="1800" smtClean="0"/>
          </a:p>
          <a:p>
            <a:pPr eaLnBrk="1" hangingPunct="1">
              <a:buFont typeface="Arial" pitchFamily="34" charset="0"/>
              <a:buChar char="•"/>
            </a:pPr>
            <a:endParaRPr lang="en-US" sz="1800" smtClean="0"/>
          </a:p>
          <a:p>
            <a:pPr eaLnBrk="1" hangingPunct="1">
              <a:buFont typeface="Arial" pitchFamily="34" charset="0"/>
              <a:buChar char="•"/>
            </a:pPr>
            <a:r>
              <a:rPr lang="en-US" sz="1800" smtClean="0"/>
              <a:t>Competitiveness of weed species</a:t>
            </a:r>
          </a:p>
          <a:p>
            <a:pPr eaLnBrk="1" hangingPunct="1">
              <a:buFont typeface="Arial" pitchFamily="34" charset="0"/>
              <a:buChar char="•"/>
            </a:pPr>
            <a:r>
              <a:rPr lang="en-US" sz="1800" smtClean="0"/>
              <a:t>Weed density and weight</a:t>
            </a:r>
          </a:p>
          <a:p>
            <a:pPr eaLnBrk="1" hangingPunct="1">
              <a:buFont typeface="Arial" pitchFamily="34" charset="0"/>
              <a:buChar char="•"/>
            </a:pPr>
            <a:r>
              <a:rPr lang="en-US" sz="1800" smtClean="0"/>
              <a:t>Onset and duration of weed-crop association</a:t>
            </a:r>
          </a:p>
          <a:p>
            <a:pPr eaLnBrk="1" hangingPunct="1">
              <a:buFont typeface="Arial" pitchFamily="34" charset="0"/>
              <a:buChar char="•"/>
            </a:pPr>
            <a:r>
              <a:rPr lang="en-US" sz="1800" smtClean="0"/>
              <a:t>Growth factors</a:t>
            </a:r>
            <a:endParaRPr lang="en-US" sz="1800" b="1" smtClean="0"/>
          </a:p>
          <a:p>
            <a:pPr eaLnBrk="1" hangingPunct="1">
              <a:buFont typeface="Arial" pitchFamily="34" charset="0"/>
              <a:buChar char="•"/>
            </a:pPr>
            <a:r>
              <a:rPr lang="en-US" sz="1800" smtClean="0"/>
              <a:t>Type of crop and seeding rate</a:t>
            </a:r>
          </a:p>
          <a:p>
            <a:pPr eaLnBrk="1" hangingPunct="1">
              <a:buFont typeface="Arial" pitchFamily="34" charset="0"/>
              <a:buChar char="•"/>
            </a:pPr>
            <a:r>
              <a:rPr lang="en-US" sz="1800" smtClean="0"/>
              <a:t>Spatial arrangement of crops</a:t>
            </a:r>
          </a:p>
          <a:p>
            <a:pPr eaLnBrk="1" hangingPunct="1">
              <a:buFont typeface="Arial" pitchFamily="34" charset="0"/>
              <a:buChar char="•"/>
            </a:pPr>
            <a:r>
              <a:rPr lang="en-US" sz="1800" smtClean="0"/>
              <a:t>Plant architecture</a:t>
            </a:r>
          </a:p>
          <a:p>
            <a:pPr eaLnBrk="1" hangingPunct="1">
              <a:buFont typeface="Arial" pitchFamily="34" charset="0"/>
              <a:buChar char="•"/>
            </a:pPr>
            <a:r>
              <a:rPr lang="en-US" sz="1800" smtClean="0"/>
              <a:t>Growth factors availability</a:t>
            </a:r>
          </a:p>
          <a:p>
            <a:pPr eaLnBrk="1" hangingPunct="1">
              <a:buFont typeface="Arial" pitchFamily="34" charset="0"/>
              <a:buChar char="•"/>
            </a:pPr>
            <a:r>
              <a:rPr lang="en-US" sz="1800" smtClean="0"/>
              <a:t>Cropping patterns</a:t>
            </a:r>
          </a:p>
          <a:p>
            <a:pPr eaLnBrk="1" hangingPunct="1">
              <a:buFont typeface="Arial" pitchFamily="34" charset="0"/>
              <a:buChar char="•"/>
            </a:pPr>
            <a:r>
              <a:rPr lang="en-US" sz="1800" smtClean="0"/>
              <a:t>Crop type (C3 or C4 plants)</a:t>
            </a:r>
          </a:p>
          <a:p>
            <a:pPr eaLnBrk="1" hangingPunct="1">
              <a:buFont typeface="Arial" pitchFamily="34" charset="0"/>
              <a:buChar char="•"/>
            </a:pPr>
            <a:r>
              <a:rPr lang="en-US" sz="1800" smtClean="0"/>
              <a:t>Crop variety( tolerance, resistance, aggressiveness)</a:t>
            </a:r>
          </a:p>
          <a:p>
            <a:pPr eaLnBrk="1" hangingPunct="1">
              <a:buFont typeface="Arial" pitchFamily="34" charset="0"/>
              <a:buChar char="•"/>
            </a:pPr>
            <a:endParaRPr lang="en-US" smtClean="0"/>
          </a:p>
          <a:p>
            <a:pPr eaLnBrk="1" hangingPunct="1">
              <a:buFont typeface="Arial" pitchFamily="34" charset="0"/>
              <a:buChar char="•"/>
            </a:pPr>
            <a:endParaRPr lang="en-US" smtClean="0"/>
          </a:p>
          <a:p>
            <a:pPr eaLnBrk="1" hangingPunct="1">
              <a:buFont typeface="Arial" pitchFamily="34" charset="0"/>
              <a:buChar char="•"/>
            </a:pPr>
            <a:endParaRPr lang="en-US" smtClean="0"/>
          </a:p>
          <a:p>
            <a:pPr eaLnBrk="1" hangingPunct="1">
              <a:buFont typeface="Arial" pitchFamily="34" charset="0"/>
              <a:buChar char="•"/>
            </a:pPr>
            <a:endParaRPr 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Factors affecting weed-crop competition (contd.)</a:t>
            </a:r>
            <a:endParaRPr lang="en-US" dirty="0"/>
          </a:p>
        </p:txBody>
      </p:sp>
      <p:sp>
        <p:nvSpPr>
          <p:cNvPr id="34819" name="Content Placeholder 2"/>
          <p:cNvSpPr>
            <a:spLocks noGrp="1"/>
          </p:cNvSpPr>
          <p:nvPr>
            <p:ph sz="quarter" idx="1"/>
          </p:nvPr>
        </p:nvSpPr>
        <p:spPr>
          <a:xfrm>
            <a:off x="612775" y="1600200"/>
            <a:ext cx="8153400" cy="4495800"/>
          </a:xfrm>
        </p:spPr>
        <p:txBody>
          <a:bodyPr/>
          <a:lstStyle/>
          <a:p>
            <a:pPr eaLnBrk="1" hangingPunct="1">
              <a:buFont typeface="Arial" pitchFamily="34" charset="0"/>
              <a:buNone/>
            </a:pPr>
            <a:r>
              <a:rPr lang="en-US" smtClean="0"/>
              <a:t> </a:t>
            </a:r>
            <a:r>
              <a:rPr lang="en-US" b="1" smtClean="0"/>
              <a:t>Environmental factors</a:t>
            </a:r>
          </a:p>
          <a:p>
            <a:pPr eaLnBrk="1" hangingPunct="1"/>
            <a:r>
              <a:rPr lang="en-US" smtClean="0"/>
              <a:t>Climatic factors e.g. rainfall, temperature, wind, light etc</a:t>
            </a:r>
          </a:p>
          <a:p>
            <a:pPr eaLnBrk="1" hangingPunct="1"/>
            <a:r>
              <a:rPr lang="en-US" smtClean="0"/>
              <a:t>Tillage</a:t>
            </a:r>
          </a:p>
          <a:p>
            <a:pPr eaLnBrk="1" hangingPunct="1"/>
            <a:r>
              <a:rPr lang="en-US" smtClean="0"/>
              <a:t>Ground water management</a:t>
            </a:r>
          </a:p>
          <a:p>
            <a:pPr eaLnBrk="1" hangingPunct="1"/>
            <a:r>
              <a:rPr lang="en-US" smtClean="0"/>
              <a:t>Soil (Edaphic) </a:t>
            </a:r>
          </a:p>
          <a:p>
            <a:pPr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612775" y="228600"/>
            <a:ext cx="8153400" cy="990600"/>
          </a:xfrm>
        </p:spPr>
        <p:txBody>
          <a:bodyPr/>
          <a:lstStyle/>
          <a:p>
            <a:pPr eaLnBrk="1" hangingPunct="1"/>
            <a:endParaRPr lang="en-US" smtClean="0"/>
          </a:p>
        </p:txBody>
      </p:sp>
      <p:sp>
        <p:nvSpPr>
          <p:cNvPr id="3" name="Content Placeholder 2"/>
          <p:cNvSpPr>
            <a:spLocks noGrp="1"/>
          </p:cNvSpPr>
          <p:nvPr>
            <p:ph sz="quarter" idx="1"/>
          </p:nvPr>
        </p:nvSpPr>
        <p:spPr>
          <a:xfrm>
            <a:off x="612775" y="1600200"/>
            <a:ext cx="8153400" cy="4495800"/>
          </a:xfrm>
        </p:spPr>
        <p:txBody>
          <a:bodyPr rtlCol="0">
            <a:normAutofit fontScale="85000" lnSpcReduction="10000"/>
          </a:bodyPr>
          <a:lstStyle/>
          <a:p>
            <a:pPr marL="320040" indent="-320040" eaLnBrk="1" fontAlgn="auto" hangingPunct="1">
              <a:spcAft>
                <a:spcPts val="0"/>
              </a:spcAft>
              <a:buFont typeface="Arial" pitchFamily="34" charset="0"/>
              <a:buChar char="•"/>
              <a:defRPr/>
            </a:pPr>
            <a:r>
              <a:rPr lang="en-US" b="1" i="1" dirty="0" err="1" smtClean="0"/>
              <a:t>Amensalism</a:t>
            </a:r>
            <a:r>
              <a:rPr lang="en-US" dirty="0" smtClean="0"/>
              <a:t> (</a:t>
            </a:r>
            <a:r>
              <a:rPr lang="en-US" b="1" dirty="0" err="1" smtClean="0"/>
              <a:t>Allelopathy</a:t>
            </a:r>
            <a:r>
              <a:rPr lang="en-US" dirty="0" smtClean="0"/>
              <a:t>)</a:t>
            </a:r>
          </a:p>
          <a:p>
            <a:pPr marL="320040" indent="-320040" eaLnBrk="1" fontAlgn="auto" hangingPunct="1">
              <a:spcAft>
                <a:spcPts val="0"/>
              </a:spcAft>
              <a:buFont typeface="Arial" pitchFamily="34" charset="0"/>
              <a:buChar char="•"/>
              <a:defRPr/>
            </a:pPr>
            <a:r>
              <a:rPr lang="en-US" b="1" dirty="0" err="1" smtClean="0"/>
              <a:t>Allelopathy</a:t>
            </a:r>
            <a:r>
              <a:rPr lang="en-US" b="1" dirty="0" smtClean="0"/>
              <a:t> i</a:t>
            </a:r>
            <a:r>
              <a:rPr lang="en-US" dirty="0" smtClean="0"/>
              <a:t>s the production  of chemical(s) or exudates by  living and decaying plant species which interfere with  the germination, growth or development of another plant species or microorganism  sharing  the same habitat.</a:t>
            </a:r>
          </a:p>
          <a:p>
            <a:pPr marL="320040" indent="-320040" eaLnBrk="1" fontAlgn="auto" hangingPunct="1">
              <a:spcAft>
                <a:spcPts val="0"/>
              </a:spcAft>
              <a:buFont typeface="Arial" pitchFamily="34" charset="0"/>
              <a:buChar char="•"/>
              <a:defRPr/>
            </a:pPr>
            <a:r>
              <a:rPr lang="en-US" b="1" dirty="0" smtClean="0"/>
              <a:t>There are two types of </a:t>
            </a:r>
            <a:r>
              <a:rPr lang="en-US" b="1" dirty="0" err="1" smtClean="0"/>
              <a:t>allelopathy</a:t>
            </a:r>
            <a:r>
              <a:rPr lang="en-US" dirty="0" smtClean="0"/>
              <a:t>:(</a:t>
            </a:r>
            <a:r>
              <a:rPr lang="en-US" b="1" i="1" dirty="0" smtClean="0"/>
              <a:t>True  and Functional </a:t>
            </a:r>
            <a:r>
              <a:rPr lang="en-US" dirty="0" smtClean="0"/>
              <a:t>)</a:t>
            </a:r>
          </a:p>
          <a:p>
            <a:pPr marL="320040" indent="-320040" eaLnBrk="1" fontAlgn="auto" hangingPunct="1">
              <a:spcAft>
                <a:spcPts val="0"/>
              </a:spcAft>
              <a:buFont typeface="Arial" pitchFamily="34" charset="0"/>
              <a:buChar char="•"/>
              <a:defRPr/>
            </a:pPr>
            <a:r>
              <a:rPr lang="en-US" dirty="0" smtClean="0"/>
              <a:t> </a:t>
            </a:r>
            <a:r>
              <a:rPr lang="en-US" i="1" dirty="0" smtClean="0"/>
              <a:t>True </a:t>
            </a:r>
            <a:r>
              <a:rPr lang="en-US" i="1" dirty="0" err="1" smtClean="0"/>
              <a:t>allelopathy</a:t>
            </a:r>
            <a:r>
              <a:rPr lang="en-US" dirty="0" smtClean="0"/>
              <a:t> involves the release into the environment compounds that are toxic in the form they are produced. </a:t>
            </a:r>
            <a:r>
              <a:rPr lang="en-US" i="1" dirty="0" smtClean="0"/>
              <a:t>Functional </a:t>
            </a:r>
            <a:r>
              <a:rPr lang="en-US" i="1" dirty="0" err="1" smtClean="0"/>
              <a:t>allelpathy</a:t>
            </a:r>
            <a:r>
              <a:rPr lang="en-US" dirty="0" smtClean="0"/>
              <a:t>  involves the release into the environment substances that are toxic  as a result of transformation by microorganism. </a:t>
            </a:r>
          </a:p>
          <a:p>
            <a:pPr marL="320040" indent="-320040" eaLnBrk="1" fontAlgn="auto" hangingPunct="1">
              <a:spcAft>
                <a:spcPts val="0"/>
              </a:spcAft>
              <a:buFont typeface="Arial" pitchFamily="34" charset="0"/>
              <a:buChar char="•"/>
              <a:defRPr/>
            </a:pPr>
            <a:endParaRPr lang="en-US" dirty="0" smtClean="0"/>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612775" y="228600"/>
            <a:ext cx="8153400" cy="990600"/>
          </a:xfrm>
        </p:spPr>
        <p:txBody>
          <a:bodyPr/>
          <a:lstStyle/>
          <a:p>
            <a:pPr eaLnBrk="1" hangingPunct="1"/>
            <a:r>
              <a:rPr lang="en-US" b="1" i="1" smtClean="0"/>
              <a:t>Amensalism</a:t>
            </a:r>
            <a:r>
              <a:rPr lang="en-US" smtClean="0"/>
              <a:t> (</a:t>
            </a:r>
            <a:r>
              <a:rPr lang="en-US" b="1" smtClean="0"/>
              <a:t>allelopathy) (contd.)</a:t>
            </a:r>
            <a:endParaRPr lang="en-US" smtClean="0"/>
          </a:p>
        </p:txBody>
      </p:sp>
      <p:sp>
        <p:nvSpPr>
          <p:cNvPr id="3" name="Content Placeholder 2"/>
          <p:cNvSpPr>
            <a:spLocks noGrp="1"/>
          </p:cNvSpPr>
          <p:nvPr>
            <p:ph sz="quarter" idx="1"/>
          </p:nvPr>
        </p:nvSpPr>
        <p:spPr>
          <a:xfrm>
            <a:off x="612775" y="1600200"/>
            <a:ext cx="8153400" cy="4495800"/>
          </a:xfrm>
        </p:spPr>
        <p:txBody>
          <a:bodyPr rtlCol="0">
            <a:normAutofit fontScale="47500" lnSpcReduction="20000"/>
          </a:bodyPr>
          <a:lstStyle/>
          <a:p>
            <a:pPr marL="320040" indent="-320040" eaLnBrk="1" fontAlgn="auto" hangingPunct="1">
              <a:spcAft>
                <a:spcPts val="0"/>
              </a:spcAft>
              <a:buFont typeface="Arial" pitchFamily="34" charset="0"/>
              <a:buChar char="•"/>
              <a:defRPr/>
            </a:pPr>
            <a:r>
              <a:rPr lang="en-US" sz="3800" dirty="0" err="1" smtClean="0"/>
              <a:t>Allelochemical</a:t>
            </a:r>
            <a:r>
              <a:rPr lang="en-US" sz="3800" dirty="0" smtClean="0"/>
              <a:t> complex commonly encountered in plants include:</a:t>
            </a:r>
          </a:p>
          <a:p>
            <a:pPr marL="320040" indent="-320040" eaLnBrk="1" fontAlgn="auto" hangingPunct="1">
              <a:spcAft>
                <a:spcPts val="0"/>
              </a:spcAft>
              <a:buFont typeface="Arial" pitchFamily="34" charset="0"/>
              <a:buChar char="•"/>
              <a:defRPr/>
            </a:pPr>
            <a:r>
              <a:rPr lang="en-US" sz="3800" dirty="0" err="1" smtClean="0"/>
              <a:t>coumaric</a:t>
            </a:r>
            <a:r>
              <a:rPr lang="en-US" sz="3800" dirty="0" smtClean="0"/>
              <a:t> acid, </a:t>
            </a:r>
            <a:r>
              <a:rPr lang="en-US" sz="3800" dirty="0" err="1" smtClean="0"/>
              <a:t>terpenoids</a:t>
            </a:r>
            <a:r>
              <a:rPr lang="en-US" sz="3800" dirty="0" smtClean="0"/>
              <a:t>, -  </a:t>
            </a:r>
            <a:r>
              <a:rPr lang="en-US" sz="3800" dirty="0" err="1" smtClean="0"/>
              <a:t>syringic</a:t>
            </a:r>
            <a:r>
              <a:rPr lang="en-US" sz="3800" dirty="0" smtClean="0"/>
              <a:t> acid, butyric acid,  </a:t>
            </a:r>
            <a:r>
              <a:rPr lang="en-US" sz="3800" dirty="0" err="1" smtClean="0"/>
              <a:t>flavonoids</a:t>
            </a:r>
            <a:r>
              <a:rPr lang="en-US" sz="3800" dirty="0" smtClean="0"/>
              <a:t>, </a:t>
            </a:r>
            <a:r>
              <a:rPr lang="en-US" sz="3800" dirty="0" err="1" smtClean="0"/>
              <a:t>phenolic</a:t>
            </a:r>
            <a:r>
              <a:rPr lang="en-US" sz="3800" dirty="0" smtClean="0"/>
              <a:t> compounds.</a:t>
            </a:r>
          </a:p>
          <a:p>
            <a:pPr marL="320040" indent="-320040" eaLnBrk="1" fontAlgn="auto" hangingPunct="1">
              <a:spcAft>
                <a:spcPts val="0"/>
              </a:spcAft>
              <a:buFont typeface="Arial" pitchFamily="34" charset="0"/>
              <a:buChar char="•"/>
              <a:defRPr/>
            </a:pPr>
            <a:r>
              <a:rPr lang="en-US" sz="3800" dirty="0" smtClean="0"/>
              <a:t>Examples of </a:t>
            </a:r>
            <a:r>
              <a:rPr lang="en-US" sz="3800" dirty="0" err="1" smtClean="0"/>
              <a:t>allelopathic</a:t>
            </a:r>
            <a:r>
              <a:rPr lang="en-US" sz="3800" dirty="0" smtClean="0"/>
              <a:t> plants:</a:t>
            </a:r>
          </a:p>
          <a:p>
            <a:pPr marL="320040" indent="-320040" eaLnBrk="1" fontAlgn="auto" hangingPunct="1">
              <a:spcAft>
                <a:spcPts val="0"/>
              </a:spcAft>
              <a:buFont typeface="Arial" pitchFamily="34" charset="0"/>
              <a:buChar char="•"/>
              <a:defRPr/>
            </a:pPr>
            <a:r>
              <a:rPr lang="en-US" sz="3800" dirty="0" smtClean="0"/>
              <a:t>1.	Black walnut (</a:t>
            </a:r>
            <a:r>
              <a:rPr lang="en-US" sz="3800" i="1" dirty="0" err="1" smtClean="0"/>
              <a:t>Juglans</a:t>
            </a:r>
            <a:r>
              <a:rPr lang="en-US" sz="3800" i="1" dirty="0" smtClean="0"/>
              <a:t> </a:t>
            </a:r>
            <a:r>
              <a:rPr lang="en-US" sz="3800" i="1" dirty="0" err="1" smtClean="0"/>
              <a:t>nigra</a:t>
            </a:r>
            <a:r>
              <a:rPr lang="en-US" sz="3800" dirty="0" smtClean="0"/>
              <a:t>)</a:t>
            </a:r>
          </a:p>
          <a:p>
            <a:pPr marL="320040" indent="-320040" eaLnBrk="1" fontAlgn="auto" hangingPunct="1">
              <a:spcAft>
                <a:spcPts val="0"/>
              </a:spcAft>
              <a:buFont typeface="Arial" pitchFamily="34" charset="0"/>
              <a:buChar char="•"/>
              <a:defRPr/>
            </a:pPr>
            <a:r>
              <a:rPr lang="en-US" sz="3800" dirty="0" smtClean="0"/>
              <a:t>2.	</a:t>
            </a:r>
            <a:r>
              <a:rPr lang="en-US" sz="3800" i="1" dirty="0" err="1" smtClean="0"/>
              <a:t>Gmelina</a:t>
            </a:r>
            <a:r>
              <a:rPr lang="en-US" sz="3800" i="1" dirty="0" smtClean="0"/>
              <a:t> </a:t>
            </a:r>
            <a:r>
              <a:rPr lang="en-US" sz="3800" i="1" dirty="0" err="1" smtClean="0"/>
              <a:t>arborea</a:t>
            </a:r>
            <a:endParaRPr lang="en-US" sz="3800" dirty="0" smtClean="0"/>
          </a:p>
          <a:p>
            <a:pPr marL="320040" indent="-320040" eaLnBrk="1" fontAlgn="auto" hangingPunct="1">
              <a:spcAft>
                <a:spcPts val="0"/>
              </a:spcAft>
              <a:buFont typeface="Arial" pitchFamily="34" charset="0"/>
              <a:buChar char="•"/>
              <a:defRPr/>
            </a:pPr>
            <a:r>
              <a:rPr lang="en-US" sz="3800" dirty="0" smtClean="0"/>
              <a:t>3.	</a:t>
            </a:r>
            <a:r>
              <a:rPr lang="en-US" sz="3800" i="1" dirty="0" err="1" smtClean="0"/>
              <a:t>Soghum</a:t>
            </a:r>
            <a:r>
              <a:rPr lang="en-US" sz="3800" i="1" dirty="0" smtClean="0"/>
              <a:t> bicolor</a:t>
            </a:r>
          </a:p>
          <a:p>
            <a:pPr marL="320040" indent="-320040" eaLnBrk="1" fontAlgn="auto" hangingPunct="1">
              <a:spcAft>
                <a:spcPts val="0"/>
              </a:spcAft>
              <a:buFont typeface="Arial" pitchFamily="34" charset="0"/>
              <a:buChar char="•"/>
              <a:defRPr/>
            </a:pPr>
            <a:r>
              <a:rPr lang="en-US" sz="3800" dirty="0" smtClean="0"/>
              <a:t>4.	</a:t>
            </a:r>
            <a:r>
              <a:rPr lang="en-US" sz="3800" dirty="0" err="1" smtClean="0"/>
              <a:t>Casuarina</a:t>
            </a:r>
            <a:r>
              <a:rPr lang="en-US" sz="3800" dirty="0" smtClean="0"/>
              <a:t> </a:t>
            </a:r>
          </a:p>
          <a:p>
            <a:pPr marL="320040" indent="-320040" eaLnBrk="1" fontAlgn="auto" hangingPunct="1">
              <a:spcAft>
                <a:spcPts val="0"/>
              </a:spcAft>
              <a:buFont typeface="Arial" pitchFamily="34" charset="0"/>
              <a:buChar char="•"/>
              <a:defRPr/>
            </a:pPr>
            <a:r>
              <a:rPr lang="en-US" sz="3800" dirty="0" smtClean="0"/>
              <a:t>5. 	</a:t>
            </a:r>
            <a:r>
              <a:rPr lang="en-US" sz="3800" i="1" dirty="0" smtClean="0"/>
              <a:t>Lantana </a:t>
            </a:r>
            <a:r>
              <a:rPr lang="en-US" sz="3800" i="1" dirty="0" err="1" smtClean="0"/>
              <a:t>camara</a:t>
            </a:r>
            <a:endParaRPr lang="en-US" sz="3800" i="1" dirty="0" smtClean="0"/>
          </a:p>
          <a:p>
            <a:pPr marL="320040" indent="-320040" eaLnBrk="1" fontAlgn="auto" hangingPunct="1">
              <a:spcAft>
                <a:spcPts val="0"/>
              </a:spcAft>
              <a:buFont typeface="Arial" pitchFamily="34" charset="0"/>
              <a:buChar char="•"/>
              <a:defRPr/>
            </a:pPr>
            <a:r>
              <a:rPr lang="en-US" sz="3800" dirty="0" smtClean="0"/>
              <a:t>6.	</a:t>
            </a:r>
            <a:r>
              <a:rPr lang="en-US" sz="3800" i="1" dirty="0" err="1" smtClean="0"/>
              <a:t>Imperata</a:t>
            </a:r>
            <a:r>
              <a:rPr lang="en-US" sz="3800" i="1" dirty="0" smtClean="0"/>
              <a:t> </a:t>
            </a:r>
            <a:r>
              <a:rPr lang="en-US" sz="3800" i="1" dirty="0" err="1" smtClean="0"/>
              <a:t>cylindrica</a:t>
            </a:r>
            <a:r>
              <a:rPr lang="en-US" sz="3800" dirty="0" smtClean="0"/>
              <a:t> is </a:t>
            </a:r>
            <a:r>
              <a:rPr lang="en-US" sz="3800" dirty="0" err="1" smtClean="0"/>
              <a:t>allelopathic</a:t>
            </a:r>
            <a:r>
              <a:rPr lang="en-US" sz="3800" dirty="0" smtClean="0"/>
              <a:t> on tomato, cucumber, maize rice, </a:t>
            </a:r>
            <a:r>
              <a:rPr lang="en-US" sz="3800" dirty="0" err="1" smtClean="0"/>
              <a:t>glnut</a:t>
            </a:r>
            <a:r>
              <a:rPr lang="en-US" sz="3800" dirty="0" smtClean="0"/>
              <a:t>, </a:t>
            </a:r>
            <a:r>
              <a:rPr lang="en-US" sz="3800" dirty="0" err="1" smtClean="0"/>
              <a:t>olera</a:t>
            </a:r>
            <a:r>
              <a:rPr lang="en-US" sz="3800" dirty="0" smtClean="0"/>
              <a:t>, cowpea, pepper.</a:t>
            </a:r>
          </a:p>
          <a:p>
            <a:pPr marL="320040" indent="-320040" eaLnBrk="1" fontAlgn="auto" hangingPunct="1">
              <a:spcAft>
                <a:spcPts val="0"/>
              </a:spcAft>
              <a:buFont typeface="Arial" pitchFamily="34" charset="0"/>
              <a:buChar char="•"/>
              <a:defRPr/>
            </a:pPr>
            <a:r>
              <a:rPr lang="en-US" sz="3800" dirty="0" smtClean="0"/>
              <a:t>7.	</a:t>
            </a:r>
            <a:r>
              <a:rPr lang="en-US" sz="3800" i="1" dirty="0" err="1" smtClean="0"/>
              <a:t>Cyperus</a:t>
            </a:r>
            <a:r>
              <a:rPr lang="en-US" sz="3800" i="1" dirty="0" smtClean="0"/>
              <a:t> </a:t>
            </a:r>
            <a:r>
              <a:rPr lang="en-US" sz="3800" i="1" dirty="0" err="1" smtClean="0"/>
              <a:t>esculentus</a:t>
            </a:r>
            <a:r>
              <a:rPr lang="en-US" sz="3800" dirty="0" smtClean="0"/>
              <a:t>– is </a:t>
            </a:r>
            <a:r>
              <a:rPr lang="en-US" sz="3800" dirty="0" err="1" smtClean="0"/>
              <a:t>allelopathic</a:t>
            </a:r>
            <a:r>
              <a:rPr lang="en-US" sz="3800" dirty="0" smtClean="0"/>
              <a:t> on rice, maize</a:t>
            </a:r>
          </a:p>
          <a:p>
            <a:pPr marL="320040" indent="-320040" eaLnBrk="1" fontAlgn="auto" hangingPunct="1">
              <a:spcAft>
                <a:spcPts val="0"/>
              </a:spcAft>
              <a:buFont typeface="Arial" pitchFamily="34" charset="0"/>
              <a:buChar char="•"/>
              <a:defRPr/>
            </a:pPr>
            <a:r>
              <a:rPr lang="en-US" sz="3800" dirty="0" smtClean="0"/>
              <a:t>8.</a:t>
            </a:r>
            <a:r>
              <a:rPr lang="en-US" sz="3800" i="1" dirty="0" smtClean="0"/>
              <a:t>	C.  </a:t>
            </a:r>
            <a:r>
              <a:rPr lang="en-US" sz="3800" i="1" dirty="0" err="1" smtClean="0"/>
              <a:t>rotundus</a:t>
            </a:r>
            <a:r>
              <a:rPr lang="en-US" sz="3800" dirty="0" smtClean="0"/>
              <a:t> – is </a:t>
            </a:r>
            <a:r>
              <a:rPr lang="en-US" sz="3800" dirty="0" err="1" smtClean="0"/>
              <a:t>allelopathic</a:t>
            </a:r>
            <a:r>
              <a:rPr lang="en-US" sz="3800" dirty="0" smtClean="0"/>
              <a:t> on barley.</a:t>
            </a:r>
          </a:p>
          <a:p>
            <a:pPr marL="320040" indent="-320040" eaLnBrk="1" fontAlgn="auto" hangingPunct="1">
              <a:spcAft>
                <a:spcPts val="0"/>
              </a:spcAft>
              <a:buFont typeface="Wingdings"/>
              <a:buNone/>
              <a:defRPr/>
            </a:pPr>
            <a:r>
              <a:rPr lang="en-US" sz="3800" dirty="0" smtClean="0"/>
              <a:t> </a:t>
            </a:r>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612775" y="228600"/>
            <a:ext cx="8153400" cy="990600"/>
          </a:xfrm>
        </p:spPr>
        <p:txBody>
          <a:bodyPr/>
          <a:lstStyle/>
          <a:p>
            <a:pPr eaLnBrk="1" hangingPunct="1"/>
            <a:r>
              <a:rPr lang="en-US" smtClean="0"/>
              <a:t>Parasitism</a:t>
            </a:r>
          </a:p>
        </p:txBody>
      </p:sp>
      <p:sp>
        <p:nvSpPr>
          <p:cNvPr id="3" name="Content Placeholder 2"/>
          <p:cNvSpPr>
            <a:spLocks noGrp="1"/>
          </p:cNvSpPr>
          <p:nvPr>
            <p:ph sz="quarter" idx="1"/>
          </p:nvPr>
        </p:nvSpPr>
        <p:spPr>
          <a:xfrm>
            <a:off x="612775" y="1600200"/>
            <a:ext cx="8153400" cy="4495800"/>
          </a:xfrm>
        </p:spPr>
        <p:txBody>
          <a:bodyPr rtlCol="0">
            <a:normAutofit fontScale="77500" lnSpcReduction="20000"/>
          </a:bodyPr>
          <a:lstStyle/>
          <a:p>
            <a:pPr marL="320040" indent="-320040" eaLnBrk="1" fontAlgn="auto" hangingPunct="1">
              <a:spcAft>
                <a:spcPts val="0"/>
              </a:spcAft>
              <a:buFont typeface="Arial" pitchFamily="34" charset="0"/>
              <a:buChar char="•"/>
              <a:defRPr/>
            </a:pPr>
            <a:r>
              <a:rPr lang="en-US" b="1" i="1" dirty="0" err="1" smtClean="0"/>
              <a:t>Parasitism</a:t>
            </a:r>
            <a:r>
              <a:rPr lang="en-US" dirty="0" err="1" smtClean="0"/>
              <a:t>It</a:t>
            </a:r>
            <a:r>
              <a:rPr lang="en-US" dirty="0" smtClean="0"/>
              <a:t> is a relationship between organisms in which one lives as a parasite in or on another organism.</a:t>
            </a:r>
          </a:p>
          <a:p>
            <a:pPr marL="320040" indent="-320040" eaLnBrk="1" fontAlgn="auto" hangingPunct="1">
              <a:spcAft>
                <a:spcPts val="0"/>
              </a:spcAft>
              <a:buFont typeface="Wingdings"/>
              <a:buChar char=""/>
              <a:defRPr/>
            </a:pPr>
            <a:r>
              <a:rPr lang="en-US" b="1" i="1" dirty="0" smtClean="0"/>
              <a:t>Parasitic </a:t>
            </a:r>
            <a:r>
              <a:rPr lang="en-US" b="1" dirty="0" smtClean="0"/>
              <a:t>weeds </a:t>
            </a:r>
            <a:r>
              <a:rPr lang="en-US" dirty="0" smtClean="0"/>
              <a:t>are plants that grow on living tissues of other plants and derive part or all of their food, water and mineral needs from the plant they grow on (host plants)</a:t>
            </a:r>
            <a:r>
              <a:rPr lang="en-US" b="1" dirty="0" smtClean="0"/>
              <a:t> </a:t>
            </a:r>
            <a:r>
              <a:rPr lang="en-US" dirty="0" smtClean="0"/>
              <a:t> </a:t>
            </a:r>
          </a:p>
          <a:p>
            <a:pPr marL="320040" indent="-320040" eaLnBrk="1" fontAlgn="auto" hangingPunct="1">
              <a:spcAft>
                <a:spcPts val="0"/>
              </a:spcAft>
              <a:buFont typeface="Arial" pitchFamily="34" charset="0"/>
              <a:buChar char="•"/>
              <a:defRPr/>
            </a:pPr>
            <a:r>
              <a:rPr lang="en-US" b="1" i="1" dirty="0" smtClean="0"/>
              <a:t>Hemi parasite</a:t>
            </a:r>
            <a:r>
              <a:rPr lang="en-US" dirty="0" smtClean="0"/>
              <a:t> (</a:t>
            </a:r>
            <a:r>
              <a:rPr lang="en-US" i="1" dirty="0" smtClean="0"/>
              <a:t>Semi parasite</a:t>
            </a:r>
            <a:r>
              <a:rPr lang="en-US" u="sng" dirty="0" smtClean="0"/>
              <a:t>)</a:t>
            </a:r>
            <a:r>
              <a:rPr lang="en-US" dirty="0" smtClean="0"/>
              <a:t> a plant which is only partially parasitic, possessing its own chlorophyll (green </a:t>
            </a:r>
            <a:r>
              <a:rPr lang="en-US" dirty="0" err="1" smtClean="0"/>
              <a:t>colour</a:t>
            </a:r>
            <a:r>
              <a:rPr lang="en-US" dirty="0" smtClean="0"/>
              <a:t>) and photosynthetic ability (may be facultative or obligate). </a:t>
            </a:r>
            <a:r>
              <a:rPr lang="en-US" dirty="0" err="1" smtClean="0"/>
              <a:t>E.g</a:t>
            </a:r>
            <a:r>
              <a:rPr lang="en-US" dirty="0" smtClean="0"/>
              <a:t> </a:t>
            </a:r>
            <a:r>
              <a:rPr lang="en-US" i="1" dirty="0" err="1" smtClean="0"/>
              <a:t>Striga</a:t>
            </a:r>
            <a:r>
              <a:rPr lang="en-US" i="1" dirty="0" smtClean="0"/>
              <a:t> </a:t>
            </a:r>
            <a:r>
              <a:rPr lang="en-US" i="1" dirty="0" err="1" smtClean="0"/>
              <a:t>hermonthica</a:t>
            </a:r>
            <a:endParaRPr lang="en-US" i="1" dirty="0" smtClean="0"/>
          </a:p>
          <a:p>
            <a:pPr marL="320040" indent="-320040" eaLnBrk="1" fontAlgn="auto" hangingPunct="1">
              <a:spcAft>
                <a:spcPts val="0"/>
              </a:spcAft>
              <a:buFont typeface="Arial" pitchFamily="34" charset="0"/>
              <a:buChar char="•"/>
              <a:defRPr/>
            </a:pPr>
            <a:r>
              <a:rPr lang="en-US" b="1" i="1" dirty="0" err="1" smtClean="0"/>
              <a:t>Holo</a:t>
            </a:r>
            <a:r>
              <a:rPr lang="en-US" b="1" i="1" dirty="0" smtClean="0"/>
              <a:t> parasite</a:t>
            </a:r>
            <a:r>
              <a:rPr lang="en-US" dirty="0" smtClean="0"/>
              <a:t> – a plant which is totally parasitic, lacking chlorophyll  thus unable to synthesize  organic carbon. </a:t>
            </a:r>
            <a:r>
              <a:rPr lang="en-US" dirty="0" err="1" smtClean="0"/>
              <a:t>E.g</a:t>
            </a:r>
            <a:r>
              <a:rPr lang="en-US" dirty="0" smtClean="0"/>
              <a:t> </a:t>
            </a:r>
            <a:r>
              <a:rPr lang="en-US" i="1" dirty="0" err="1" smtClean="0"/>
              <a:t>Orobanche</a:t>
            </a:r>
            <a:r>
              <a:rPr lang="en-US" i="1" dirty="0" smtClean="0"/>
              <a:t> </a:t>
            </a:r>
            <a:r>
              <a:rPr lang="en-US" i="1" dirty="0" err="1" smtClean="0"/>
              <a:t>spp</a:t>
            </a:r>
            <a:endParaRPr lang="en-US" i="1" dirty="0" smtClean="0"/>
          </a:p>
          <a:p>
            <a:pPr marL="320040" indent="-320040" eaLnBrk="1" fontAlgn="auto" hangingPunct="1">
              <a:spcAft>
                <a:spcPts val="0"/>
              </a:spcAft>
              <a:buFont typeface="Arial" pitchFamily="34" charset="0"/>
              <a:buChar char="•"/>
              <a:defRPr/>
            </a:pPr>
            <a:r>
              <a:rPr lang="en-US" b="1" i="1" dirty="0" smtClean="0"/>
              <a:t>Obligate parasite</a:t>
            </a:r>
            <a:r>
              <a:rPr lang="en-US" dirty="0" smtClean="0"/>
              <a:t> – a plant which cannot establish and develop without a host</a:t>
            </a:r>
          </a:p>
          <a:p>
            <a:pPr marL="320040" indent="-320040" eaLnBrk="1" fontAlgn="auto" hangingPunct="1">
              <a:spcAft>
                <a:spcPts val="0"/>
              </a:spcAft>
              <a:buFont typeface="Arial" pitchFamily="34" charset="0"/>
              <a:buChar char="•"/>
              <a:defRPr/>
            </a:pPr>
            <a:r>
              <a:rPr lang="en-US" b="1" i="1" dirty="0" smtClean="0"/>
              <a:t>Facultative parasite</a:t>
            </a:r>
            <a:r>
              <a:rPr lang="en-US" dirty="0" smtClean="0"/>
              <a:t> – a plant which can grow independently but which normally behaves as a parasite to obtain some of its nutrition.</a:t>
            </a:r>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Origin and Evolution of weeds</a:t>
            </a:r>
            <a:r>
              <a:rPr lang="en-US" dirty="0" smtClean="0"/>
              <a:t/>
            </a:r>
            <a:br>
              <a:rPr lang="en-US" dirty="0" smtClean="0"/>
            </a:br>
            <a:endParaRPr lang="en-US" dirty="0"/>
          </a:p>
        </p:txBody>
      </p:sp>
      <p:sp>
        <p:nvSpPr>
          <p:cNvPr id="3" name="Content Placeholder 2"/>
          <p:cNvSpPr>
            <a:spLocks noGrp="1"/>
          </p:cNvSpPr>
          <p:nvPr>
            <p:ph sz="quarter" idx="1"/>
          </p:nvPr>
        </p:nvSpPr>
        <p:spPr>
          <a:xfrm>
            <a:off x="612775" y="1600200"/>
            <a:ext cx="8153400" cy="4495800"/>
          </a:xfrm>
        </p:spPr>
        <p:txBody>
          <a:bodyPr rtlCol="0">
            <a:normAutofit/>
          </a:bodyPr>
          <a:lstStyle/>
          <a:p>
            <a:pPr marL="320040" indent="-320040" eaLnBrk="1" fontAlgn="auto" hangingPunct="1">
              <a:spcAft>
                <a:spcPts val="0"/>
              </a:spcAft>
              <a:buFont typeface="Arial" pitchFamily="34" charset="0"/>
              <a:buChar char="•"/>
              <a:defRPr/>
            </a:pPr>
            <a:r>
              <a:rPr lang="en-US" b="1" i="1" dirty="0" smtClean="0"/>
              <a:t>In a stable (climax) vegetation, all  plant species are equally naturally adapted.</a:t>
            </a:r>
          </a:p>
          <a:p>
            <a:pPr marL="320040" indent="-320040" eaLnBrk="1" fontAlgn="auto" hangingPunct="1">
              <a:spcAft>
                <a:spcPts val="0"/>
              </a:spcAft>
              <a:buFont typeface="Arial" pitchFamily="34" charset="0"/>
              <a:buNone/>
              <a:defRPr/>
            </a:pPr>
            <a:r>
              <a:rPr lang="en-US" b="1" i="1" dirty="0" smtClean="0"/>
              <a:t>    Weeds evolved (</a:t>
            </a:r>
            <a:r>
              <a:rPr lang="en-US" b="1" i="1" dirty="0" err="1" smtClean="0"/>
              <a:t>i</a:t>
            </a:r>
            <a:r>
              <a:rPr lang="en-US" b="1" i="1" dirty="0" smtClean="0"/>
              <a:t>) when the stable environment is disturbed through human activities. </a:t>
            </a:r>
          </a:p>
          <a:p>
            <a:pPr marL="514350" indent="-514350" eaLnBrk="1" fontAlgn="auto" hangingPunct="1">
              <a:spcAft>
                <a:spcPts val="0"/>
              </a:spcAft>
              <a:buFont typeface="Arial" pitchFamily="34" charset="0"/>
              <a:buNone/>
              <a:defRPr/>
            </a:pPr>
            <a:r>
              <a:rPr lang="en-US" b="1" i="1" dirty="0" smtClean="0"/>
              <a:t>(ii) from  e</a:t>
            </a:r>
            <a:r>
              <a:rPr lang="en-US" b="1" dirty="0" smtClean="0"/>
              <a:t>cotypes that have evolved from wild colonizers in response to continuous habitat disturbances and  selection pressures.</a:t>
            </a:r>
          </a:p>
          <a:p>
            <a:pPr marL="320040" indent="-320040" eaLnBrk="1" fontAlgn="auto" hangingPunct="1">
              <a:spcAft>
                <a:spcPts val="0"/>
              </a:spcAft>
              <a:buFont typeface="Arial" pitchFamily="34" charset="0"/>
              <a:buNone/>
              <a:defRPr/>
            </a:pPr>
            <a:r>
              <a:rPr lang="en-US" b="1" dirty="0" smtClean="0"/>
              <a:t>(iii) as a result of the  products of hybridization between wild domestic races of crop plants. </a:t>
            </a:r>
          </a:p>
          <a:p>
            <a:pPr marL="320040" indent="-320040" eaLnBrk="1" fontAlgn="auto" hangingPunct="1">
              <a:spcAft>
                <a:spcPts val="0"/>
              </a:spcAft>
              <a:buFont typeface="Arial" pitchFamily="34" charset="0"/>
              <a:buNone/>
              <a:defRPr/>
            </a:pPr>
            <a:endParaRPr lang="en-US" b="1" dirty="0" smtClean="0"/>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612775" y="228600"/>
            <a:ext cx="8153400" cy="990600"/>
          </a:xfrm>
        </p:spPr>
        <p:txBody>
          <a:bodyPr/>
          <a:lstStyle/>
          <a:p>
            <a:pPr eaLnBrk="1" hangingPunct="1"/>
            <a:endParaRPr lang="en-US" smtClean="0"/>
          </a:p>
        </p:txBody>
      </p:sp>
      <p:sp>
        <p:nvSpPr>
          <p:cNvPr id="38915" name="Content Placeholder 2"/>
          <p:cNvSpPr>
            <a:spLocks noGrp="1"/>
          </p:cNvSpPr>
          <p:nvPr>
            <p:ph sz="quarter" idx="1"/>
          </p:nvPr>
        </p:nvSpPr>
        <p:spPr>
          <a:xfrm>
            <a:off x="612775" y="1600200"/>
            <a:ext cx="8153400" cy="4495800"/>
          </a:xfrm>
        </p:spPr>
        <p:txBody>
          <a:bodyPr/>
          <a:lstStyle/>
          <a:p>
            <a:pPr eaLnBrk="1" hangingPunct="1"/>
            <a:r>
              <a:rPr lang="en-US" sz="2000" b="1" i="1" smtClean="0"/>
              <a:t>Predation</a:t>
            </a:r>
            <a:r>
              <a:rPr lang="en-US" sz="2000" smtClean="0"/>
              <a:t>: It is the capture and consumption of organisms by other organisms to sustain life. </a:t>
            </a:r>
          </a:p>
          <a:p>
            <a:pPr eaLnBrk="1" hangingPunct="1"/>
            <a:r>
              <a:rPr lang="en-US" sz="2000" b="1" smtClean="0"/>
              <a:t>Mutualism</a:t>
            </a:r>
            <a:r>
              <a:rPr lang="en-US" sz="2000" smtClean="0"/>
              <a:t>:it is an advantageous relationship between two organismsof different species that benefits both of them. It is obligatory and the partners are mutually dependent. Both partners are stimulated when the interaction is on. Example is the case between fungus and algae. The fungus protects the algae while the algae provide carbohydrate for the fungus.</a:t>
            </a:r>
          </a:p>
          <a:p>
            <a:pPr eaLnBrk="1" hangingPunct="1"/>
            <a:r>
              <a:rPr lang="en-US" sz="2000" b="1" smtClean="0"/>
              <a:t>Neutralism: </a:t>
            </a:r>
            <a:r>
              <a:rPr lang="en-US" sz="2000" smtClean="0"/>
              <a:t>This is the situation where plant exert no influence on one another.</a:t>
            </a:r>
          </a:p>
          <a:p>
            <a:pPr eaLnBrk="1" hangingPunct="1"/>
            <a:r>
              <a:rPr lang="en-US" sz="2000" b="1" smtClean="0"/>
              <a:t>Protocooperation: </a:t>
            </a:r>
            <a:r>
              <a:rPr lang="en-US" sz="2000" smtClean="0"/>
              <a:t>This is a condition whereby two plants interact and affect each other reciprocally. Both organisms are stimulated by the association but unaffected by its absence. </a:t>
            </a:r>
          </a:p>
          <a:p>
            <a:pPr eaLnBrk="1" hangingPunct="1"/>
            <a:endParaRPr lang="en-US"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WEED MANAGEMENT</a:t>
            </a:r>
            <a:r>
              <a:rPr lang="en-US" dirty="0" smtClean="0"/>
              <a:t/>
            </a:r>
            <a:br>
              <a:rPr lang="en-US" dirty="0" smtClean="0"/>
            </a:br>
            <a:endParaRPr lang="en-US" dirty="0"/>
          </a:p>
        </p:txBody>
      </p:sp>
      <p:sp>
        <p:nvSpPr>
          <p:cNvPr id="39939" name="Content Placeholder 2"/>
          <p:cNvSpPr>
            <a:spLocks noGrp="1"/>
          </p:cNvSpPr>
          <p:nvPr>
            <p:ph sz="quarter" idx="1"/>
          </p:nvPr>
        </p:nvSpPr>
        <p:spPr>
          <a:xfrm>
            <a:off x="612775" y="1600200"/>
            <a:ext cx="8153400" cy="4495800"/>
          </a:xfrm>
        </p:spPr>
        <p:txBody>
          <a:bodyPr/>
          <a:lstStyle/>
          <a:p>
            <a:pPr eaLnBrk="1" hangingPunct="1">
              <a:buFont typeface="Arial" pitchFamily="34" charset="0"/>
              <a:buChar char="•"/>
            </a:pPr>
            <a:r>
              <a:rPr lang="en-US" b="1" smtClean="0"/>
              <a:t>Weed Management </a:t>
            </a:r>
            <a:r>
              <a:rPr lang="en-US" smtClean="0"/>
              <a:t>refers to how weeds are manipulated so that do not interfere with the growth, development and economic yield of crops and animals.  It  encompasses all aspects of weed control, prevention and modification in the crop habitat that interfere with weed ability to adapt to its environment.</a:t>
            </a:r>
          </a:p>
          <a:p>
            <a:pPr eaLnBrk="1" hangingPunct="1">
              <a:buFont typeface="Arial" pitchFamily="34" charset="0"/>
              <a:buNone/>
            </a:pPr>
            <a:r>
              <a:rPr lang="en-US" smtClean="0"/>
              <a:t>	</a:t>
            </a:r>
          </a:p>
          <a:p>
            <a:pPr eaLnBrk="1" hangingPunct="1">
              <a:buFont typeface="Arial" pitchFamily="34" charset="0"/>
              <a:buChar char="•"/>
            </a:pPr>
            <a:endParaRPr lang="en-US"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612775" y="228600"/>
            <a:ext cx="8153400" cy="990600"/>
          </a:xfrm>
        </p:spPr>
        <p:txBody>
          <a:bodyPr/>
          <a:lstStyle/>
          <a:p>
            <a:pPr eaLnBrk="1" hangingPunct="1"/>
            <a:endParaRPr lang="en-US" smtClean="0"/>
          </a:p>
        </p:txBody>
      </p:sp>
      <p:sp>
        <p:nvSpPr>
          <p:cNvPr id="3" name="Content Placeholder 2"/>
          <p:cNvSpPr>
            <a:spLocks noGrp="1"/>
          </p:cNvSpPr>
          <p:nvPr>
            <p:ph sz="quarter" idx="1"/>
          </p:nvPr>
        </p:nvSpPr>
        <p:spPr>
          <a:xfrm>
            <a:off x="612775" y="1600200"/>
            <a:ext cx="8153400" cy="4495800"/>
          </a:xfrm>
        </p:spPr>
        <p:txBody>
          <a:bodyPr rtlCol="0">
            <a:normAutofit fontScale="77500" lnSpcReduction="20000"/>
          </a:bodyPr>
          <a:lstStyle/>
          <a:p>
            <a:pPr marL="320040" indent="-320040" eaLnBrk="1" fontAlgn="auto" hangingPunct="1">
              <a:spcAft>
                <a:spcPts val="0"/>
              </a:spcAft>
              <a:buFont typeface="Arial" pitchFamily="34" charset="0"/>
              <a:buChar char="•"/>
              <a:defRPr/>
            </a:pPr>
            <a:r>
              <a:rPr lang="en-US" b="1" dirty="0" smtClean="0"/>
              <a:t>Weed control: </a:t>
            </a:r>
            <a:r>
              <a:rPr lang="en-US" dirty="0" smtClean="0"/>
              <a:t>Refers to those actions that seek to restrict the spread of weeds and destroy or reduce their population in a given location. The effectiveness of weed control is affected by  </a:t>
            </a:r>
          </a:p>
          <a:p>
            <a:pPr marL="320040" indent="-320040" eaLnBrk="1" fontAlgn="auto" hangingPunct="1">
              <a:spcAft>
                <a:spcPts val="0"/>
              </a:spcAft>
              <a:buFont typeface="Arial" pitchFamily="34" charset="0"/>
              <a:buChar char="•"/>
              <a:defRPr/>
            </a:pPr>
            <a:r>
              <a:rPr lang="en-US" dirty="0" smtClean="0"/>
              <a:t>	</a:t>
            </a:r>
            <a:r>
              <a:rPr lang="en-US" dirty="0" err="1" smtClean="0"/>
              <a:t>i</a:t>
            </a:r>
            <a:r>
              <a:rPr lang="en-US" dirty="0" smtClean="0"/>
              <a:t>	Type of crop grown</a:t>
            </a:r>
          </a:p>
          <a:p>
            <a:pPr marL="320040" indent="-320040" eaLnBrk="1" fontAlgn="auto" hangingPunct="1">
              <a:spcAft>
                <a:spcPts val="0"/>
              </a:spcAft>
              <a:buFont typeface="Arial" pitchFamily="34" charset="0"/>
              <a:buChar char="•"/>
              <a:defRPr/>
            </a:pPr>
            <a:r>
              <a:rPr lang="en-US" dirty="0" smtClean="0"/>
              <a:t>	ii	Timing of weeding operation </a:t>
            </a:r>
          </a:p>
          <a:p>
            <a:pPr marL="320040" indent="-320040" eaLnBrk="1" fontAlgn="auto" hangingPunct="1">
              <a:spcAft>
                <a:spcPts val="0"/>
              </a:spcAft>
              <a:buFont typeface="Arial" pitchFamily="34" charset="0"/>
              <a:buChar char="•"/>
              <a:defRPr/>
            </a:pPr>
            <a:r>
              <a:rPr lang="en-US" dirty="0" smtClean="0"/>
              <a:t>	iii	Nature of the weed problem</a:t>
            </a:r>
          </a:p>
          <a:p>
            <a:pPr marL="320040" indent="-320040" eaLnBrk="1" fontAlgn="auto" hangingPunct="1">
              <a:spcAft>
                <a:spcPts val="0"/>
              </a:spcAft>
              <a:buFont typeface="Arial" pitchFamily="34" charset="0"/>
              <a:buChar char="•"/>
              <a:defRPr/>
            </a:pPr>
            <a:r>
              <a:rPr lang="en-US" dirty="0" smtClean="0"/>
              <a:t>	iv	Methods of weed control available to the farmer</a:t>
            </a:r>
          </a:p>
          <a:p>
            <a:pPr marL="320040" indent="-320040" eaLnBrk="1" fontAlgn="auto" hangingPunct="1">
              <a:spcAft>
                <a:spcPts val="0"/>
              </a:spcAft>
              <a:buFont typeface="Arial" pitchFamily="34" charset="0"/>
              <a:buChar char="•"/>
              <a:defRPr/>
            </a:pPr>
            <a:r>
              <a:rPr lang="en-US" dirty="0" smtClean="0"/>
              <a:t>	v	Type of weeds to be controlled</a:t>
            </a:r>
          </a:p>
          <a:p>
            <a:pPr marL="320040" indent="-320040" eaLnBrk="1" fontAlgn="auto" hangingPunct="1">
              <a:spcAft>
                <a:spcPts val="0"/>
              </a:spcAft>
              <a:buFont typeface="Arial" pitchFamily="34" charset="0"/>
              <a:buChar char="•"/>
              <a:defRPr/>
            </a:pPr>
            <a:r>
              <a:rPr lang="en-US" dirty="0" smtClean="0"/>
              <a:t>	vi	Cost of the operation </a:t>
            </a:r>
          </a:p>
          <a:p>
            <a:pPr marL="320040" indent="-320040" eaLnBrk="1" fontAlgn="auto" hangingPunct="1">
              <a:spcAft>
                <a:spcPts val="0"/>
              </a:spcAft>
              <a:buFont typeface="Arial" pitchFamily="34" charset="0"/>
              <a:buChar char="•"/>
              <a:defRPr/>
            </a:pPr>
            <a:r>
              <a:rPr lang="en-US" dirty="0" smtClean="0"/>
              <a:t>	vii	Available </a:t>
            </a:r>
            <a:r>
              <a:rPr lang="en-US" dirty="0" err="1" smtClean="0"/>
              <a:t>labour</a:t>
            </a:r>
            <a:r>
              <a:rPr lang="en-US" dirty="0" smtClean="0"/>
              <a:t> or cash  resources</a:t>
            </a:r>
          </a:p>
          <a:p>
            <a:pPr marL="320040" indent="-320040" eaLnBrk="1" fontAlgn="auto" hangingPunct="1">
              <a:spcAft>
                <a:spcPts val="0"/>
              </a:spcAft>
              <a:buFont typeface="Arial" pitchFamily="34" charset="0"/>
              <a:buChar char="•"/>
              <a:defRPr/>
            </a:pPr>
            <a:r>
              <a:rPr lang="en-US" dirty="0" smtClean="0"/>
              <a:t>	viii	Environmental condition before during and after the time of operation.</a:t>
            </a:r>
          </a:p>
          <a:p>
            <a:pPr marL="320040" indent="-320040" eaLnBrk="1" fontAlgn="auto" hangingPunct="1">
              <a:spcAft>
                <a:spcPts val="0"/>
              </a:spcAft>
              <a:buFont typeface="Arial" pitchFamily="34" charset="0"/>
              <a:buChar char="•"/>
              <a:defRPr/>
            </a:pPr>
            <a:endParaRPr lang="en-US" dirty="0" smtClean="0"/>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612775" y="228600"/>
            <a:ext cx="8153400" cy="990600"/>
          </a:xfrm>
        </p:spPr>
        <p:txBody>
          <a:bodyPr/>
          <a:lstStyle/>
          <a:p>
            <a:pPr eaLnBrk="1" hangingPunct="1"/>
            <a:endParaRPr lang="en-US" smtClean="0"/>
          </a:p>
        </p:txBody>
      </p:sp>
      <p:sp>
        <p:nvSpPr>
          <p:cNvPr id="3" name="Content Placeholder 2"/>
          <p:cNvSpPr>
            <a:spLocks noGrp="1"/>
          </p:cNvSpPr>
          <p:nvPr>
            <p:ph sz="quarter" idx="1"/>
          </p:nvPr>
        </p:nvSpPr>
        <p:spPr>
          <a:xfrm>
            <a:off x="612775" y="1600200"/>
            <a:ext cx="8153400" cy="4495800"/>
          </a:xfrm>
        </p:spPr>
        <p:txBody>
          <a:bodyPr rtlCol="0">
            <a:normAutofit fontScale="70000" lnSpcReduction="20000"/>
          </a:bodyPr>
          <a:lstStyle/>
          <a:p>
            <a:pPr marL="320040" indent="-320040" eaLnBrk="1" fontAlgn="auto" hangingPunct="1">
              <a:spcAft>
                <a:spcPts val="0"/>
              </a:spcAft>
              <a:buFont typeface="Wingdings"/>
              <a:buChar char=""/>
              <a:defRPr/>
            </a:pPr>
            <a:r>
              <a:rPr lang="en-US" b="1" dirty="0" smtClean="0"/>
              <a:t>Weed prevention: </a:t>
            </a:r>
            <a:r>
              <a:rPr lang="en-US" dirty="0" smtClean="0"/>
              <a:t>This refers to the exclusion of a particular weed problem from the system that has not experienced that weed problem. It involves  those measures necessary to prevent the introduction of new weed species into a given geographical area as well as the multiplication and spread of existing weed species.</a:t>
            </a:r>
          </a:p>
          <a:p>
            <a:pPr marL="320040" indent="-320040" eaLnBrk="1" fontAlgn="auto" hangingPunct="1">
              <a:spcAft>
                <a:spcPts val="0"/>
              </a:spcAft>
              <a:buFont typeface="Wingdings"/>
              <a:buChar char=""/>
              <a:defRPr/>
            </a:pPr>
            <a:r>
              <a:rPr lang="en-US" dirty="0" smtClean="0"/>
              <a:t>It includes the following: </a:t>
            </a:r>
          </a:p>
          <a:p>
            <a:pPr marL="320040" indent="-320040" eaLnBrk="1" fontAlgn="auto" hangingPunct="1">
              <a:spcAft>
                <a:spcPts val="0"/>
              </a:spcAft>
              <a:buFont typeface="Wingdings"/>
              <a:buChar char=""/>
              <a:defRPr/>
            </a:pPr>
            <a:r>
              <a:rPr lang="en-US" b="1" dirty="0" smtClean="0"/>
              <a:t>Fallowing</a:t>
            </a:r>
          </a:p>
          <a:p>
            <a:pPr marL="320040" indent="-320040" eaLnBrk="1" fontAlgn="auto" hangingPunct="1">
              <a:spcAft>
                <a:spcPts val="0"/>
              </a:spcAft>
              <a:buFont typeface="Wingdings"/>
              <a:buChar char=""/>
              <a:defRPr/>
            </a:pPr>
            <a:r>
              <a:rPr lang="en-US" b="1" dirty="0" smtClean="0"/>
              <a:t>Preventing weeds from setting seeds</a:t>
            </a:r>
            <a:r>
              <a:rPr lang="en-US" b="1" u="sng" dirty="0" smtClean="0"/>
              <a:t> </a:t>
            </a:r>
          </a:p>
          <a:p>
            <a:pPr marL="320040" indent="-320040" eaLnBrk="1" fontAlgn="auto" hangingPunct="1">
              <a:spcAft>
                <a:spcPts val="0"/>
              </a:spcAft>
              <a:buFont typeface="Wingdings"/>
              <a:buChar char=""/>
              <a:defRPr/>
            </a:pPr>
            <a:r>
              <a:rPr lang="en-US" b="1" dirty="0" smtClean="0"/>
              <a:t>Use of clean crop seed for planting</a:t>
            </a:r>
          </a:p>
          <a:p>
            <a:pPr marL="320040" indent="-320040" eaLnBrk="1" fontAlgn="auto" hangingPunct="1">
              <a:spcAft>
                <a:spcPts val="0"/>
              </a:spcAft>
              <a:buFont typeface="Wingdings"/>
              <a:buChar char=""/>
              <a:defRPr/>
            </a:pPr>
            <a:r>
              <a:rPr lang="en-US" b="1" dirty="0" smtClean="0"/>
              <a:t>Use of clean machinery</a:t>
            </a:r>
          </a:p>
          <a:p>
            <a:pPr marL="320040" indent="-320040" eaLnBrk="1" fontAlgn="auto" hangingPunct="1">
              <a:spcAft>
                <a:spcPts val="0"/>
              </a:spcAft>
              <a:buFont typeface="Wingdings"/>
              <a:buChar char=""/>
              <a:defRPr/>
            </a:pPr>
            <a:r>
              <a:rPr lang="en-US" b="1" dirty="0" smtClean="0"/>
              <a:t>Controlling the movement of livestock</a:t>
            </a:r>
          </a:p>
          <a:p>
            <a:pPr marL="320040" indent="-320040" eaLnBrk="1" fontAlgn="auto" hangingPunct="1">
              <a:spcAft>
                <a:spcPts val="0"/>
              </a:spcAft>
              <a:buFont typeface="Wingdings"/>
              <a:buChar char=""/>
              <a:defRPr/>
            </a:pPr>
            <a:r>
              <a:rPr lang="en-US" b="1" dirty="0" smtClean="0"/>
              <a:t>Quarantine laws services </a:t>
            </a:r>
          </a:p>
          <a:p>
            <a:pPr marL="320040" indent="-320040" eaLnBrk="1" fontAlgn="auto" hangingPunct="1">
              <a:spcAft>
                <a:spcPts val="0"/>
              </a:spcAft>
              <a:buFont typeface="Arial" pitchFamily="34" charset="0"/>
              <a:buChar char="•"/>
              <a:defRPr/>
            </a:pPr>
            <a:endParaRPr lang="en-US" dirty="0" smtClean="0"/>
          </a:p>
          <a:p>
            <a:pPr marL="320040" indent="-320040" eaLnBrk="1" fontAlgn="auto" hangingPunct="1">
              <a:spcAft>
                <a:spcPts val="0"/>
              </a:spcAft>
              <a:buFont typeface="Arial" pitchFamily="34" charset="0"/>
              <a:buChar char="•"/>
              <a:defRPr/>
            </a:pPr>
            <a:r>
              <a:rPr lang="en-US" b="1" dirty="0" smtClean="0"/>
              <a:t> </a:t>
            </a:r>
            <a:endParaRPr 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612775" y="228600"/>
            <a:ext cx="8153400" cy="990600"/>
          </a:xfrm>
        </p:spPr>
        <p:txBody>
          <a:bodyPr/>
          <a:lstStyle/>
          <a:p>
            <a:pPr eaLnBrk="1" hangingPunct="1"/>
            <a:r>
              <a:rPr lang="en-US" smtClean="0"/>
              <a:t>Weed eradication (contd.)</a:t>
            </a:r>
          </a:p>
        </p:txBody>
      </p:sp>
      <p:sp>
        <p:nvSpPr>
          <p:cNvPr id="43011" name="Content Placeholder 2"/>
          <p:cNvSpPr>
            <a:spLocks noGrp="1"/>
          </p:cNvSpPr>
          <p:nvPr>
            <p:ph sz="quarter" idx="1"/>
          </p:nvPr>
        </p:nvSpPr>
        <p:spPr>
          <a:xfrm>
            <a:off x="612775" y="1600200"/>
            <a:ext cx="8153400" cy="4495800"/>
          </a:xfrm>
        </p:spPr>
        <p:txBody>
          <a:bodyPr/>
          <a:lstStyle/>
          <a:p>
            <a:pPr eaLnBrk="1" hangingPunct="1"/>
            <a:endParaRPr lang="en-US" smtClean="0"/>
          </a:p>
        </p:txBody>
      </p:sp>
      <p:sp>
        <p:nvSpPr>
          <p:cNvPr id="43012" name="Rectangle 3"/>
          <p:cNvSpPr>
            <a:spLocks noChangeArrowheads="1"/>
          </p:cNvSpPr>
          <p:nvPr/>
        </p:nvSpPr>
        <p:spPr bwMode="auto">
          <a:xfrm>
            <a:off x="1295400" y="1752600"/>
            <a:ext cx="6248400"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 typeface="Arial" pitchFamily="34" charset="0"/>
              <a:buChar char="•"/>
            </a:pPr>
            <a:r>
              <a:rPr lang="en-US" b="1"/>
              <a:t>Weed eradication:</a:t>
            </a:r>
            <a:endParaRPr lang="en-US"/>
          </a:p>
          <a:p>
            <a:pPr>
              <a:buFont typeface="Arial" pitchFamily="34" charset="0"/>
              <a:buChar char="•"/>
            </a:pPr>
            <a:r>
              <a:rPr lang="en-US"/>
              <a:t>	This involves complete removal of all weeds and their propagules from a habitat.</a:t>
            </a:r>
          </a:p>
          <a:p>
            <a:pPr>
              <a:buFont typeface="Arial" pitchFamily="34" charset="0"/>
              <a:buChar char="•"/>
            </a:pPr>
            <a:r>
              <a:rPr lang="en-US"/>
              <a:t>Eradication is difficult to achieve in crop production and uneconomical. However in situations where weed problem becomes so overwhelming, eradiation may be desirable in long term goal. E.g. </a:t>
            </a:r>
            <a:r>
              <a:rPr lang="en-US" i="1"/>
              <a:t>Striga asiatical, S. hermonthica</a:t>
            </a:r>
            <a:r>
              <a:rPr lang="en-US"/>
              <a:t>.</a:t>
            </a:r>
          </a:p>
          <a:p>
            <a:pPr>
              <a:buFont typeface="Arial" pitchFamily="34" charset="0"/>
              <a:buChar char="•"/>
            </a:pPr>
            <a:r>
              <a:rPr lang="en-US"/>
              <a:t>	Eradication may be considered if</a:t>
            </a:r>
          </a:p>
          <a:p>
            <a:pPr>
              <a:buFont typeface="Arial" pitchFamily="34" charset="0"/>
              <a:buChar char="•"/>
            </a:pPr>
            <a:r>
              <a:rPr lang="en-US"/>
              <a:t>	i	other weed control method s are ineffective</a:t>
            </a:r>
          </a:p>
          <a:p>
            <a:pPr>
              <a:buFont typeface="Arial" pitchFamily="34" charset="0"/>
              <a:buChar char="•"/>
            </a:pPr>
            <a:r>
              <a:rPr lang="en-US"/>
              <a:t>	ii	Weeds have many buried seeds that can not be controlled by convectional pratice</a:t>
            </a:r>
          </a:p>
          <a:p>
            <a:pPr>
              <a:buFont typeface="Arial" pitchFamily="34" charset="0"/>
              <a:buChar char="•"/>
            </a:pPr>
            <a:r>
              <a:rPr lang="en-US"/>
              <a:t>	iii	The infested field is small</a:t>
            </a:r>
          </a:p>
          <a:p>
            <a:pPr>
              <a:buFont typeface="Arial" pitchFamily="34" charset="0"/>
              <a:buChar char="•"/>
            </a:pPr>
            <a:r>
              <a:rPr lang="en-US"/>
              <a:t>	iv	Benefits from eradication outweigh those of the alternate methods for copping with weeds.</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612775" y="228600"/>
            <a:ext cx="8153400" cy="990600"/>
          </a:xfrm>
        </p:spPr>
        <p:txBody>
          <a:bodyPr/>
          <a:lstStyle/>
          <a:p>
            <a:pPr eaLnBrk="1" hangingPunct="1"/>
            <a:endParaRPr lang="en-US" smtClean="0"/>
          </a:p>
        </p:txBody>
      </p:sp>
      <p:sp>
        <p:nvSpPr>
          <p:cNvPr id="44035" name="Content Placeholder 2"/>
          <p:cNvSpPr>
            <a:spLocks noGrp="1"/>
          </p:cNvSpPr>
          <p:nvPr>
            <p:ph sz="quarter" idx="1"/>
          </p:nvPr>
        </p:nvSpPr>
        <p:spPr>
          <a:xfrm>
            <a:off x="612775" y="1600200"/>
            <a:ext cx="8153400" cy="4495800"/>
          </a:xfrm>
        </p:spPr>
        <p:txBody>
          <a:bodyPr/>
          <a:lstStyle/>
          <a:p>
            <a:pPr eaLnBrk="1" hangingPunct="1"/>
            <a:r>
              <a:rPr lang="en-US" b="1" smtClean="0"/>
              <a:t>Methods of weed control</a:t>
            </a:r>
            <a:endParaRPr lang="en-US" smtClean="0"/>
          </a:p>
          <a:p>
            <a:pPr eaLnBrk="1" hangingPunct="1"/>
            <a:r>
              <a:rPr lang="en-US" smtClean="0"/>
              <a:t>	i	Cultural</a:t>
            </a:r>
          </a:p>
          <a:p>
            <a:pPr eaLnBrk="1" hangingPunct="1"/>
            <a:r>
              <a:rPr lang="en-US" smtClean="0"/>
              <a:t>	ii	Biological</a:t>
            </a:r>
          </a:p>
          <a:p>
            <a:pPr eaLnBrk="1" hangingPunct="1"/>
            <a:r>
              <a:rPr lang="en-US" smtClean="0"/>
              <a:t>	iii	Chemical</a:t>
            </a:r>
          </a:p>
          <a:p>
            <a:pPr eaLnBrk="1" hangingPunct="1"/>
            <a:r>
              <a:rPr lang="en-US" smtClean="0"/>
              <a:t>	iv	Integrated</a:t>
            </a:r>
          </a:p>
          <a:p>
            <a:pPr eaLnBrk="1" hangingPunct="1">
              <a:buFont typeface="Arial" pitchFamily="34" charset="0"/>
              <a:buNone/>
            </a:pPr>
            <a:endParaRPr lang="en-US"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612775" y="228600"/>
            <a:ext cx="8153400" cy="990600"/>
          </a:xfrm>
        </p:spPr>
        <p:txBody>
          <a:bodyPr/>
          <a:lstStyle/>
          <a:p>
            <a:pPr eaLnBrk="1" hangingPunct="1"/>
            <a:r>
              <a:rPr lang="en-US" b="1" smtClean="0"/>
              <a:t>CULTURAL WEED MANAGEMENT</a:t>
            </a:r>
            <a:endParaRPr lang="en-US" smtClean="0"/>
          </a:p>
        </p:txBody>
      </p:sp>
      <p:sp>
        <p:nvSpPr>
          <p:cNvPr id="45059" name="Content Placeholder 2"/>
          <p:cNvSpPr>
            <a:spLocks noGrp="1"/>
          </p:cNvSpPr>
          <p:nvPr>
            <p:ph sz="quarter" idx="1"/>
          </p:nvPr>
        </p:nvSpPr>
        <p:spPr>
          <a:xfrm>
            <a:off x="612775" y="1600200"/>
            <a:ext cx="8153400" cy="4495800"/>
          </a:xfrm>
        </p:spPr>
        <p:txBody>
          <a:bodyPr/>
          <a:lstStyle/>
          <a:p>
            <a:pPr eaLnBrk="1" hangingPunct="1"/>
            <a:r>
              <a:rPr lang="en-US" smtClean="0"/>
              <a:t>Cultural weed management is defined as any practice or effort adopted by the farmer in crop production which minimizes weed interference problem but such methods are not necessarily directed or aimed at weed control</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CULTURAL WEED MANAGEMENT (contd.)</a:t>
            </a:r>
            <a:endParaRPr lang="en-US" dirty="0"/>
          </a:p>
        </p:txBody>
      </p:sp>
      <p:sp>
        <p:nvSpPr>
          <p:cNvPr id="3" name="Content Placeholder 2"/>
          <p:cNvSpPr>
            <a:spLocks noGrp="1"/>
          </p:cNvSpPr>
          <p:nvPr>
            <p:ph sz="quarter" idx="1"/>
          </p:nvPr>
        </p:nvSpPr>
        <p:spPr>
          <a:xfrm>
            <a:off x="612775" y="1600200"/>
            <a:ext cx="8153400" cy="4495800"/>
          </a:xfrm>
        </p:spPr>
        <p:txBody>
          <a:bodyPr rtlCol="0">
            <a:normAutofit fontScale="70000" lnSpcReduction="20000"/>
          </a:bodyPr>
          <a:lstStyle/>
          <a:p>
            <a:pPr marL="320040" indent="-320040" eaLnBrk="1" fontAlgn="auto" hangingPunct="1">
              <a:spcAft>
                <a:spcPts val="0"/>
              </a:spcAft>
              <a:buFont typeface="Arial" pitchFamily="34" charset="0"/>
              <a:buChar char="•"/>
              <a:defRPr/>
            </a:pPr>
            <a:r>
              <a:rPr lang="en-US" dirty="0" smtClean="0"/>
              <a:t>Cultural weed methods   include:</a:t>
            </a:r>
          </a:p>
          <a:p>
            <a:pPr marL="320040" indent="-320040" eaLnBrk="1" fontAlgn="auto" hangingPunct="1">
              <a:spcAft>
                <a:spcPts val="0"/>
              </a:spcAft>
              <a:buFont typeface="Arial" pitchFamily="34" charset="0"/>
              <a:buChar char="•"/>
              <a:defRPr/>
            </a:pPr>
            <a:r>
              <a:rPr lang="en-US" dirty="0" smtClean="0"/>
              <a:t>Hand weeding </a:t>
            </a:r>
          </a:p>
          <a:p>
            <a:pPr marL="320040" indent="-320040" eaLnBrk="1" fontAlgn="auto" hangingPunct="1">
              <a:spcAft>
                <a:spcPts val="0"/>
              </a:spcAft>
              <a:buFont typeface="Arial" pitchFamily="34" charset="0"/>
              <a:buChar char="•"/>
              <a:defRPr/>
            </a:pPr>
            <a:r>
              <a:rPr lang="en-US" dirty="0" smtClean="0"/>
              <a:t>Mechanical weeding (animal-drawn </a:t>
            </a:r>
            <a:r>
              <a:rPr lang="en-US" dirty="0" err="1" smtClean="0"/>
              <a:t>weeders</a:t>
            </a:r>
            <a:r>
              <a:rPr lang="en-US" dirty="0" smtClean="0"/>
              <a:t> &amp; machine-power weeder.</a:t>
            </a:r>
          </a:p>
          <a:p>
            <a:pPr marL="320040" indent="-320040" eaLnBrk="1" fontAlgn="auto" hangingPunct="1">
              <a:spcAft>
                <a:spcPts val="0"/>
              </a:spcAft>
              <a:buFont typeface="Arial" pitchFamily="34" charset="0"/>
              <a:buChar char="•"/>
              <a:defRPr/>
            </a:pPr>
            <a:r>
              <a:rPr lang="en-US" dirty="0" smtClean="0"/>
              <a:t>Mulching</a:t>
            </a:r>
          </a:p>
          <a:p>
            <a:pPr marL="320040" indent="-320040" eaLnBrk="1" fontAlgn="auto" hangingPunct="1">
              <a:spcAft>
                <a:spcPts val="0"/>
              </a:spcAft>
              <a:buFont typeface="Arial" pitchFamily="34" charset="0"/>
              <a:buChar char="•"/>
              <a:defRPr/>
            </a:pPr>
            <a:r>
              <a:rPr lang="en-US" dirty="0" smtClean="0"/>
              <a:t>Crop Rotation </a:t>
            </a:r>
          </a:p>
          <a:p>
            <a:pPr marL="320040" indent="-320040" eaLnBrk="1" fontAlgn="auto" hangingPunct="1">
              <a:spcAft>
                <a:spcPts val="0"/>
              </a:spcAft>
              <a:buFont typeface="Arial" pitchFamily="34" charset="0"/>
              <a:buChar char="•"/>
              <a:defRPr/>
            </a:pPr>
            <a:r>
              <a:rPr lang="en-US" dirty="0" smtClean="0"/>
              <a:t>Tillage </a:t>
            </a:r>
          </a:p>
          <a:p>
            <a:pPr marL="320040" indent="-320040" eaLnBrk="1" fontAlgn="auto" hangingPunct="1">
              <a:spcAft>
                <a:spcPts val="0"/>
              </a:spcAft>
              <a:buFont typeface="Arial" pitchFamily="34" charset="0"/>
              <a:buChar char="•"/>
              <a:defRPr/>
            </a:pPr>
            <a:r>
              <a:rPr lang="en-US" dirty="0" smtClean="0"/>
              <a:t>Burning </a:t>
            </a:r>
          </a:p>
          <a:p>
            <a:pPr marL="320040" indent="-320040" eaLnBrk="1" fontAlgn="auto" hangingPunct="1">
              <a:spcAft>
                <a:spcPts val="0"/>
              </a:spcAft>
              <a:buFont typeface="Arial" pitchFamily="34" charset="0"/>
              <a:buChar char="•"/>
              <a:defRPr/>
            </a:pPr>
            <a:r>
              <a:rPr lang="en-US" dirty="0" smtClean="0"/>
              <a:t>Flooding </a:t>
            </a:r>
          </a:p>
          <a:p>
            <a:pPr marL="320040" indent="-320040" eaLnBrk="1" fontAlgn="auto" hangingPunct="1">
              <a:spcAft>
                <a:spcPts val="0"/>
              </a:spcAft>
              <a:buFont typeface="Arial" pitchFamily="34" charset="0"/>
              <a:buChar char="•"/>
              <a:defRPr/>
            </a:pPr>
            <a:r>
              <a:rPr lang="en-US" dirty="0" smtClean="0"/>
              <a:t>Sowing/planting time and crop spatial management</a:t>
            </a:r>
          </a:p>
          <a:p>
            <a:pPr marL="320040" indent="-320040" eaLnBrk="1" fontAlgn="auto" hangingPunct="1">
              <a:spcAft>
                <a:spcPts val="0"/>
              </a:spcAft>
              <a:buFont typeface="Arial" pitchFamily="34" charset="0"/>
              <a:buChar char="•"/>
              <a:defRPr/>
            </a:pPr>
            <a:r>
              <a:rPr lang="en-US" dirty="0" smtClean="0"/>
              <a:t>Crop genotype choice</a:t>
            </a:r>
          </a:p>
          <a:p>
            <a:pPr marL="320040" indent="-320040" eaLnBrk="1" fontAlgn="auto" hangingPunct="1">
              <a:spcAft>
                <a:spcPts val="0"/>
              </a:spcAft>
              <a:buFont typeface="Arial" pitchFamily="34" charset="0"/>
              <a:buChar char="•"/>
              <a:defRPr/>
            </a:pPr>
            <a:r>
              <a:rPr lang="en-US" dirty="0" smtClean="0"/>
              <a:t>Cover crop (used as Living mulches) </a:t>
            </a:r>
          </a:p>
          <a:p>
            <a:pPr marL="320040" indent="-320040" eaLnBrk="1" fontAlgn="auto" hangingPunct="1">
              <a:spcAft>
                <a:spcPts val="0"/>
              </a:spcAft>
              <a:buFont typeface="Arial" pitchFamily="34" charset="0"/>
              <a:buChar char="•"/>
              <a:defRPr/>
            </a:pPr>
            <a:r>
              <a:rPr lang="en-US" dirty="0" smtClean="0"/>
              <a:t>Intercropping</a:t>
            </a:r>
          </a:p>
          <a:p>
            <a:pPr marL="320040" indent="-320040" eaLnBrk="1" fontAlgn="auto" hangingPunct="1">
              <a:spcAft>
                <a:spcPts val="0"/>
              </a:spcAft>
              <a:buFont typeface="Arial" pitchFamily="34" charset="0"/>
              <a:buChar char="•"/>
              <a:defRPr/>
            </a:pPr>
            <a:r>
              <a:rPr lang="en-US" dirty="0" smtClean="0"/>
              <a:t> Fertilization</a:t>
            </a:r>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BIOLOGICAL WEED MANAGEMENT  </a:t>
            </a:r>
            <a:r>
              <a:rPr lang="en-US" dirty="0" smtClean="0"/>
              <a:t/>
            </a:r>
            <a:br>
              <a:rPr lang="en-US" dirty="0" smtClean="0"/>
            </a:br>
            <a:endParaRPr lang="en-US" dirty="0"/>
          </a:p>
        </p:txBody>
      </p:sp>
      <p:sp>
        <p:nvSpPr>
          <p:cNvPr id="47107" name="Content Placeholder 2"/>
          <p:cNvSpPr>
            <a:spLocks noGrp="1"/>
          </p:cNvSpPr>
          <p:nvPr>
            <p:ph sz="quarter" idx="1"/>
          </p:nvPr>
        </p:nvSpPr>
        <p:spPr>
          <a:xfrm>
            <a:off x="457200" y="914400"/>
            <a:ext cx="8229600" cy="5638800"/>
          </a:xfrm>
        </p:spPr>
        <p:txBody>
          <a:bodyPr/>
          <a:lstStyle/>
          <a:p>
            <a:pPr eaLnBrk="1" hangingPunct="1"/>
            <a:r>
              <a:rPr lang="en-US" smtClean="0"/>
              <a:t>Biological weed management refers to the use of biological agent – pest, predators, pathogen and parasites to control weeds.</a:t>
            </a:r>
          </a:p>
          <a:p>
            <a:pPr eaLnBrk="1" hangingPunct="1"/>
            <a:r>
              <a:rPr lang="en-US" smtClean="0"/>
              <a:t>	It involves the control or suppression of weeds through the action of one or more organisms by natural means, or by manipulation of the weeds, organism or environment. It involves: </a:t>
            </a:r>
          </a:p>
          <a:p>
            <a:pPr eaLnBrk="1" hangingPunct="1"/>
            <a:r>
              <a:rPr lang="en-US" b="1" i="1" smtClean="0"/>
              <a:t>Control of weeds with vertebrates &amp; invertebrates (Macrobial weed control)</a:t>
            </a:r>
          </a:p>
          <a:p>
            <a:pPr eaLnBrk="1" hangingPunct="1"/>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BIOLOGICAL WEED MANAGEMENT (contd.)  </a:t>
            </a:r>
            <a:r>
              <a:rPr lang="en-US" dirty="0" smtClean="0"/>
              <a:t/>
            </a:r>
            <a:br>
              <a:rPr lang="en-US" dirty="0" smtClean="0"/>
            </a:br>
            <a:endParaRPr lang="en-US" dirty="0"/>
          </a:p>
        </p:txBody>
      </p:sp>
      <p:sp>
        <p:nvSpPr>
          <p:cNvPr id="39939" name="Content Placeholder 2"/>
          <p:cNvSpPr>
            <a:spLocks noGrp="1"/>
          </p:cNvSpPr>
          <p:nvPr>
            <p:ph sz="quarter" idx="1"/>
          </p:nvPr>
        </p:nvSpPr>
        <p:spPr>
          <a:xfrm>
            <a:off x="612775" y="1600200"/>
            <a:ext cx="8153400" cy="4495800"/>
          </a:xfrm>
        </p:spPr>
        <p:txBody>
          <a:bodyPr>
            <a:normAutofit fontScale="92500" lnSpcReduction="10000"/>
          </a:bodyPr>
          <a:lstStyle/>
          <a:p>
            <a:pPr marL="320040" indent="-320040" eaLnBrk="1" fontAlgn="auto" hangingPunct="1">
              <a:spcAft>
                <a:spcPts val="0"/>
              </a:spcAft>
              <a:buFont typeface="Wingdings"/>
              <a:buChar char=""/>
              <a:defRPr/>
            </a:pPr>
            <a:r>
              <a:rPr lang="en-US" b="1" i="1" dirty="0" smtClean="0"/>
              <a:t>Use of micro organism such as plant pathogen (microbial weed control) </a:t>
            </a:r>
            <a:endParaRPr lang="en-US" dirty="0" smtClean="0"/>
          </a:p>
          <a:p>
            <a:pPr marL="320040" indent="-320040" eaLnBrk="1" fontAlgn="auto" hangingPunct="1">
              <a:spcAft>
                <a:spcPts val="0"/>
              </a:spcAft>
              <a:buFont typeface="Wingdings"/>
              <a:buChar char=""/>
              <a:defRPr/>
            </a:pPr>
            <a:r>
              <a:rPr lang="en-US" b="1" i="1" dirty="0" smtClean="0"/>
              <a:t>   Live </a:t>
            </a:r>
            <a:r>
              <a:rPr lang="en-US" b="1" i="1" dirty="0" err="1" smtClean="0"/>
              <a:t>mulch:</a:t>
            </a:r>
            <a:r>
              <a:rPr lang="en-US" dirty="0" err="1" smtClean="0"/>
              <a:t>Live</a:t>
            </a:r>
            <a:r>
              <a:rPr lang="en-US" dirty="0" smtClean="0"/>
              <a:t> mulch is the  crop production system in which a food crop in planted directly in the living cover of an established cover without destruction of the fallow (cover crop vegetation).</a:t>
            </a:r>
          </a:p>
          <a:p>
            <a:pPr marL="320040" indent="-320040" eaLnBrk="1" fontAlgn="auto" hangingPunct="1">
              <a:spcAft>
                <a:spcPts val="0"/>
              </a:spcAft>
              <a:buFont typeface="Wingdings"/>
              <a:buChar char=""/>
              <a:defRPr/>
            </a:pPr>
            <a:r>
              <a:rPr lang="en-US" dirty="0" smtClean="0"/>
              <a:t>Perennial legumes such as </a:t>
            </a:r>
            <a:r>
              <a:rPr lang="en-US" i="1" dirty="0" err="1" smtClean="0"/>
              <a:t>Psophocarpus</a:t>
            </a:r>
            <a:r>
              <a:rPr lang="en-US" i="1" dirty="0" smtClean="0"/>
              <a:t> </a:t>
            </a:r>
            <a:r>
              <a:rPr lang="en-US" i="1" dirty="0" err="1" smtClean="0"/>
              <a:t>palustris</a:t>
            </a:r>
            <a:r>
              <a:rPr lang="en-US" i="1" dirty="0" smtClean="0"/>
              <a:t> </a:t>
            </a:r>
            <a:r>
              <a:rPr lang="en-US" dirty="0" smtClean="0"/>
              <a:t> have been evaluated and found suitable as live mulch.</a:t>
            </a:r>
          </a:p>
          <a:p>
            <a:pPr marL="320040" indent="-320040" eaLnBrk="1" fontAlgn="auto" hangingPunct="1">
              <a:spcAft>
                <a:spcPts val="0"/>
              </a:spcAft>
              <a:buFont typeface="Wingdings"/>
              <a:buChar char=""/>
              <a:defRPr/>
            </a:pPr>
            <a:endParaRPr lang="en-US" dirty="0" smtClean="0"/>
          </a:p>
          <a:p>
            <a:pPr marL="320040" indent="-320040" eaLnBrk="1" fontAlgn="auto" hangingPunct="1">
              <a:spcAft>
                <a:spcPts val="0"/>
              </a:spcAft>
              <a:buFont typeface="Wingdings"/>
              <a:buChar char=""/>
              <a:defRPr/>
            </a:pPr>
            <a:r>
              <a:rPr lang="en-US" b="1" i="1" dirty="0" smtClean="0"/>
              <a:t> </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1676400"/>
          </a:xfrm>
        </p:spPr>
        <p:txBody>
          <a:bodyPr rtlCol="0">
            <a:normAutofit fontScale="90000"/>
          </a:bodyPr>
          <a:lstStyle/>
          <a:p>
            <a:pPr eaLnBrk="1" fontAlgn="auto" hangingPunct="1">
              <a:spcAft>
                <a:spcPts val="0"/>
              </a:spcAft>
              <a:defRPr/>
            </a:pPr>
            <a:r>
              <a:rPr lang="en-US" b="1" dirty="0" smtClean="0"/>
              <a:t>Effects of Cropping activities  and their effects on biodiversity</a:t>
            </a:r>
            <a:r>
              <a:rPr lang="en-US" dirty="0" smtClean="0"/>
              <a:t/>
            </a:r>
            <a:br>
              <a:rPr lang="en-US" dirty="0" smtClean="0"/>
            </a:br>
            <a:endParaRPr lang="en-US" dirty="0"/>
          </a:p>
        </p:txBody>
      </p:sp>
      <p:sp>
        <p:nvSpPr>
          <p:cNvPr id="3" name="Content Placeholder 2"/>
          <p:cNvSpPr>
            <a:spLocks noGrp="1"/>
          </p:cNvSpPr>
          <p:nvPr>
            <p:ph sz="quarter" idx="1"/>
          </p:nvPr>
        </p:nvSpPr>
        <p:spPr>
          <a:xfrm>
            <a:off x="612775" y="1600200"/>
            <a:ext cx="8153400" cy="4495800"/>
          </a:xfrm>
        </p:spPr>
        <p:txBody>
          <a:bodyPr rtlCol="0">
            <a:normAutofit fontScale="70000" lnSpcReduction="20000"/>
          </a:bodyPr>
          <a:lstStyle/>
          <a:p>
            <a:pPr marL="320040" indent="-320040" eaLnBrk="1" fontAlgn="auto" hangingPunct="1">
              <a:spcAft>
                <a:spcPts val="0"/>
              </a:spcAft>
              <a:buFont typeface="Arial" pitchFamily="34" charset="0"/>
              <a:buNone/>
              <a:defRPr/>
            </a:pPr>
            <a:r>
              <a:rPr lang="en-US" i="1" dirty="0" smtClean="0"/>
              <a:t>Practices that Increases  Biodiversity:</a:t>
            </a:r>
            <a:endParaRPr lang="en-US" dirty="0" smtClean="0"/>
          </a:p>
          <a:p>
            <a:pPr marL="320040" indent="-320040" eaLnBrk="1" fontAlgn="auto" hangingPunct="1">
              <a:spcAft>
                <a:spcPts val="0"/>
              </a:spcAft>
              <a:buFont typeface="Arial" pitchFamily="34" charset="0"/>
              <a:buChar char="•"/>
              <a:defRPr/>
            </a:pPr>
            <a:r>
              <a:rPr lang="en-US" dirty="0" smtClean="0"/>
              <a:t>Intercropping </a:t>
            </a:r>
          </a:p>
          <a:p>
            <a:pPr marL="320040" indent="-320040" eaLnBrk="1" fontAlgn="auto" hangingPunct="1">
              <a:spcAft>
                <a:spcPts val="0"/>
              </a:spcAft>
              <a:buFont typeface="Arial" pitchFamily="34" charset="0"/>
              <a:buChar char="•"/>
              <a:defRPr/>
            </a:pPr>
            <a:r>
              <a:rPr lang="en-US" dirty="0" smtClean="0"/>
              <a:t>Crop Rotation	</a:t>
            </a:r>
          </a:p>
          <a:p>
            <a:pPr marL="320040" indent="-320040" eaLnBrk="1" fontAlgn="auto" hangingPunct="1">
              <a:spcAft>
                <a:spcPts val="0"/>
              </a:spcAft>
              <a:buFont typeface="Arial" pitchFamily="34" charset="0"/>
              <a:buChar char="•"/>
              <a:defRPr/>
            </a:pPr>
            <a:r>
              <a:rPr lang="en-US" dirty="0" smtClean="0"/>
              <a:t>Cover cropping</a:t>
            </a:r>
          </a:p>
          <a:p>
            <a:pPr marL="320040" indent="-320040" eaLnBrk="1" fontAlgn="auto" hangingPunct="1">
              <a:spcAft>
                <a:spcPts val="0"/>
              </a:spcAft>
              <a:buFont typeface="Arial" charset="0"/>
              <a:buNone/>
              <a:defRPr/>
            </a:pPr>
            <a:r>
              <a:rPr lang="en-US" dirty="0" smtClean="0"/>
              <a:t> and Strip cropping</a:t>
            </a:r>
          </a:p>
          <a:p>
            <a:pPr marL="320040" indent="-320040" eaLnBrk="1" fontAlgn="auto" hangingPunct="1">
              <a:spcAft>
                <a:spcPts val="0"/>
              </a:spcAft>
              <a:buFont typeface="Arial" pitchFamily="34" charset="0"/>
              <a:buChar char="•"/>
              <a:defRPr/>
            </a:pPr>
            <a:endParaRPr lang="en-US" dirty="0" smtClean="0"/>
          </a:p>
          <a:p>
            <a:pPr marL="320040" indent="-320040" eaLnBrk="1" fontAlgn="auto" hangingPunct="1">
              <a:spcAft>
                <a:spcPts val="0"/>
              </a:spcAft>
              <a:buFont typeface="Arial" pitchFamily="34" charset="0"/>
              <a:buNone/>
              <a:defRPr/>
            </a:pPr>
            <a:r>
              <a:rPr lang="en-US" i="1" dirty="0" smtClean="0"/>
              <a:t>Decrease in Biodiversity  can be caused by:</a:t>
            </a:r>
            <a:endParaRPr lang="en-US" dirty="0" smtClean="0"/>
          </a:p>
          <a:p>
            <a:pPr marL="320040" indent="-320040" eaLnBrk="1" fontAlgn="auto" hangingPunct="1">
              <a:spcAft>
                <a:spcPts val="0"/>
              </a:spcAft>
              <a:buFont typeface="Arial" pitchFamily="34" charset="0"/>
              <a:buChar char="•"/>
              <a:defRPr/>
            </a:pPr>
            <a:r>
              <a:rPr lang="en-US" dirty="0" smtClean="0"/>
              <a:t> </a:t>
            </a:r>
            <a:r>
              <a:rPr lang="en-US" dirty="0" err="1" smtClean="0"/>
              <a:t>Monocropping</a:t>
            </a:r>
            <a:r>
              <a:rPr lang="en-US" dirty="0" smtClean="0"/>
              <a:t> </a:t>
            </a:r>
          </a:p>
          <a:p>
            <a:pPr marL="320040" indent="-320040" eaLnBrk="1" fontAlgn="auto" hangingPunct="1">
              <a:spcAft>
                <a:spcPts val="0"/>
              </a:spcAft>
              <a:buFont typeface="Arial" pitchFamily="34" charset="0"/>
              <a:buChar char="•"/>
              <a:defRPr/>
            </a:pPr>
            <a:r>
              <a:rPr lang="en-US" dirty="0" smtClean="0"/>
              <a:t>Tillage </a:t>
            </a:r>
          </a:p>
          <a:p>
            <a:pPr marL="320040" indent="-320040" eaLnBrk="1" fontAlgn="auto" hangingPunct="1">
              <a:spcAft>
                <a:spcPts val="0"/>
              </a:spcAft>
              <a:buFont typeface="Arial" charset="0"/>
              <a:buNone/>
              <a:defRPr/>
            </a:pPr>
            <a:r>
              <a:rPr lang="en-US" dirty="0" smtClean="0"/>
              <a:t> and Herbicides use</a:t>
            </a:r>
          </a:p>
          <a:p>
            <a:pPr marL="320040" indent="-320040" eaLnBrk="1" fontAlgn="auto" hangingPunct="1">
              <a:spcAft>
                <a:spcPts val="0"/>
              </a:spcAft>
              <a:buFont typeface="Arial" pitchFamily="34" charset="0"/>
              <a:buChar char="•"/>
              <a:defRPr/>
            </a:pPr>
            <a:endParaRPr lang="en-US" dirty="0" smtClean="0"/>
          </a:p>
          <a:p>
            <a:pPr marL="320040" indent="-320040" eaLnBrk="1" fontAlgn="auto" hangingPunct="1">
              <a:spcAft>
                <a:spcPts val="0"/>
              </a:spcAft>
              <a:buFont typeface="Arial" pitchFamily="34" charset="0"/>
              <a:buNone/>
              <a:defRPr/>
            </a:pPr>
            <a:endParaRPr lang="en-US" dirty="0" smtClean="0"/>
          </a:p>
          <a:p>
            <a:pPr marL="320040" indent="-320040" eaLnBrk="1" fontAlgn="auto" hangingPunct="1">
              <a:spcAft>
                <a:spcPts val="0"/>
              </a:spcAft>
              <a:buFont typeface="Arial" pitchFamily="34" charset="0"/>
              <a:buNone/>
              <a:defRPr/>
            </a:pPr>
            <a:r>
              <a:rPr lang="en-US" dirty="0" smtClean="0"/>
              <a:t>Biodiversity leads to more stability for the ecosystem as a whole.  </a:t>
            </a:r>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
          <p:cNvSpPr>
            <a:spLocks noChangeArrowheads="1"/>
          </p:cNvSpPr>
          <p:nvPr/>
        </p:nvSpPr>
        <p:spPr bwMode="auto">
          <a:xfrm>
            <a:off x="609600" y="914400"/>
            <a:ext cx="7696200"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i="1"/>
              <a:t> Allelopathy: </a:t>
            </a:r>
            <a:r>
              <a:rPr lang="en-US"/>
              <a:t>Allelopathy is the production  of chemical(s) or exudates by  living and decaying plant species which interfere with  the germination, growth or development of another plant species or microorganism  sharing  the same habitat.</a:t>
            </a:r>
          </a:p>
          <a:p>
            <a:r>
              <a:rPr lang="en-US"/>
              <a:t>Examples of allelopathic plants:</a:t>
            </a:r>
          </a:p>
          <a:p>
            <a:r>
              <a:rPr lang="en-US"/>
              <a:t>1.	Black walnut (</a:t>
            </a:r>
            <a:r>
              <a:rPr lang="en-US" i="1"/>
              <a:t>Juglans nigra</a:t>
            </a:r>
            <a:r>
              <a:rPr lang="en-US"/>
              <a:t>)</a:t>
            </a:r>
          </a:p>
          <a:p>
            <a:r>
              <a:rPr lang="en-US"/>
              <a:t>2.	</a:t>
            </a:r>
            <a:r>
              <a:rPr lang="en-US" i="1"/>
              <a:t>Gmelina arborea</a:t>
            </a:r>
            <a:endParaRPr lang="en-US"/>
          </a:p>
          <a:p>
            <a:r>
              <a:rPr lang="en-US"/>
              <a:t>3.	Soghum</a:t>
            </a:r>
          </a:p>
          <a:p>
            <a:r>
              <a:rPr lang="en-US"/>
              <a:t>4.	Casuarina </a:t>
            </a:r>
          </a:p>
          <a:p>
            <a:r>
              <a:rPr lang="en-US"/>
              <a:t>5. 	Lantana</a:t>
            </a:r>
          </a:p>
          <a:p>
            <a:r>
              <a:rPr lang="en-US"/>
              <a:t>6.	</a:t>
            </a:r>
            <a:r>
              <a:rPr lang="en-US" i="1"/>
              <a:t>Imperata cylindrica</a:t>
            </a:r>
            <a:r>
              <a:rPr lang="en-US"/>
              <a:t> is allelopathic on tomato, cucumber, maize rice, glnut, olera, cowpea, pepper.</a:t>
            </a:r>
          </a:p>
          <a:p>
            <a:r>
              <a:rPr lang="en-US"/>
              <a:t>7.	</a:t>
            </a:r>
            <a:r>
              <a:rPr lang="en-US" i="1"/>
              <a:t>Cyperus esculentus</a:t>
            </a:r>
            <a:r>
              <a:rPr lang="en-US"/>
              <a:t>– is allelopathic a rice, maize</a:t>
            </a:r>
          </a:p>
          <a:p>
            <a:r>
              <a:rPr lang="en-US"/>
              <a:t>8.</a:t>
            </a:r>
            <a:r>
              <a:rPr lang="en-US" i="1"/>
              <a:t>	C.  rotundus</a:t>
            </a:r>
            <a:r>
              <a:rPr lang="en-US"/>
              <a:t> – is allelopathic on barley</a:t>
            </a:r>
          </a:p>
          <a:p>
            <a:r>
              <a:rPr lang="en-US" b="1" i="1"/>
              <a:t> </a:t>
            </a:r>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
          <p:cNvSpPr>
            <a:spLocks noChangeArrowheads="1"/>
          </p:cNvSpPr>
          <p:nvPr/>
        </p:nvSpPr>
        <p:spPr bwMode="auto">
          <a:xfrm>
            <a:off x="381000" y="762000"/>
            <a:ext cx="80772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400" b="1" i="1"/>
              <a:t>Plant canopy: </a:t>
            </a:r>
            <a:r>
              <a:rPr lang="en-US" sz="2400"/>
              <a:t>Major effect of plant canopy is to shade the understorey plants and limit their ability to synthesize carbohydrates.</a:t>
            </a:r>
          </a:p>
          <a:p>
            <a:r>
              <a:rPr lang="en-US" sz="2400"/>
              <a:t>A competitive crop should be able to establish complete ground cover.</a:t>
            </a:r>
          </a:p>
          <a:p>
            <a:r>
              <a:rPr lang="en-US" sz="2400"/>
              <a:t>Some low grow crops which can provide early ground cover and shade out weeds when intercropped with other  crops are egusi melon (</a:t>
            </a:r>
            <a:r>
              <a:rPr lang="en-US" sz="2400" i="1"/>
              <a:t>Colocynthis citrillus</a:t>
            </a:r>
            <a:r>
              <a:rPr lang="en-US" sz="2400"/>
              <a:t>) and sweat potato</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CHEMICAL WEED CONTROL</a:t>
            </a:r>
            <a:r>
              <a:rPr lang="en-US" dirty="0" smtClean="0"/>
              <a:t/>
            </a:r>
            <a:br>
              <a:rPr lang="en-US" dirty="0" smtClean="0"/>
            </a:br>
            <a:endParaRPr lang="en-US" dirty="0"/>
          </a:p>
        </p:txBody>
      </p:sp>
      <p:sp>
        <p:nvSpPr>
          <p:cNvPr id="51203" name="Content Placeholder 2"/>
          <p:cNvSpPr>
            <a:spLocks noGrp="1"/>
          </p:cNvSpPr>
          <p:nvPr>
            <p:ph sz="quarter" idx="1"/>
          </p:nvPr>
        </p:nvSpPr>
        <p:spPr>
          <a:xfrm>
            <a:off x="612775" y="1600200"/>
            <a:ext cx="8153400" cy="4495800"/>
          </a:xfrm>
        </p:spPr>
        <p:txBody>
          <a:bodyPr/>
          <a:lstStyle/>
          <a:p>
            <a:pPr eaLnBrk="1" hangingPunct="1"/>
            <a:r>
              <a:rPr lang="en-US" smtClean="0"/>
              <a:t>Chemicals that are used for  killing weeds or suppress the plant growth are called herbicides. The practice of killing the undersirable  vegetation (that is weeds) with herbicide is called chemical weed control.</a:t>
            </a:r>
          </a:p>
          <a:p>
            <a:pPr eaLnBrk="1" hangingPunct="1"/>
            <a:endParaRPr lang="en-US"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History of herbicides/chemical weed control</a:t>
            </a:r>
            <a:r>
              <a:rPr lang="en-US" dirty="0" smtClean="0"/>
              <a:t/>
            </a:r>
            <a:br>
              <a:rPr lang="en-US" dirty="0" smtClean="0"/>
            </a:br>
            <a:endParaRPr lang="en-US" dirty="0"/>
          </a:p>
        </p:txBody>
      </p:sp>
      <p:sp>
        <p:nvSpPr>
          <p:cNvPr id="3" name="Content Placeholder 2"/>
          <p:cNvSpPr>
            <a:spLocks noGrp="1"/>
          </p:cNvSpPr>
          <p:nvPr>
            <p:ph sz="quarter" idx="1"/>
          </p:nvPr>
        </p:nvSpPr>
        <p:spPr>
          <a:xfrm>
            <a:off x="457200" y="1066800"/>
            <a:ext cx="8229600" cy="5791200"/>
          </a:xfrm>
        </p:spPr>
        <p:txBody>
          <a:bodyPr rtlCol="0">
            <a:normAutofit lnSpcReduction="10000"/>
          </a:bodyPr>
          <a:lstStyle/>
          <a:p>
            <a:pPr marL="320040" indent="-320040" eaLnBrk="1" fontAlgn="auto" hangingPunct="1">
              <a:spcAft>
                <a:spcPts val="0"/>
              </a:spcAft>
              <a:buFont typeface="Arial" pitchFamily="34" charset="0"/>
              <a:buChar char="•"/>
              <a:defRPr/>
            </a:pPr>
            <a:r>
              <a:rPr lang="en-US" dirty="0" smtClean="0"/>
              <a:t>The use of chemical weed control started with inorganic copper salts </a:t>
            </a:r>
            <a:r>
              <a:rPr lang="en-US" dirty="0" err="1" smtClean="0"/>
              <a:t>e.g</a:t>
            </a:r>
            <a:r>
              <a:rPr lang="en-US" dirty="0" smtClean="0"/>
              <a:t> CuSO</a:t>
            </a:r>
            <a:r>
              <a:rPr lang="en-US" baseline="-25000" dirty="0" smtClean="0"/>
              <a:t>4</a:t>
            </a:r>
            <a:r>
              <a:rPr lang="en-US" dirty="0" smtClean="0"/>
              <a:t> for broadleaf weed control in cereals in Europe in 1896.</a:t>
            </a:r>
          </a:p>
          <a:p>
            <a:pPr marL="320040" indent="-320040" eaLnBrk="1" fontAlgn="auto" hangingPunct="1">
              <a:spcAft>
                <a:spcPts val="0"/>
              </a:spcAft>
              <a:buFont typeface="Arial" pitchFamily="34" charset="0"/>
              <a:buChar char="•"/>
              <a:defRPr/>
            </a:pPr>
            <a:r>
              <a:rPr lang="en-US" dirty="0" smtClean="0"/>
              <a:t>Other inorganic salts that were tested between 1900-1930 included nitrates and borates.</a:t>
            </a:r>
          </a:p>
          <a:p>
            <a:pPr marL="320040" indent="-320040" eaLnBrk="1" fontAlgn="auto" hangingPunct="1">
              <a:spcAft>
                <a:spcPts val="0"/>
              </a:spcAft>
              <a:buFont typeface="Arial" pitchFamily="34" charset="0"/>
              <a:buChar char="•"/>
              <a:defRPr/>
            </a:pPr>
            <a:r>
              <a:rPr lang="en-US" dirty="0" smtClean="0"/>
              <a:t>In 1912, </a:t>
            </a:r>
            <a:r>
              <a:rPr lang="en-US" dirty="0" err="1" smtClean="0"/>
              <a:t>sulphuric</a:t>
            </a:r>
            <a:r>
              <a:rPr lang="en-US" dirty="0" smtClean="0"/>
              <a:t> acid (H</a:t>
            </a:r>
            <a:r>
              <a:rPr lang="en-US" baseline="-25000" dirty="0" smtClean="0"/>
              <a:t>2</a:t>
            </a:r>
            <a:r>
              <a:rPr lang="en-US" dirty="0" smtClean="0"/>
              <a:t>SO</a:t>
            </a:r>
            <a:r>
              <a:rPr lang="en-US" baseline="-25000" dirty="0" smtClean="0"/>
              <a:t>4</a:t>
            </a:r>
            <a:r>
              <a:rPr lang="en-US" dirty="0" smtClean="0"/>
              <a:t>) was used for selective weed control in onions and cereals.  In 1932, the first organic herbicide, </a:t>
            </a:r>
            <a:r>
              <a:rPr lang="en-US" dirty="0" err="1" smtClean="0"/>
              <a:t>Dinitro-ortho</a:t>
            </a:r>
            <a:r>
              <a:rPr lang="en-US" dirty="0" smtClean="0"/>
              <a:t> Cresol (DNOC) was introduced.</a:t>
            </a:r>
          </a:p>
          <a:p>
            <a:pPr marL="320040" indent="-320040" eaLnBrk="1" fontAlgn="auto" hangingPunct="1">
              <a:spcAft>
                <a:spcPts val="0"/>
              </a:spcAft>
              <a:buFont typeface="Arial" pitchFamily="34" charset="0"/>
              <a:buChar char="•"/>
              <a:defRPr/>
            </a:pPr>
            <a:r>
              <a:rPr lang="en-US" dirty="0" smtClean="0"/>
              <a:t>In the 1950s </a:t>
            </a:r>
            <a:r>
              <a:rPr lang="en-US" dirty="0" err="1" smtClean="0"/>
              <a:t>triazine</a:t>
            </a:r>
            <a:r>
              <a:rPr lang="en-US" dirty="0" smtClean="0"/>
              <a:t> was introduced. In 1974, </a:t>
            </a:r>
            <a:r>
              <a:rPr lang="en-US" dirty="0" err="1" smtClean="0"/>
              <a:t>Glyphosate</a:t>
            </a:r>
            <a:r>
              <a:rPr lang="en-US" dirty="0" smtClean="0"/>
              <a:t> ,  frequently sold under brand name Roundup for non-selective weed control was introduced.</a:t>
            </a:r>
          </a:p>
          <a:p>
            <a:pPr marL="320040" indent="-320040" eaLnBrk="1" fontAlgn="auto" hangingPunct="1">
              <a:spcAft>
                <a:spcPts val="0"/>
              </a:spcAft>
              <a:buFont typeface="Arial" pitchFamily="34" charset="0"/>
              <a:buChar char="•"/>
              <a:defRPr/>
            </a:pPr>
            <a:endParaRPr lang="en-US" dirty="0" smtClean="0"/>
          </a:p>
          <a:p>
            <a:pPr marL="320040" indent="-320040" eaLnBrk="1" fontAlgn="auto" hangingPunct="1">
              <a:spcAft>
                <a:spcPts val="0"/>
              </a:spcAft>
              <a:buFont typeface="Arial" pitchFamily="34" charset="0"/>
              <a:buChar char="•"/>
              <a:defRPr/>
            </a:pPr>
            <a:endParaRPr lang="en-US" dirty="0" smtClean="0"/>
          </a:p>
          <a:p>
            <a:pPr marL="320040" indent="-320040" eaLnBrk="1" fontAlgn="auto" hangingPunct="1">
              <a:spcAft>
                <a:spcPts val="0"/>
              </a:spcAft>
              <a:buFont typeface="Arial" pitchFamily="34" charset="0"/>
              <a:buChar char="•"/>
              <a:defRPr/>
            </a:pPr>
            <a:endParaRPr lang="en-US" dirty="0" smtClean="0"/>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612775" y="228600"/>
            <a:ext cx="8153400" cy="990600"/>
          </a:xfrm>
        </p:spPr>
        <p:txBody>
          <a:bodyPr/>
          <a:lstStyle/>
          <a:p>
            <a:pPr eaLnBrk="1" hangingPunct="1"/>
            <a:endParaRPr lang="en-US" smtClean="0"/>
          </a:p>
        </p:txBody>
      </p:sp>
      <p:sp>
        <p:nvSpPr>
          <p:cNvPr id="53251" name="Content Placeholder 2"/>
          <p:cNvSpPr>
            <a:spLocks noGrp="1"/>
          </p:cNvSpPr>
          <p:nvPr>
            <p:ph sz="quarter" idx="1"/>
          </p:nvPr>
        </p:nvSpPr>
        <p:spPr>
          <a:xfrm>
            <a:off x="612775" y="1600200"/>
            <a:ext cx="8153400" cy="4495800"/>
          </a:xfrm>
        </p:spPr>
        <p:txBody>
          <a:bodyPr/>
          <a:lstStyle/>
          <a:p>
            <a:pPr eaLnBrk="1" hangingPunct="1"/>
            <a:r>
              <a:rPr lang="en-US" smtClean="0"/>
              <a:t>Agriculture witnessed tremendous changes  through the production of organic herbicides, which came at a time when field workers were reducing, high cost labour and productive cost of production. Thus, farmers in advance countries almost depended on herbicide because it met their production challenges in agriculture and relatively ignored other  methods of weed control.  </a:t>
            </a:r>
          </a:p>
          <a:p>
            <a:pPr eaLnBrk="1" hangingPunct="1"/>
            <a:endParaRPr lang="en-US"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612775" y="228600"/>
            <a:ext cx="8153400" cy="990600"/>
          </a:xfrm>
        </p:spPr>
        <p:txBody>
          <a:bodyPr/>
          <a:lstStyle/>
          <a:p>
            <a:pPr eaLnBrk="1" hangingPunct="1"/>
            <a:r>
              <a:rPr lang="en-US" smtClean="0"/>
              <a:t>Chemical weed control (contd.)</a:t>
            </a:r>
          </a:p>
        </p:txBody>
      </p:sp>
      <p:sp>
        <p:nvSpPr>
          <p:cNvPr id="3" name="Content Placeholder 2"/>
          <p:cNvSpPr>
            <a:spLocks noGrp="1"/>
          </p:cNvSpPr>
          <p:nvPr>
            <p:ph sz="quarter" idx="1"/>
          </p:nvPr>
        </p:nvSpPr>
        <p:spPr>
          <a:xfrm>
            <a:off x="612775" y="1600200"/>
            <a:ext cx="8153400" cy="4495800"/>
          </a:xfrm>
        </p:spPr>
        <p:txBody>
          <a:bodyPr rtlCol="0">
            <a:normAutofit fontScale="77500" lnSpcReduction="20000"/>
          </a:bodyPr>
          <a:lstStyle/>
          <a:p>
            <a:pPr marL="320040" indent="-320040" eaLnBrk="1" fontAlgn="auto" hangingPunct="1">
              <a:spcAft>
                <a:spcPts val="0"/>
              </a:spcAft>
              <a:buFont typeface="Arial" pitchFamily="34" charset="0"/>
              <a:buNone/>
              <a:defRPr/>
            </a:pPr>
            <a:r>
              <a:rPr lang="en-US" b="1" dirty="0" smtClean="0"/>
              <a:t>There are various factors that made chemical weed  control popular than manual and mechanical weeding.</a:t>
            </a:r>
          </a:p>
          <a:p>
            <a:pPr marL="320040" indent="-320040" eaLnBrk="1" fontAlgn="auto" hangingPunct="1">
              <a:spcAft>
                <a:spcPts val="0"/>
              </a:spcAft>
              <a:buFont typeface="Arial" pitchFamily="34" charset="0"/>
              <a:buChar char="•"/>
              <a:defRPr/>
            </a:pPr>
            <a:r>
              <a:rPr lang="en-US" dirty="0" smtClean="0"/>
              <a:t>Less drudgery in chemical control than in cultural method of weed control. </a:t>
            </a:r>
          </a:p>
          <a:p>
            <a:pPr marL="320040" indent="-320040" eaLnBrk="1" fontAlgn="auto" hangingPunct="1">
              <a:spcAft>
                <a:spcPts val="0"/>
              </a:spcAft>
              <a:buFont typeface="Arial" pitchFamily="34" charset="0"/>
              <a:buChar char="•"/>
              <a:defRPr/>
            </a:pPr>
            <a:r>
              <a:rPr lang="en-US" dirty="0" err="1" smtClean="0"/>
              <a:t>Preemergence</a:t>
            </a:r>
            <a:r>
              <a:rPr lang="en-US" dirty="0" smtClean="0"/>
              <a:t> application of herbicides protects crops from the adverse effects of early weed competition</a:t>
            </a:r>
          </a:p>
          <a:p>
            <a:pPr marL="320040" indent="-320040" eaLnBrk="1" fontAlgn="auto" hangingPunct="1">
              <a:spcAft>
                <a:spcPts val="0"/>
              </a:spcAft>
              <a:buFont typeface="Arial" pitchFamily="34" charset="0"/>
              <a:buChar char="•"/>
              <a:defRPr/>
            </a:pPr>
            <a:r>
              <a:rPr lang="en-US" dirty="0" smtClean="0"/>
              <a:t>Field </a:t>
            </a:r>
            <a:r>
              <a:rPr lang="en-US" dirty="0" err="1" smtClean="0"/>
              <a:t>labour</a:t>
            </a:r>
            <a:r>
              <a:rPr lang="en-US" dirty="0" smtClean="0"/>
              <a:t> demand is lower than in manual and mechanical control.</a:t>
            </a:r>
          </a:p>
          <a:p>
            <a:pPr marL="320040" indent="-320040" eaLnBrk="1" fontAlgn="auto" hangingPunct="1">
              <a:spcAft>
                <a:spcPts val="0"/>
              </a:spcAft>
              <a:buFont typeface="Arial" pitchFamily="34" charset="0"/>
              <a:buChar char="•"/>
              <a:defRPr/>
            </a:pPr>
            <a:r>
              <a:rPr lang="en-US" dirty="0" smtClean="0"/>
              <a:t>Faster than manual and cultural weed control</a:t>
            </a:r>
          </a:p>
          <a:p>
            <a:pPr marL="320040" indent="-320040" eaLnBrk="1" fontAlgn="auto" hangingPunct="1">
              <a:spcAft>
                <a:spcPts val="0"/>
              </a:spcAft>
              <a:buFont typeface="Arial" pitchFamily="34" charset="0"/>
              <a:buChar char="•"/>
              <a:defRPr/>
            </a:pPr>
            <a:r>
              <a:rPr lang="en-US" dirty="0" smtClean="0"/>
              <a:t>More effective against perennial weeds than other methods of weed control.</a:t>
            </a:r>
          </a:p>
          <a:p>
            <a:pPr marL="320040" indent="-320040" eaLnBrk="1" fontAlgn="auto" hangingPunct="1">
              <a:spcAft>
                <a:spcPts val="0"/>
              </a:spcAft>
              <a:buFont typeface="Arial" pitchFamily="34" charset="0"/>
              <a:buChar char="•"/>
              <a:defRPr/>
            </a:pPr>
            <a:r>
              <a:rPr lang="en-US" dirty="0" smtClean="0"/>
              <a:t> Less likely to be adversely affected by erratic weather condition than other methods of weeding.</a:t>
            </a:r>
          </a:p>
          <a:p>
            <a:pPr marL="320040" indent="-320040" eaLnBrk="1" fontAlgn="auto" hangingPunct="1">
              <a:spcAft>
                <a:spcPts val="0"/>
              </a:spcAft>
              <a:buFont typeface="Arial" pitchFamily="34" charset="0"/>
              <a:buChar char="•"/>
              <a:defRPr/>
            </a:pPr>
            <a:endParaRPr lang="en-US" dirty="0" smtClean="0"/>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612775" y="228600"/>
            <a:ext cx="8153400" cy="990600"/>
          </a:xfrm>
        </p:spPr>
        <p:txBody>
          <a:bodyPr/>
          <a:lstStyle/>
          <a:p>
            <a:pPr eaLnBrk="1" hangingPunct="1"/>
            <a:r>
              <a:rPr lang="en-US" smtClean="0"/>
              <a:t>Chemical weed control (contd.)</a:t>
            </a:r>
          </a:p>
        </p:txBody>
      </p:sp>
      <p:sp>
        <p:nvSpPr>
          <p:cNvPr id="3" name="Content Placeholder 2"/>
          <p:cNvSpPr>
            <a:spLocks noGrp="1"/>
          </p:cNvSpPr>
          <p:nvPr>
            <p:ph sz="quarter" idx="1"/>
          </p:nvPr>
        </p:nvSpPr>
        <p:spPr>
          <a:xfrm>
            <a:off x="612775" y="1600200"/>
            <a:ext cx="8153400" cy="4495800"/>
          </a:xfrm>
        </p:spPr>
        <p:txBody>
          <a:bodyPr rtlCol="0">
            <a:normAutofit fontScale="77500" lnSpcReduction="20000"/>
          </a:bodyPr>
          <a:lstStyle/>
          <a:p>
            <a:pPr marL="320040" indent="-320040" eaLnBrk="1" fontAlgn="auto" hangingPunct="1">
              <a:spcAft>
                <a:spcPts val="0"/>
              </a:spcAft>
              <a:buFont typeface="Arial" pitchFamily="34" charset="0"/>
              <a:buChar char="•"/>
              <a:defRPr/>
            </a:pPr>
            <a:r>
              <a:rPr lang="en-US" i="1" dirty="0" smtClean="0"/>
              <a:t>Limitations of chemical weeds control</a:t>
            </a:r>
            <a:endParaRPr lang="en-US" dirty="0" smtClean="0"/>
          </a:p>
          <a:p>
            <a:pPr marL="320040" indent="-320040" eaLnBrk="1" fontAlgn="auto" hangingPunct="1">
              <a:spcAft>
                <a:spcPts val="0"/>
              </a:spcAft>
              <a:buFont typeface="Arial" pitchFamily="34" charset="0"/>
              <a:buChar char="•"/>
              <a:defRPr/>
            </a:pPr>
            <a:r>
              <a:rPr lang="en-US" dirty="0" smtClean="0"/>
              <a:t>Weeds become resistant due to prolonged and constant use of a given herbicide .</a:t>
            </a:r>
          </a:p>
          <a:p>
            <a:pPr marL="320040" indent="-320040" eaLnBrk="1" fontAlgn="auto" hangingPunct="1">
              <a:spcAft>
                <a:spcPts val="0"/>
              </a:spcAft>
              <a:buFont typeface="Arial" pitchFamily="34" charset="0"/>
              <a:buChar char="•"/>
              <a:defRPr/>
            </a:pPr>
            <a:r>
              <a:rPr lang="en-US" dirty="0" smtClean="0"/>
              <a:t>Sudden dry spell may cause failure of </a:t>
            </a:r>
            <a:r>
              <a:rPr lang="en-US" dirty="0" err="1" smtClean="0"/>
              <a:t>preemergence</a:t>
            </a:r>
            <a:r>
              <a:rPr lang="en-US" dirty="0" smtClean="0"/>
              <a:t> herbicides </a:t>
            </a:r>
          </a:p>
          <a:p>
            <a:pPr marL="320040" indent="-320040" eaLnBrk="1" fontAlgn="auto" hangingPunct="1">
              <a:spcAft>
                <a:spcPts val="0"/>
              </a:spcAft>
              <a:buFont typeface="Arial" pitchFamily="34" charset="0"/>
              <a:buChar char="•"/>
              <a:defRPr/>
            </a:pPr>
            <a:r>
              <a:rPr lang="en-US" dirty="0" smtClean="0"/>
              <a:t>Crop injury as a result of poor sprayer calibration  or wrong dosage calculation, faulty equipment or failure to follow label directions</a:t>
            </a:r>
          </a:p>
          <a:p>
            <a:pPr marL="320040" indent="-320040" eaLnBrk="1" fontAlgn="auto" hangingPunct="1">
              <a:spcAft>
                <a:spcPts val="0"/>
              </a:spcAft>
              <a:buFont typeface="Arial" pitchFamily="34" charset="0"/>
              <a:buChar char="•"/>
              <a:defRPr/>
            </a:pPr>
            <a:r>
              <a:rPr lang="en-US" dirty="0" smtClean="0"/>
              <a:t>there could be side  effect on the applicator</a:t>
            </a:r>
          </a:p>
          <a:p>
            <a:pPr marL="320040" indent="-320040" eaLnBrk="1" fontAlgn="auto" hangingPunct="1">
              <a:spcAft>
                <a:spcPts val="0"/>
              </a:spcAft>
              <a:buFont typeface="Arial" pitchFamily="34" charset="0"/>
              <a:buChar char="•"/>
              <a:defRPr/>
            </a:pPr>
            <a:r>
              <a:rPr lang="en-US" dirty="0" smtClean="0"/>
              <a:t>Special skills are needed for effective herbicide use.</a:t>
            </a:r>
          </a:p>
          <a:p>
            <a:pPr marL="320040" indent="-320040" eaLnBrk="1" fontAlgn="auto" hangingPunct="1">
              <a:spcAft>
                <a:spcPts val="0"/>
              </a:spcAft>
              <a:buFont typeface="Arial" pitchFamily="34" charset="0"/>
              <a:buChar char="•"/>
              <a:defRPr/>
            </a:pPr>
            <a:r>
              <a:rPr lang="en-US" dirty="0" smtClean="0"/>
              <a:t>Herbicide use is limited under multiple cropping</a:t>
            </a:r>
          </a:p>
          <a:p>
            <a:pPr marL="320040" indent="-320040" eaLnBrk="1" fontAlgn="auto" hangingPunct="1">
              <a:spcAft>
                <a:spcPts val="0"/>
              </a:spcAft>
              <a:buFont typeface="Arial" pitchFamily="34" charset="0"/>
              <a:buChar char="•"/>
              <a:defRPr/>
            </a:pPr>
            <a:r>
              <a:rPr lang="en-US" dirty="0" smtClean="0"/>
              <a:t>Chemical weed control require special equipment  which may not be useful  for other operations on the farm.</a:t>
            </a:r>
          </a:p>
          <a:p>
            <a:pPr marL="320040" indent="-320040" eaLnBrk="1" fontAlgn="auto" hangingPunct="1">
              <a:spcAft>
                <a:spcPts val="0"/>
              </a:spcAft>
              <a:buFont typeface="Arial" pitchFamily="34" charset="0"/>
              <a:buNone/>
              <a:defRPr/>
            </a:pPr>
            <a:r>
              <a:rPr lang="en-US" dirty="0" smtClean="0"/>
              <a:t> </a:t>
            </a:r>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Herbicide classification</a:t>
            </a:r>
            <a:r>
              <a:rPr lang="en-US" dirty="0" smtClean="0"/>
              <a:t/>
            </a:r>
            <a:br>
              <a:rPr lang="en-US" dirty="0" smtClean="0"/>
            </a:br>
            <a:endParaRPr lang="en-US" dirty="0"/>
          </a:p>
        </p:txBody>
      </p:sp>
      <p:sp>
        <p:nvSpPr>
          <p:cNvPr id="56323" name="Content Placeholder 2"/>
          <p:cNvSpPr>
            <a:spLocks noGrp="1"/>
          </p:cNvSpPr>
          <p:nvPr>
            <p:ph sz="quarter" idx="1"/>
          </p:nvPr>
        </p:nvSpPr>
        <p:spPr>
          <a:xfrm>
            <a:off x="457200" y="1066800"/>
            <a:ext cx="8229600" cy="5059363"/>
          </a:xfrm>
        </p:spPr>
        <p:txBody>
          <a:bodyPr/>
          <a:lstStyle/>
          <a:p>
            <a:pPr eaLnBrk="1" hangingPunct="1">
              <a:buFont typeface="Arial" pitchFamily="34" charset="0"/>
              <a:buNone/>
            </a:pPr>
            <a:r>
              <a:rPr lang="en-US" b="1" smtClean="0"/>
              <a:t>Herbicides are classified based on the following:</a:t>
            </a:r>
          </a:p>
          <a:p>
            <a:pPr eaLnBrk="1" hangingPunct="1">
              <a:buFont typeface="Arial" pitchFamily="34" charset="0"/>
              <a:buChar char="•"/>
            </a:pPr>
            <a:r>
              <a:rPr lang="en-US" smtClean="0"/>
              <a:t>Based on time of application (when applied)</a:t>
            </a:r>
          </a:p>
          <a:p>
            <a:pPr eaLnBrk="1" hangingPunct="1">
              <a:buFont typeface="Arial" pitchFamily="34" charset="0"/>
              <a:buChar char="•"/>
            </a:pPr>
            <a:r>
              <a:rPr lang="en-US" smtClean="0"/>
              <a:t>Based on point of application (where applied)</a:t>
            </a:r>
          </a:p>
          <a:p>
            <a:pPr eaLnBrk="1" hangingPunct="1">
              <a:buFont typeface="Arial" pitchFamily="34" charset="0"/>
              <a:buChar char="•"/>
            </a:pPr>
            <a:r>
              <a:rPr lang="en-US" smtClean="0"/>
              <a:t>Based on Herbicide movements in plants (how they move in plants) (Site of primary action)</a:t>
            </a:r>
          </a:p>
          <a:p>
            <a:pPr eaLnBrk="1" hangingPunct="1">
              <a:buFont typeface="Arial" pitchFamily="34" charset="0"/>
              <a:buChar char="•"/>
            </a:pPr>
            <a:r>
              <a:rPr lang="en-US" smtClean="0"/>
              <a:t>Based on type of plants killed (Selectivity)</a:t>
            </a:r>
          </a:p>
          <a:p>
            <a:pPr eaLnBrk="1" hangingPunct="1">
              <a:buFont typeface="Arial" pitchFamily="34" charset="0"/>
              <a:buChar char="•"/>
            </a:pPr>
            <a:r>
              <a:rPr lang="en-US" smtClean="0"/>
              <a:t>Based on chemical structure (Chemistry)</a:t>
            </a:r>
          </a:p>
          <a:p>
            <a:pPr eaLnBrk="1" hangingPunct="1">
              <a:buFont typeface="Arial" pitchFamily="34" charset="0"/>
              <a:buChar char="•"/>
            </a:pPr>
            <a:r>
              <a:rPr lang="en-US" smtClean="0"/>
              <a:t>Based on Physiological action</a:t>
            </a:r>
          </a:p>
          <a:p>
            <a:pPr eaLnBrk="1" hangingPunct="1">
              <a:buFont typeface="Arial" pitchFamily="34" charset="0"/>
              <a:buChar char="•"/>
            </a:pPr>
            <a:endParaRPr lang="en-US" smtClean="0"/>
          </a:p>
          <a:p>
            <a:pPr eaLnBrk="1" hangingPunct="1">
              <a:buFont typeface="Arial" pitchFamily="34" charset="0"/>
              <a:buNone/>
            </a:pPr>
            <a:endParaRPr lang="en-US" smtClean="0"/>
          </a:p>
          <a:p>
            <a:pPr eaLnBrk="1" hangingPunct="1">
              <a:buFont typeface="Arial" pitchFamily="34" charset="0"/>
              <a:buChar char="•"/>
            </a:pPr>
            <a:endParaRPr lang="en-US"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rtlCol="0">
            <a:normAutofit fontScale="90000"/>
          </a:bodyPr>
          <a:lstStyle/>
          <a:p>
            <a:pPr eaLnBrk="1" fontAlgn="auto" hangingPunct="1">
              <a:spcAft>
                <a:spcPts val="0"/>
              </a:spcAft>
              <a:defRPr/>
            </a:pPr>
            <a:r>
              <a:rPr lang="en-US" b="1" dirty="0" smtClean="0"/>
              <a:t>INTEGRATED WEED MANAGEMENT</a:t>
            </a:r>
            <a:r>
              <a:rPr lang="en-US" dirty="0" smtClean="0"/>
              <a:t/>
            </a:r>
            <a:br>
              <a:rPr lang="en-US" dirty="0" smtClean="0"/>
            </a:br>
            <a:endParaRPr lang="en-US" dirty="0"/>
          </a:p>
        </p:txBody>
      </p:sp>
      <p:sp>
        <p:nvSpPr>
          <p:cNvPr id="57347" name="Content Placeholder 2"/>
          <p:cNvSpPr>
            <a:spLocks noGrp="1"/>
          </p:cNvSpPr>
          <p:nvPr>
            <p:ph sz="quarter" idx="1"/>
          </p:nvPr>
        </p:nvSpPr>
        <p:spPr>
          <a:xfrm>
            <a:off x="457200" y="533400"/>
            <a:ext cx="8229600" cy="6019800"/>
          </a:xfrm>
        </p:spPr>
        <p:txBody>
          <a:bodyPr/>
          <a:lstStyle/>
          <a:p>
            <a:pPr eaLnBrk="1" hangingPunct="1">
              <a:buFont typeface="Arial" pitchFamily="34" charset="0"/>
              <a:buChar char="•"/>
            </a:pPr>
            <a:r>
              <a:rPr lang="en-US" smtClean="0"/>
              <a:t>Integrated weed management (IWM)refers to the system of combining 2 or more weed management systems at low input level to keep weed interference in a given cropping system below economic threshold level.  It combines 2 or more weed management systems at low inputs to obtain a level of weed suppression superior to that ordinarily obtained when one weed management system is used.</a:t>
            </a:r>
          </a:p>
          <a:p>
            <a:pPr eaLnBrk="1" hangingPunct="1">
              <a:buFont typeface="Arial" pitchFamily="34" charset="0"/>
              <a:buChar char="•"/>
            </a:pPr>
            <a:r>
              <a:rPr lang="en-US" smtClean="0"/>
              <a:t>IWM may involve combinations of cultural plus chemical, cultural plus biological, cultural plus preventive, biological plus chemical or combinations of three or more of these systems.</a:t>
            </a:r>
          </a:p>
          <a:p>
            <a:pPr eaLnBrk="1" hangingPunct="1">
              <a:buFont typeface="Arial" pitchFamily="34" charset="0"/>
              <a:buChar char="•"/>
            </a:pPr>
            <a:endParaRPr lang="en-US" smtClean="0"/>
          </a:p>
          <a:p>
            <a:pPr eaLnBrk="1" hangingPunct="1">
              <a:buFont typeface="Arial" pitchFamily="34" charset="0"/>
              <a:buChar char="•"/>
            </a:pPr>
            <a:endParaRPr lang="en-US"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457200" y="-381000"/>
            <a:ext cx="8229600" cy="1066800"/>
          </a:xfrm>
        </p:spPr>
        <p:txBody>
          <a:bodyPr/>
          <a:lstStyle/>
          <a:p>
            <a:pPr eaLnBrk="1" hangingPunct="1"/>
            <a:endParaRPr lang="en-US" smtClean="0"/>
          </a:p>
        </p:txBody>
      </p:sp>
      <p:sp>
        <p:nvSpPr>
          <p:cNvPr id="58371" name="Content Placeholder 2"/>
          <p:cNvSpPr>
            <a:spLocks noGrp="1"/>
          </p:cNvSpPr>
          <p:nvPr>
            <p:ph sz="quarter" idx="1"/>
          </p:nvPr>
        </p:nvSpPr>
        <p:spPr>
          <a:xfrm>
            <a:off x="457200" y="685800"/>
            <a:ext cx="8229600" cy="6172200"/>
          </a:xfrm>
        </p:spPr>
        <p:txBody>
          <a:bodyPr/>
          <a:lstStyle/>
          <a:p>
            <a:pPr eaLnBrk="1" hangingPunct="1">
              <a:buFont typeface="Arial" pitchFamily="34" charset="0"/>
              <a:buChar char="•"/>
            </a:pPr>
            <a:r>
              <a:rPr lang="en-US" b="1" i="1" smtClean="0"/>
              <a:t>Factors that made IWM desirable.</a:t>
            </a:r>
          </a:p>
          <a:p>
            <a:pPr eaLnBrk="1" hangingPunct="1">
              <a:buFont typeface="Arial" pitchFamily="34" charset="0"/>
              <a:buChar char="•"/>
            </a:pPr>
            <a:r>
              <a:rPr lang="en-US" smtClean="0"/>
              <a:t>Inability of any one method of weed control to completely solve the weed problem </a:t>
            </a:r>
          </a:p>
          <a:p>
            <a:pPr eaLnBrk="1" hangingPunct="1">
              <a:buFont typeface="Arial" pitchFamily="34" charset="0"/>
              <a:buChar char="•"/>
            </a:pPr>
            <a:r>
              <a:rPr lang="en-US" smtClean="0"/>
              <a:t>tendency of weeds to adapt to a given cropping system and thus escape control</a:t>
            </a:r>
          </a:p>
          <a:p>
            <a:pPr eaLnBrk="1" hangingPunct="1">
              <a:buFont typeface="Arial" pitchFamily="34" charset="0"/>
              <a:buChar char="•"/>
            </a:pPr>
            <a:r>
              <a:rPr lang="en-US" smtClean="0"/>
              <a:t>ability of weeds to develop resistance to a frequently used herbicide</a:t>
            </a:r>
          </a:p>
          <a:p>
            <a:pPr eaLnBrk="1" hangingPunct="1">
              <a:buFont typeface="Arial" pitchFamily="34" charset="0"/>
              <a:buChar char="•"/>
            </a:pPr>
            <a:r>
              <a:rPr lang="en-US" smtClean="0"/>
              <a:t>tendency of certain cropping systems to favour the dominance of specific weeds</a:t>
            </a:r>
          </a:p>
          <a:p>
            <a:pPr eaLnBrk="1" hangingPunct="1">
              <a:buFont typeface="Arial" pitchFamily="34" charset="0"/>
              <a:buChar char="•"/>
            </a:pPr>
            <a:r>
              <a:rPr lang="en-US" smtClean="0"/>
              <a:t>Seasonal fluctuation in labour availability </a:t>
            </a:r>
          </a:p>
          <a:p>
            <a:pPr eaLnBrk="1" hangingPunct="1">
              <a:buFont typeface="Arial" pitchFamily="34" charset="0"/>
              <a:buChar char="•"/>
            </a:pPr>
            <a:r>
              <a:rPr lang="en-US" smtClean="0"/>
              <a:t>Reduction in  environmental degradation/hazards</a:t>
            </a:r>
          </a:p>
          <a:p>
            <a:pPr eaLnBrk="1" hangingPunct="1">
              <a:buFont typeface="Arial" pitchFamily="34" charset="0"/>
              <a:buChar char="•"/>
            </a:pPr>
            <a:endParaRPr lang="en-US" smtClean="0"/>
          </a:p>
          <a:p>
            <a:pPr eaLnBrk="1" hangingPunct="1">
              <a:buFont typeface="Arial" pitchFamily="34" charset="0"/>
              <a:buChar char="•"/>
            </a:pPr>
            <a:endParaRPr lang="en-US" smtClean="0"/>
          </a:p>
          <a:p>
            <a:pPr eaLnBrk="1" hangingPunct="1">
              <a:buFont typeface="Arial" pitchFamily="34" charset="0"/>
              <a:buChar char="•"/>
            </a:pPr>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Characteristics of Weeds  </a:t>
            </a:r>
            <a:r>
              <a:rPr lang="en-US" dirty="0" smtClean="0"/>
              <a:t/>
            </a:r>
            <a:br>
              <a:rPr lang="en-US" dirty="0" smtClean="0"/>
            </a:br>
            <a:endParaRPr lang="en-US" dirty="0"/>
          </a:p>
        </p:txBody>
      </p:sp>
      <p:sp>
        <p:nvSpPr>
          <p:cNvPr id="3" name="Content Placeholder 2"/>
          <p:cNvSpPr>
            <a:spLocks noGrp="1"/>
          </p:cNvSpPr>
          <p:nvPr>
            <p:ph sz="quarter" idx="1"/>
          </p:nvPr>
        </p:nvSpPr>
        <p:spPr>
          <a:xfrm>
            <a:off x="612775" y="1600200"/>
            <a:ext cx="8153400" cy="4495800"/>
          </a:xfrm>
        </p:spPr>
        <p:txBody>
          <a:bodyPr rtlCol="0">
            <a:normAutofit fontScale="77500" lnSpcReduction="20000"/>
          </a:bodyPr>
          <a:lstStyle/>
          <a:p>
            <a:pPr marL="320040" indent="-320040" eaLnBrk="1" fontAlgn="auto" hangingPunct="1">
              <a:spcAft>
                <a:spcPts val="0"/>
              </a:spcAft>
              <a:buFont typeface="Arial" pitchFamily="34" charset="0"/>
              <a:buChar char="•"/>
              <a:defRPr/>
            </a:pPr>
            <a:r>
              <a:rPr lang="en-US" b="1" dirty="0" smtClean="0"/>
              <a:t>Harmful to humans, animal and cro</a:t>
            </a:r>
            <a:r>
              <a:rPr lang="en-US" dirty="0" smtClean="0"/>
              <a:t>ps</a:t>
            </a:r>
          </a:p>
          <a:p>
            <a:pPr marL="320040" indent="-320040" eaLnBrk="1" fontAlgn="auto" hangingPunct="1">
              <a:spcAft>
                <a:spcPts val="0"/>
              </a:spcAft>
              <a:buFont typeface="Arial" pitchFamily="34" charset="0"/>
              <a:buChar char="•"/>
              <a:defRPr/>
            </a:pPr>
            <a:r>
              <a:rPr lang="en-US" b="1" dirty="0" smtClean="0"/>
              <a:t>Wild and Rank growth in an environment</a:t>
            </a:r>
          </a:p>
          <a:p>
            <a:pPr marL="320040" indent="-320040" eaLnBrk="1" fontAlgn="auto" hangingPunct="1">
              <a:spcAft>
                <a:spcPts val="0"/>
              </a:spcAft>
              <a:buFont typeface="Arial" pitchFamily="34" charset="0"/>
              <a:buChar char="•"/>
              <a:defRPr/>
            </a:pPr>
            <a:r>
              <a:rPr lang="en-US" b="1" dirty="0" smtClean="0"/>
              <a:t>Exhibits persistency</a:t>
            </a:r>
          </a:p>
          <a:p>
            <a:pPr marL="320040" indent="-320040" eaLnBrk="1" fontAlgn="auto" hangingPunct="1">
              <a:spcAft>
                <a:spcPts val="0"/>
              </a:spcAft>
              <a:buFont typeface="Wingdings"/>
              <a:buChar char=""/>
              <a:defRPr/>
            </a:pPr>
            <a:r>
              <a:rPr lang="en-US" b="1" dirty="0" smtClean="0"/>
              <a:t>High reproductive capacity: large number of seeds,</a:t>
            </a:r>
            <a:r>
              <a:rPr lang="en-US" dirty="0" smtClean="0"/>
              <a:t> possess  </a:t>
            </a:r>
            <a:r>
              <a:rPr lang="en-US" dirty="0" err="1" smtClean="0"/>
              <a:t>diffeent</a:t>
            </a:r>
            <a:r>
              <a:rPr lang="en-US" dirty="0" smtClean="0"/>
              <a:t> types of </a:t>
            </a:r>
            <a:r>
              <a:rPr lang="en-US" dirty="0" err="1" smtClean="0"/>
              <a:t>propagules</a:t>
            </a:r>
            <a:r>
              <a:rPr lang="en-US" dirty="0" smtClean="0"/>
              <a:t> e.g.  Seeds, tubers  , rhizomes,  </a:t>
            </a:r>
          </a:p>
          <a:p>
            <a:pPr marL="320040" indent="-320040" eaLnBrk="1" fontAlgn="auto" hangingPunct="1">
              <a:spcAft>
                <a:spcPts val="0"/>
              </a:spcAft>
              <a:buFont typeface="Arial" pitchFamily="34" charset="0"/>
              <a:buChar char="•"/>
              <a:defRPr/>
            </a:pPr>
            <a:r>
              <a:rPr lang="en-US" b="1" dirty="0" smtClean="0"/>
              <a:t>Seed Dormancy</a:t>
            </a:r>
            <a:r>
              <a:rPr lang="en-US" dirty="0" smtClean="0"/>
              <a:t> : could be innate, induced or enforced.</a:t>
            </a:r>
          </a:p>
          <a:p>
            <a:pPr marL="320040" indent="-320040" eaLnBrk="1" fontAlgn="auto" hangingPunct="1">
              <a:spcAft>
                <a:spcPts val="0"/>
              </a:spcAft>
              <a:buFont typeface="Arial" pitchFamily="34" charset="0"/>
              <a:buChar char="•"/>
              <a:defRPr/>
            </a:pPr>
            <a:r>
              <a:rPr lang="en-US" b="1" dirty="0" smtClean="0"/>
              <a:t>Usually  present in large populations</a:t>
            </a:r>
            <a:r>
              <a:rPr lang="en-US" dirty="0" smtClean="0"/>
              <a:t>..</a:t>
            </a:r>
          </a:p>
          <a:p>
            <a:pPr marL="320040" indent="-320040" eaLnBrk="1" fontAlgn="auto" hangingPunct="1">
              <a:spcAft>
                <a:spcPts val="0"/>
              </a:spcAft>
              <a:buFont typeface="Wingdings"/>
              <a:buChar char=""/>
              <a:defRPr/>
            </a:pPr>
            <a:r>
              <a:rPr lang="en-US" b="1" dirty="0" smtClean="0"/>
              <a:t>Could be regarded  as being useless, unwanted and undesirable</a:t>
            </a:r>
          </a:p>
          <a:p>
            <a:pPr marL="320040" indent="-320040" eaLnBrk="1" fontAlgn="auto" hangingPunct="1">
              <a:spcAft>
                <a:spcPts val="0"/>
              </a:spcAft>
              <a:buFont typeface="Wingdings"/>
              <a:buChar char=""/>
              <a:defRPr/>
            </a:pPr>
            <a:r>
              <a:rPr lang="en-US" dirty="0" smtClean="0"/>
              <a:t> </a:t>
            </a:r>
            <a:r>
              <a:rPr lang="en-US" b="1" dirty="0" smtClean="0"/>
              <a:t>They  exhibit spontaneous appearance without being  planted</a:t>
            </a:r>
          </a:p>
          <a:p>
            <a:pPr marL="320040" indent="-320040" eaLnBrk="1" fontAlgn="auto" hangingPunct="1">
              <a:spcAft>
                <a:spcPts val="0"/>
              </a:spcAft>
              <a:buFont typeface="Wingdings"/>
              <a:buChar char=""/>
              <a:defRPr/>
            </a:pPr>
            <a:r>
              <a:rPr lang="en-US" b="1" dirty="0" smtClean="0"/>
              <a:t>Some exhibit mimicry. (seed, vegetative and biochemical )</a:t>
            </a:r>
          </a:p>
          <a:p>
            <a:pPr marL="320040" indent="-320040" eaLnBrk="1" fontAlgn="auto" hangingPunct="1">
              <a:spcAft>
                <a:spcPts val="0"/>
              </a:spcAft>
              <a:buFont typeface="Arial" pitchFamily="34" charset="0"/>
              <a:buChar char="•"/>
              <a:defRPr/>
            </a:pPr>
            <a:r>
              <a:rPr lang="en-US" b="1" dirty="0" smtClean="0"/>
              <a:t>Many weeds are aggressive </a:t>
            </a:r>
            <a:r>
              <a:rPr lang="en-US" dirty="0" smtClean="0"/>
              <a:t>and </a:t>
            </a:r>
            <a:r>
              <a:rPr lang="en-US" b="1" dirty="0" smtClean="0"/>
              <a:t>have rapid seedling growth</a:t>
            </a:r>
            <a:r>
              <a:rPr lang="en-US" dirty="0" smtClean="0"/>
              <a:t> </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HERBICIDES</a:t>
            </a:r>
            <a:r>
              <a:rPr lang="en-US" dirty="0" smtClean="0"/>
              <a:t/>
            </a:r>
            <a:br>
              <a:rPr lang="en-US" dirty="0" smtClean="0"/>
            </a:br>
            <a:endParaRPr lang="en-US" dirty="0"/>
          </a:p>
        </p:txBody>
      </p:sp>
      <p:sp>
        <p:nvSpPr>
          <p:cNvPr id="3" name="Content Placeholder 2"/>
          <p:cNvSpPr>
            <a:spLocks noGrp="1"/>
          </p:cNvSpPr>
          <p:nvPr>
            <p:ph sz="quarter" idx="1"/>
          </p:nvPr>
        </p:nvSpPr>
        <p:spPr>
          <a:xfrm>
            <a:off x="612775" y="1600200"/>
            <a:ext cx="8153400" cy="4495800"/>
          </a:xfrm>
        </p:spPr>
        <p:txBody>
          <a:bodyPr rtlCol="0">
            <a:normAutofit fontScale="92500" lnSpcReduction="20000"/>
          </a:bodyPr>
          <a:lstStyle/>
          <a:p>
            <a:pPr marL="320040" indent="-320040" eaLnBrk="1" fontAlgn="auto" hangingPunct="1">
              <a:spcAft>
                <a:spcPts val="0"/>
              </a:spcAft>
              <a:buFont typeface="Arial" pitchFamily="34" charset="0"/>
              <a:buChar char="•"/>
              <a:defRPr/>
            </a:pPr>
            <a:r>
              <a:rPr lang="en-US" dirty="0" smtClean="0"/>
              <a:t>Herbicide use in weed control has been the most important in world agriculture because it destroys weeds on a large scale either before or at emergence of crop without disturbing the crop or soil and farmers don’t depend heavily on human </a:t>
            </a:r>
            <a:r>
              <a:rPr lang="en-US" dirty="0" err="1" smtClean="0"/>
              <a:t>labour</a:t>
            </a:r>
            <a:r>
              <a:rPr lang="en-US" dirty="0" smtClean="0"/>
              <a:t>.</a:t>
            </a:r>
            <a:r>
              <a:rPr lang="en-US" b="1" dirty="0" smtClean="0"/>
              <a:t> </a:t>
            </a:r>
            <a:r>
              <a:rPr lang="en-US" dirty="0" smtClean="0"/>
              <a:t>Weed killers consist of inorganic, organic, and biological herbicides.</a:t>
            </a:r>
            <a:r>
              <a:rPr lang="en-US" b="1" i="1" dirty="0" smtClean="0"/>
              <a:t> Types of Inorganic herbicides</a:t>
            </a:r>
            <a:endParaRPr lang="en-US" dirty="0" smtClean="0"/>
          </a:p>
          <a:p>
            <a:pPr marL="320040" indent="-320040" eaLnBrk="1" fontAlgn="auto" hangingPunct="1">
              <a:spcAft>
                <a:spcPts val="0"/>
              </a:spcAft>
              <a:buFont typeface="Arial" pitchFamily="34" charset="0"/>
              <a:buChar char="•"/>
              <a:defRPr/>
            </a:pPr>
            <a:r>
              <a:rPr lang="en-US" dirty="0" smtClean="0"/>
              <a:t>Ammonium sulfate</a:t>
            </a:r>
          </a:p>
          <a:p>
            <a:pPr marL="320040" indent="-320040" eaLnBrk="1" fontAlgn="auto" hangingPunct="1">
              <a:spcAft>
                <a:spcPts val="0"/>
              </a:spcAft>
              <a:buFont typeface="Arial" pitchFamily="34" charset="0"/>
              <a:buChar char="•"/>
              <a:defRPr/>
            </a:pPr>
            <a:r>
              <a:rPr lang="en-US" dirty="0" smtClean="0"/>
              <a:t>Ammonium </a:t>
            </a:r>
            <a:r>
              <a:rPr lang="en-US" dirty="0" err="1" smtClean="0"/>
              <a:t>thiocyanate</a:t>
            </a:r>
            <a:endParaRPr lang="en-US" dirty="0" smtClean="0"/>
          </a:p>
          <a:p>
            <a:pPr marL="320040" indent="-320040" eaLnBrk="1" fontAlgn="auto" hangingPunct="1">
              <a:spcAft>
                <a:spcPts val="0"/>
              </a:spcAft>
              <a:buFont typeface="Arial" pitchFamily="34" charset="0"/>
              <a:buChar char="•"/>
              <a:defRPr/>
            </a:pPr>
            <a:r>
              <a:rPr lang="en-US" dirty="0" smtClean="0"/>
              <a:t>Sodium borate</a:t>
            </a:r>
          </a:p>
          <a:p>
            <a:pPr marL="320040" indent="-320040" eaLnBrk="1" fontAlgn="auto" hangingPunct="1">
              <a:spcAft>
                <a:spcPts val="0"/>
              </a:spcAft>
              <a:buFont typeface="Arial" pitchFamily="34" charset="0"/>
              <a:buChar char="•"/>
              <a:defRPr/>
            </a:pPr>
            <a:r>
              <a:rPr lang="en-US" dirty="0" smtClean="0"/>
              <a:t>Sulfuric acid</a:t>
            </a:r>
          </a:p>
          <a:p>
            <a:pPr marL="320040" indent="-320040" eaLnBrk="1" fontAlgn="auto" hangingPunct="1">
              <a:spcAft>
                <a:spcPts val="0"/>
              </a:spcAft>
              <a:buFont typeface="Arial" pitchFamily="34" charset="0"/>
              <a:buChar char="•"/>
              <a:defRPr/>
            </a:pPr>
            <a:r>
              <a:rPr lang="en-US" dirty="0" smtClean="0"/>
              <a:t>Sodium chlorate</a:t>
            </a:r>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612775" y="228600"/>
            <a:ext cx="8153400" cy="990600"/>
          </a:xfrm>
        </p:spPr>
        <p:txBody>
          <a:bodyPr/>
          <a:lstStyle/>
          <a:p>
            <a:pPr eaLnBrk="1" hangingPunct="1"/>
            <a:endParaRPr lang="en-US" smtClean="0"/>
          </a:p>
        </p:txBody>
      </p:sp>
      <p:sp>
        <p:nvSpPr>
          <p:cNvPr id="50179" name="Content Placeholder 2"/>
          <p:cNvSpPr>
            <a:spLocks noGrp="1"/>
          </p:cNvSpPr>
          <p:nvPr>
            <p:ph sz="quarter" idx="1"/>
          </p:nvPr>
        </p:nvSpPr>
        <p:spPr>
          <a:xfrm>
            <a:off x="304800" y="762000"/>
            <a:ext cx="8534400" cy="5364163"/>
          </a:xfrm>
        </p:spPr>
        <p:txBody>
          <a:bodyPr>
            <a:normAutofit lnSpcReduction="10000"/>
          </a:bodyPr>
          <a:lstStyle/>
          <a:p>
            <a:pPr marL="320040" indent="-320040" eaLnBrk="1" fontAlgn="auto" hangingPunct="1">
              <a:spcAft>
                <a:spcPts val="0"/>
              </a:spcAft>
              <a:buFont typeface="Wingdings"/>
              <a:buChar char=""/>
              <a:defRPr/>
            </a:pPr>
            <a:endParaRPr lang="en-US" sz="2400" b="1" i="1" dirty="0" smtClean="0"/>
          </a:p>
          <a:p>
            <a:pPr marL="320040" indent="-320040" eaLnBrk="1" fontAlgn="auto" hangingPunct="1">
              <a:spcAft>
                <a:spcPts val="0"/>
              </a:spcAft>
              <a:buFont typeface="Wingdings"/>
              <a:buChar char=""/>
              <a:defRPr/>
            </a:pPr>
            <a:endParaRPr lang="en-US" sz="2400" b="1" i="1" dirty="0" smtClean="0"/>
          </a:p>
          <a:p>
            <a:pPr marL="320040" indent="-320040" eaLnBrk="1" fontAlgn="auto" hangingPunct="1">
              <a:spcAft>
                <a:spcPts val="0"/>
              </a:spcAft>
              <a:buFont typeface="Wingdings"/>
              <a:buChar char=""/>
              <a:defRPr/>
            </a:pPr>
            <a:r>
              <a:rPr lang="en-US" sz="2400" b="1" i="1" dirty="0" smtClean="0"/>
              <a:t>Types of organic herbicides</a:t>
            </a:r>
            <a:endParaRPr lang="en-US" sz="2400" dirty="0" smtClean="0"/>
          </a:p>
          <a:p>
            <a:pPr marL="320040" indent="-320040" eaLnBrk="1" fontAlgn="auto" hangingPunct="1">
              <a:spcAft>
                <a:spcPts val="0"/>
              </a:spcAft>
              <a:buFont typeface="Wingdings"/>
              <a:buChar char=""/>
              <a:defRPr/>
            </a:pPr>
            <a:r>
              <a:rPr lang="en-US" sz="2000" dirty="0" smtClean="0"/>
              <a:t>Over 200 organic herbicides are in use in the world agriculture today. Some of the herbicides are either selective or non- selective while some are   also contact or systemic in their actions.</a:t>
            </a:r>
          </a:p>
          <a:p>
            <a:pPr marL="320040" indent="-320040" eaLnBrk="1" fontAlgn="auto" hangingPunct="1">
              <a:spcAft>
                <a:spcPts val="0"/>
              </a:spcAft>
              <a:buFont typeface="Wingdings"/>
              <a:buChar char=""/>
              <a:defRPr/>
            </a:pPr>
            <a:r>
              <a:rPr lang="en-US" sz="2000" b="1" dirty="0" smtClean="0"/>
              <a:t>Oil</a:t>
            </a:r>
            <a:r>
              <a:rPr lang="en-US" sz="2000" dirty="0" smtClean="0"/>
              <a:t>: the petroleum oils used in agriculture consists of </a:t>
            </a:r>
            <a:r>
              <a:rPr lang="en-US" sz="2000" dirty="0" err="1" smtClean="0"/>
              <a:t>phytotoxic</a:t>
            </a:r>
            <a:r>
              <a:rPr lang="en-US" sz="2000" dirty="0" smtClean="0"/>
              <a:t> and </a:t>
            </a:r>
            <a:r>
              <a:rPr lang="en-US" sz="2000" dirty="0" err="1" smtClean="0"/>
              <a:t>phytobland</a:t>
            </a:r>
            <a:r>
              <a:rPr lang="en-US" sz="2000" dirty="0" smtClean="0"/>
              <a:t> (non-</a:t>
            </a:r>
            <a:r>
              <a:rPr lang="en-US" sz="2000" dirty="0" err="1" smtClean="0"/>
              <a:t>phytotoxic</a:t>
            </a:r>
            <a:r>
              <a:rPr lang="en-US" sz="2000" dirty="0" smtClean="0"/>
              <a:t> ) oils.</a:t>
            </a:r>
          </a:p>
          <a:p>
            <a:pPr marL="320040" indent="-320040" eaLnBrk="1" fontAlgn="auto" hangingPunct="1">
              <a:spcAft>
                <a:spcPts val="0"/>
              </a:spcAft>
              <a:buFont typeface="Wingdings"/>
              <a:buChar char=""/>
              <a:defRPr/>
            </a:pPr>
            <a:r>
              <a:rPr lang="en-US" sz="2000" b="1" dirty="0" err="1" smtClean="0"/>
              <a:t>Phytotoxic</a:t>
            </a:r>
            <a:r>
              <a:rPr lang="en-US" sz="2000" b="1" dirty="0" smtClean="0"/>
              <a:t> oils</a:t>
            </a:r>
            <a:r>
              <a:rPr lang="en-US" sz="2000" dirty="0" smtClean="0"/>
              <a:t>: kill plant by </a:t>
            </a:r>
            <a:r>
              <a:rPr lang="en-US" sz="2000" dirty="0" err="1" smtClean="0"/>
              <a:t>solubilizing</a:t>
            </a:r>
            <a:r>
              <a:rPr lang="en-US" sz="2000" dirty="0" smtClean="0"/>
              <a:t> cell walls, thus causing cells to disintegrate. </a:t>
            </a:r>
            <a:r>
              <a:rPr lang="en-US" sz="2000" dirty="0" err="1" smtClean="0"/>
              <a:t>Phytotoxic</a:t>
            </a:r>
            <a:r>
              <a:rPr lang="en-US" sz="2000" dirty="0" smtClean="0"/>
              <a:t> oils can be  selective or non selective. They have high content of unsaturated fatty acids.  Example  of selective </a:t>
            </a:r>
            <a:r>
              <a:rPr lang="en-US" sz="2000" dirty="0" err="1" smtClean="0"/>
              <a:t>phytotoxic</a:t>
            </a:r>
            <a:r>
              <a:rPr lang="en-US" sz="2000" dirty="0" smtClean="0"/>
              <a:t> oils include: diesel oils,  while non-selective </a:t>
            </a:r>
            <a:r>
              <a:rPr lang="en-US" sz="2000" dirty="0" err="1" smtClean="0"/>
              <a:t>phytotoxic</a:t>
            </a:r>
            <a:r>
              <a:rPr lang="en-US" sz="2000" dirty="0" smtClean="0"/>
              <a:t> oils include Stoddard solvent. </a:t>
            </a:r>
          </a:p>
          <a:p>
            <a:pPr marL="320040" indent="-320040" eaLnBrk="1" fontAlgn="auto" hangingPunct="1">
              <a:spcAft>
                <a:spcPts val="0"/>
              </a:spcAft>
              <a:buFont typeface="Wingdings"/>
              <a:buChar char=""/>
              <a:defRPr/>
            </a:pPr>
            <a:r>
              <a:rPr lang="en-US" sz="2000" b="1" dirty="0" err="1" smtClean="0"/>
              <a:t>Phytobland</a:t>
            </a:r>
            <a:r>
              <a:rPr lang="en-US" sz="2000" b="1" dirty="0" smtClean="0"/>
              <a:t> / Non </a:t>
            </a:r>
            <a:r>
              <a:rPr lang="en-US" sz="2000" b="1" dirty="0" err="1" smtClean="0"/>
              <a:t>pyhtotoxic</a:t>
            </a:r>
            <a:r>
              <a:rPr lang="en-US" sz="2000" b="1" dirty="0" smtClean="0"/>
              <a:t> oils</a:t>
            </a:r>
            <a:r>
              <a:rPr lang="en-US" sz="2000" dirty="0" smtClean="0"/>
              <a:t>: these are  light non herbicidal oils which are added to herbicide to enhance their activity.  They are used both as toxicant and </a:t>
            </a:r>
            <a:r>
              <a:rPr lang="en-US" sz="2000" dirty="0" err="1" smtClean="0"/>
              <a:t>adjuvants</a:t>
            </a:r>
            <a:r>
              <a:rPr lang="en-US" sz="2000" dirty="0" smtClean="0"/>
              <a:t>. Examples of </a:t>
            </a:r>
            <a:r>
              <a:rPr lang="en-US" sz="2000" dirty="0" err="1" smtClean="0"/>
              <a:t>nonphytotoxic</a:t>
            </a:r>
            <a:r>
              <a:rPr lang="en-US" sz="2000" dirty="0" smtClean="0"/>
              <a:t> oils include sun 11 or corn oils.   </a:t>
            </a:r>
          </a:p>
          <a:p>
            <a:pPr marL="320040" indent="-320040" eaLnBrk="1" fontAlgn="auto" hangingPunct="1">
              <a:spcAft>
                <a:spcPts val="0"/>
              </a:spcAft>
              <a:buFont typeface="Wingdings"/>
              <a:buChar char=""/>
              <a:defRPr/>
            </a:pPr>
            <a:endParaRPr lang="en-US" sz="2000"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612775" y="228600"/>
            <a:ext cx="8153400" cy="990600"/>
          </a:xfrm>
        </p:spPr>
        <p:txBody>
          <a:bodyPr/>
          <a:lstStyle/>
          <a:p>
            <a:pPr eaLnBrk="1" hangingPunct="1"/>
            <a:endParaRPr lang="en-US" smtClean="0"/>
          </a:p>
        </p:txBody>
      </p:sp>
      <p:sp>
        <p:nvSpPr>
          <p:cNvPr id="61443" name="Content Placeholder 2"/>
          <p:cNvSpPr>
            <a:spLocks noGrp="1"/>
          </p:cNvSpPr>
          <p:nvPr>
            <p:ph sz="quarter" idx="1"/>
          </p:nvPr>
        </p:nvSpPr>
        <p:spPr>
          <a:xfrm>
            <a:off x="457200" y="1219200"/>
            <a:ext cx="8229600" cy="4906963"/>
          </a:xfrm>
        </p:spPr>
        <p:txBody>
          <a:bodyPr/>
          <a:lstStyle/>
          <a:p>
            <a:pPr eaLnBrk="1" hangingPunct="1">
              <a:buFont typeface="Wingdings" pitchFamily="2" charset="2"/>
              <a:buNone/>
            </a:pPr>
            <a:endParaRPr lang="en-US" sz="1800" smtClean="0"/>
          </a:p>
          <a:p>
            <a:pPr eaLnBrk="1" hangingPunct="1">
              <a:buFont typeface="Wingdings" pitchFamily="2" charset="2"/>
              <a:buNone/>
            </a:pPr>
            <a:endParaRPr lang="en-US" sz="1800" smtClean="0"/>
          </a:p>
          <a:p>
            <a:pPr eaLnBrk="1" hangingPunct="1">
              <a:buFont typeface="Wingdings" pitchFamily="2" charset="2"/>
              <a:buNone/>
            </a:pPr>
            <a:r>
              <a:rPr lang="en-US" sz="1800" smtClean="0"/>
              <a:t>ii. Organic arsenicals or methane arsonate herbicides eg. Cacodylic acid, MSMA, DSMA.</a:t>
            </a:r>
          </a:p>
          <a:p>
            <a:pPr eaLnBrk="1" hangingPunct="1">
              <a:buFont typeface="Wingdings" pitchFamily="2" charset="2"/>
              <a:buNone/>
            </a:pPr>
            <a:r>
              <a:rPr lang="en-US" sz="1800" smtClean="0"/>
              <a:t>iii Aliphatic acids e.g TCA, Dalapon</a:t>
            </a:r>
          </a:p>
          <a:p>
            <a:pPr eaLnBrk="1" hangingPunct="1">
              <a:buFont typeface="Wingdings" pitchFamily="2" charset="2"/>
              <a:buNone/>
            </a:pPr>
            <a:r>
              <a:rPr lang="en-US" sz="1800" smtClean="0"/>
              <a:t>iv. Nitrophenols or substituted Phenol herbicides e.g dinoseb, DNOC and PCP</a:t>
            </a:r>
          </a:p>
          <a:p>
            <a:pPr eaLnBrk="1" hangingPunct="1">
              <a:buFont typeface="Wingdings" pitchFamily="2" charset="2"/>
              <a:buNone/>
            </a:pPr>
            <a:r>
              <a:rPr lang="en-US" sz="1800" smtClean="0"/>
              <a:t>v.Phenoxycarboxylic acid derivative</a:t>
            </a:r>
          </a:p>
          <a:p>
            <a:pPr eaLnBrk="1" hangingPunct="1">
              <a:buFont typeface="Wingdings" pitchFamily="2" charset="2"/>
              <a:buNone/>
            </a:pPr>
            <a:r>
              <a:rPr lang="en-US" sz="1800" smtClean="0"/>
              <a:t> (a) Phenoxyaceticacid herbicide; 2,4-D, MCPA.</a:t>
            </a:r>
          </a:p>
          <a:p>
            <a:pPr eaLnBrk="1" hangingPunct="1">
              <a:buFont typeface="Wingdings" pitchFamily="2" charset="2"/>
              <a:buNone/>
            </a:pPr>
            <a:r>
              <a:rPr lang="en-US" sz="1800" smtClean="0"/>
              <a:t>  (b) Phenoxypropionic acid herbicide; dichlorprop, mecopropane, fenoprop.</a:t>
            </a:r>
          </a:p>
          <a:p>
            <a:pPr eaLnBrk="1" hangingPunct="1">
              <a:buFont typeface="Wingdings" pitchFamily="2" charset="2"/>
              <a:buNone/>
            </a:pPr>
            <a:r>
              <a:rPr lang="en-US" sz="1800" smtClean="0"/>
              <a:t> (c) Phenoxybutyric acid herbicide; 2,4-DB, MCPB.</a:t>
            </a:r>
          </a:p>
          <a:p>
            <a:pPr eaLnBrk="1" hangingPunct="1">
              <a:buFont typeface="Wingdings" pitchFamily="2" charset="2"/>
              <a:buNone/>
            </a:pPr>
            <a:r>
              <a:rPr lang="en-US" sz="1800" smtClean="0"/>
              <a:t>  (d) Phenoxy-Phenoxypropionic acid; dichlofop-methyl </a:t>
            </a:r>
          </a:p>
          <a:p>
            <a:pPr eaLnBrk="1" hangingPunct="1"/>
            <a:endParaRPr lang="en-US" sz="1400" smtClean="0"/>
          </a:p>
          <a:p>
            <a:pPr eaLnBrk="1" hangingPunct="1"/>
            <a:endParaRPr lang="en-US" sz="140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1"/>
          <p:cNvSpPr>
            <a:spLocks noChangeArrowheads="1"/>
          </p:cNvSpPr>
          <p:nvPr/>
        </p:nvSpPr>
        <p:spPr bwMode="auto">
          <a:xfrm>
            <a:off x="1066800" y="1066800"/>
            <a:ext cx="70104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400"/>
              <a:t>vi. Amide derivatives</a:t>
            </a:r>
          </a:p>
          <a:p>
            <a:r>
              <a:rPr lang="en-US" sz="2400"/>
              <a:t>Chloroacetamide herbicides; acetochlor, alachlor,CDA A (callidochlor), butachlor, diphenamid metolachlor, propachlor.</a:t>
            </a:r>
          </a:p>
          <a:p>
            <a:r>
              <a:rPr lang="en-US" sz="2400"/>
              <a:t>Carboxyanilide herbicides; propanil</a:t>
            </a:r>
          </a:p>
          <a:p>
            <a:r>
              <a:rPr lang="en-US" sz="2400"/>
              <a:t>vii. Benzonitriles; Bromoxynil, dichlobenil and ioxynil.</a:t>
            </a:r>
          </a:p>
          <a:p>
            <a:r>
              <a:rPr lang="en-US" sz="2400"/>
              <a:t>viii. Carbamic acid derivates (carbamates)</a:t>
            </a:r>
          </a:p>
          <a:p>
            <a:r>
              <a:rPr lang="en-US" sz="2400"/>
              <a:t>Carbanilic acid derivatives; asalam, chlorpropham.</a:t>
            </a:r>
          </a:p>
          <a:p>
            <a:r>
              <a:rPr lang="en-US" sz="2400"/>
              <a:t>Thiocarbamate herbicides; butylate, EPTC, molinate, thiobencarb.</a:t>
            </a:r>
          </a:p>
          <a:p>
            <a:r>
              <a:rPr lang="en-US" sz="2400"/>
              <a:t>Dithiocarbamate herbicides; CDEC, metham</a:t>
            </a:r>
            <a:r>
              <a:rPr lang="en-US"/>
              <a:t>.</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612775" y="228600"/>
            <a:ext cx="8153400" cy="990600"/>
          </a:xfrm>
        </p:spPr>
        <p:txBody>
          <a:bodyPr/>
          <a:lstStyle/>
          <a:p>
            <a:pPr eaLnBrk="1" hangingPunct="1"/>
            <a:endParaRPr lang="en-US" smtClean="0"/>
          </a:p>
        </p:txBody>
      </p:sp>
      <p:sp>
        <p:nvSpPr>
          <p:cNvPr id="63491" name="Content Placeholder 2"/>
          <p:cNvSpPr>
            <a:spLocks noGrp="1"/>
          </p:cNvSpPr>
          <p:nvPr>
            <p:ph sz="quarter" idx="1"/>
          </p:nvPr>
        </p:nvSpPr>
        <p:spPr>
          <a:xfrm>
            <a:off x="612775" y="1600200"/>
            <a:ext cx="8153400" cy="4495800"/>
          </a:xfrm>
        </p:spPr>
        <p:txBody>
          <a:bodyPr/>
          <a:lstStyle/>
          <a:p>
            <a:pPr eaLnBrk="1" hangingPunct="1">
              <a:buFont typeface="Arial" pitchFamily="34" charset="0"/>
              <a:buNone/>
            </a:pPr>
            <a:r>
              <a:rPr lang="en-US" sz="2000" smtClean="0"/>
              <a:t>ix. Dinitroaniline herbicide; Benefin, (benfluralin), dinitramine, pendimethalin, trifluralin, isopropalin.</a:t>
            </a:r>
          </a:p>
          <a:p>
            <a:pPr eaLnBrk="1" hangingPunct="1">
              <a:buFont typeface="Arial" pitchFamily="34" charset="0"/>
              <a:buNone/>
            </a:pPr>
            <a:r>
              <a:rPr lang="en-US" sz="2000" smtClean="0"/>
              <a:t>x. Diphenyl ethers: acifluorfen, bifenox, lactofen, oxyfluofen.</a:t>
            </a:r>
          </a:p>
          <a:p>
            <a:pPr eaLnBrk="1" hangingPunct="1">
              <a:buFont typeface="Arial" pitchFamily="34" charset="0"/>
              <a:buNone/>
            </a:pPr>
            <a:r>
              <a:rPr lang="en-US" sz="2000" smtClean="0"/>
              <a:t>xi. Substituted benzoic  acids e.g chloramben, dicamba, DCPA</a:t>
            </a:r>
          </a:p>
          <a:p>
            <a:pPr eaLnBrk="1" hangingPunct="1">
              <a:buFont typeface="Arial" pitchFamily="34" charset="0"/>
              <a:buNone/>
            </a:pPr>
            <a:r>
              <a:rPr lang="en-US" sz="2000" smtClean="0"/>
              <a:t>xii. Symmetrical  triazines: </a:t>
            </a:r>
          </a:p>
          <a:p>
            <a:pPr eaLnBrk="1" hangingPunct="1">
              <a:buFont typeface="Arial" pitchFamily="34" charset="0"/>
              <a:buNone/>
            </a:pPr>
            <a:r>
              <a:rPr lang="en-US" sz="2000" smtClean="0"/>
              <a:t>Chlorodiamino-s-triazine: atrazine, cyanazine, propazine, simazine</a:t>
            </a:r>
          </a:p>
          <a:p>
            <a:pPr eaLnBrk="1" hangingPunct="1">
              <a:buFont typeface="Arial" pitchFamily="34" charset="0"/>
              <a:buNone/>
            </a:pPr>
            <a:r>
              <a:rPr lang="en-US" sz="2000" smtClean="0"/>
              <a:t>Methoxydiamino-s-triazine: atraton ana prometon</a:t>
            </a:r>
          </a:p>
          <a:p>
            <a:pPr eaLnBrk="1" hangingPunct="1">
              <a:buFont typeface="Arial" pitchFamily="34" charset="0"/>
              <a:buNone/>
            </a:pPr>
            <a:r>
              <a:rPr lang="en-US" sz="2000" smtClean="0"/>
              <a:t>Methythiomino-s-triazines: ametryn, prometryne and terbutryn</a:t>
            </a:r>
          </a:p>
          <a:p>
            <a:pPr eaLnBrk="1" hangingPunct="1">
              <a:buFont typeface="Arial" pitchFamily="34" charset="0"/>
              <a:buNone/>
            </a:pPr>
            <a:r>
              <a:rPr lang="en-US" sz="2000" smtClean="0"/>
              <a:t>xiii. Triazinones:  e.g. hezazinone, metribuzin</a:t>
            </a:r>
          </a:p>
          <a:p>
            <a:pPr eaLnBrk="1" hangingPunct="1">
              <a:buFont typeface="Arial" pitchFamily="34" charset="0"/>
              <a:buNone/>
            </a:pPr>
            <a:r>
              <a:rPr lang="en-US" sz="2000" smtClean="0"/>
              <a:t>ix. Substituted ureas e.g chlorbromuron,chloroxuron, diuron, linuron, metobromuron, monuron</a:t>
            </a:r>
          </a:p>
          <a:p>
            <a:pPr eaLnBrk="1" hangingPunct="1">
              <a:buFont typeface="Arial" pitchFamily="34" charset="0"/>
              <a:buNone/>
            </a:pPr>
            <a:r>
              <a:rPr lang="en-US" sz="2000" smtClean="0"/>
              <a:t>x. Sulfonylurea herbicides: chlorsulfuron, sulfometuron-methyl, classic, lindax</a:t>
            </a:r>
          </a:p>
          <a:p>
            <a:pPr eaLnBrk="1" hangingPunct="1">
              <a:buFont typeface="Arial" pitchFamily="34" charset="0"/>
              <a:buNone/>
            </a:pPr>
            <a:r>
              <a:rPr lang="en-US" sz="2000" smtClean="0"/>
              <a:t>xi. Uracils herbicides: e.g bromacil and terbacil</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
          <p:cNvSpPr>
            <a:spLocks noChangeArrowheads="1"/>
          </p:cNvSpPr>
          <p:nvPr/>
        </p:nvSpPr>
        <p:spPr bwMode="auto">
          <a:xfrm>
            <a:off x="1143000" y="1028700"/>
            <a:ext cx="68580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buFont typeface="Arial" pitchFamily="34" charset="0"/>
              <a:buNone/>
            </a:pPr>
            <a:r>
              <a:rPr lang="en-US" sz="2000"/>
              <a:t>xii. Miscellaneous herbicides:</a:t>
            </a:r>
          </a:p>
          <a:p>
            <a:pPr>
              <a:buFont typeface="Arial" pitchFamily="34" charset="0"/>
              <a:buNone/>
            </a:pPr>
            <a:r>
              <a:rPr lang="en-US" sz="2000"/>
              <a:t>Amitrole</a:t>
            </a:r>
          </a:p>
          <a:p>
            <a:pPr>
              <a:buFont typeface="Arial" pitchFamily="34" charset="0"/>
              <a:buNone/>
            </a:pPr>
            <a:r>
              <a:rPr lang="en-US" sz="2000"/>
              <a:t>Bentazone</a:t>
            </a:r>
          </a:p>
          <a:p>
            <a:pPr>
              <a:buFont typeface="Arial" pitchFamily="34" charset="0"/>
              <a:buNone/>
            </a:pPr>
            <a:r>
              <a:rPr lang="en-US" sz="2000"/>
              <a:t>Bipyridilium herbicides e.g difenzoquat, diquat and paraquat</a:t>
            </a:r>
          </a:p>
          <a:p>
            <a:pPr>
              <a:buFont typeface="Arial" pitchFamily="34" charset="0"/>
              <a:buNone/>
            </a:pPr>
            <a:r>
              <a:rPr lang="en-US" sz="2000"/>
              <a:t>Cinethylin</a:t>
            </a:r>
          </a:p>
          <a:p>
            <a:pPr>
              <a:buFont typeface="Arial" pitchFamily="34" charset="0"/>
              <a:buNone/>
            </a:pPr>
            <a:r>
              <a:rPr lang="en-US" sz="2000"/>
              <a:t>Fosamine</a:t>
            </a:r>
          </a:p>
          <a:p>
            <a:pPr>
              <a:buFont typeface="Arial" pitchFamily="34" charset="0"/>
              <a:buNone/>
            </a:pPr>
            <a:r>
              <a:rPr lang="en-US" sz="2000"/>
              <a:t>Glufosinate- ammonium</a:t>
            </a:r>
          </a:p>
          <a:p>
            <a:pPr>
              <a:buFont typeface="Arial" pitchFamily="34" charset="0"/>
              <a:buNone/>
            </a:pPr>
            <a:r>
              <a:rPr lang="en-US" sz="2000"/>
              <a:t>Glyphosate</a:t>
            </a:r>
          </a:p>
          <a:p>
            <a:pPr>
              <a:buFont typeface="Arial" pitchFamily="34" charset="0"/>
              <a:buNone/>
            </a:pPr>
            <a:r>
              <a:rPr lang="en-US" sz="2000"/>
              <a:t>The imidazolinone herbicides</a:t>
            </a:r>
          </a:p>
          <a:p>
            <a:pPr>
              <a:buFont typeface="Arial" pitchFamily="34" charset="0"/>
              <a:buNone/>
            </a:pPr>
            <a:r>
              <a:rPr lang="en-US" sz="2000"/>
              <a:t>e.g. Buthidazole, Imazaquin, arsenal, Imazapyr</a:t>
            </a:r>
          </a:p>
          <a:p>
            <a:pPr>
              <a:buFont typeface="Arial" pitchFamily="34" charset="0"/>
              <a:buNone/>
            </a:pPr>
            <a:r>
              <a:rPr lang="en-US" sz="2000"/>
              <a:t>The picolinic acid  derivatives: Picloram, Triclopyr</a:t>
            </a:r>
          </a:p>
          <a:p>
            <a:pPr>
              <a:buFont typeface="Arial" pitchFamily="34" charset="0"/>
              <a:buNone/>
            </a:pPr>
            <a:r>
              <a:rPr lang="en-US" sz="2000"/>
              <a:t>Oxadiazon</a:t>
            </a:r>
          </a:p>
          <a:p>
            <a:pPr>
              <a:buFont typeface="Arial" pitchFamily="34" charset="0"/>
              <a:buNone/>
            </a:pPr>
            <a:r>
              <a:rPr lang="en-US" sz="2000"/>
              <a:t>Sethoxydim  (Akobundu, 1987)</a:t>
            </a:r>
          </a:p>
          <a:p>
            <a:pPr>
              <a:buFont typeface="Arial" pitchFamily="34" charset="0"/>
              <a:buChar char="•"/>
            </a:pPr>
            <a:endParaRPr lang="en-US" sz="20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612775" y="228600"/>
            <a:ext cx="8153400" cy="990600"/>
          </a:xfrm>
        </p:spPr>
        <p:txBody>
          <a:bodyPr/>
          <a:lstStyle/>
          <a:p>
            <a:pPr eaLnBrk="1" hangingPunct="1"/>
            <a:endParaRPr lang="en-US" smtClean="0"/>
          </a:p>
        </p:txBody>
      </p:sp>
      <p:sp>
        <p:nvSpPr>
          <p:cNvPr id="3" name="Content Placeholder 2"/>
          <p:cNvSpPr>
            <a:spLocks noGrp="1"/>
          </p:cNvSpPr>
          <p:nvPr>
            <p:ph sz="quarter" idx="1"/>
          </p:nvPr>
        </p:nvSpPr>
        <p:spPr>
          <a:xfrm>
            <a:off x="612775" y="1600200"/>
            <a:ext cx="8153400" cy="4495800"/>
          </a:xfrm>
        </p:spPr>
        <p:txBody>
          <a:bodyPr rtlCol="0">
            <a:normAutofit fontScale="92500" lnSpcReduction="20000"/>
          </a:bodyPr>
          <a:lstStyle/>
          <a:p>
            <a:pPr marL="320040" indent="-320040" eaLnBrk="1" fontAlgn="auto" hangingPunct="1">
              <a:spcAft>
                <a:spcPts val="0"/>
              </a:spcAft>
              <a:buFont typeface="Arial" pitchFamily="34" charset="0"/>
              <a:buChar char="•"/>
              <a:defRPr/>
            </a:pPr>
            <a:r>
              <a:rPr lang="en-US" b="1" dirty="0" smtClean="0"/>
              <a:t>Effectiveness of herbicide can be modified by</a:t>
            </a:r>
            <a:r>
              <a:rPr lang="en-US" dirty="0" smtClean="0"/>
              <a:t>:  environment, stage of maturity of target plant, type of plant, plant part sprayed, how herbicide moves  within the plant, concentration of herbicides, method of application and tissue of application.</a:t>
            </a:r>
          </a:p>
          <a:p>
            <a:pPr marL="320040" indent="-320040" eaLnBrk="1" fontAlgn="auto" hangingPunct="1">
              <a:spcAft>
                <a:spcPts val="0"/>
              </a:spcAft>
              <a:buFont typeface="Arial" pitchFamily="34" charset="0"/>
              <a:buChar char="•"/>
              <a:defRPr/>
            </a:pPr>
            <a:r>
              <a:rPr lang="en-US" dirty="0" smtClean="0"/>
              <a:t>Herbicides are named in three major ways:</a:t>
            </a:r>
          </a:p>
          <a:p>
            <a:pPr marL="320040" indent="-320040" eaLnBrk="1" fontAlgn="auto" hangingPunct="1">
              <a:spcAft>
                <a:spcPts val="0"/>
              </a:spcAft>
              <a:buFont typeface="Arial" pitchFamily="34" charset="0"/>
              <a:buChar char="•"/>
              <a:defRPr/>
            </a:pPr>
            <a:r>
              <a:rPr lang="en-US" b="1" dirty="0" smtClean="0"/>
              <a:t>Common name </a:t>
            </a:r>
            <a:endParaRPr lang="en-US" dirty="0" smtClean="0"/>
          </a:p>
          <a:p>
            <a:pPr marL="320040" indent="-320040" eaLnBrk="1" fontAlgn="auto" hangingPunct="1">
              <a:spcAft>
                <a:spcPts val="0"/>
              </a:spcAft>
              <a:buFont typeface="Arial" pitchFamily="34" charset="0"/>
              <a:buChar char="•"/>
              <a:defRPr/>
            </a:pPr>
            <a:r>
              <a:rPr lang="en-US" b="1" dirty="0" smtClean="0"/>
              <a:t>Trade name</a:t>
            </a:r>
            <a:endParaRPr lang="en-US" dirty="0" smtClean="0"/>
          </a:p>
          <a:p>
            <a:pPr marL="320040" indent="-320040" eaLnBrk="1" fontAlgn="auto" hangingPunct="1">
              <a:spcAft>
                <a:spcPts val="0"/>
              </a:spcAft>
              <a:buFont typeface="Arial" pitchFamily="34" charset="0"/>
              <a:buChar char="•"/>
              <a:defRPr/>
            </a:pPr>
            <a:r>
              <a:rPr lang="en-US" b="1" dirty="0" smtClean="0"/>
              <a:t>Chemical name of the active ingredient (chemical formulae)</a:t>
            </a:r>
            <a:endParaRPr lang="en-US" dirty="0" smtClean="0"/>
          </a:p>
          <a:p>
            <a:pPr marL="320040" indent="-320040" eaLnBrk="1" fontAlgn="auto" hangingPunct="1">
              <a:spcAft>
                <a:spcPts val="0"/>
              </a:spcAft>
              <a:buFont typeface="Arial" pitchFamily="34" charset="0"/>
              <a:buChar char="•"/>
              <a:defRPr/>
            </a:pPr>
            <a:r>
              <a:rPr lang="en-US" b="1" dirty="0" smtClean="0"/>
              <a:t>Structural formulae (Chemical Structure)</a:t>
            </a:r>
            <a:endParaRPr lang="en-US" dirty="0" smtClean="0"/>
          </a:p>
          <a:p>
            <a:pPr marL="320040" indent="-320040" eaLnBrk="1" fontAlgn="auto" hangingPunct="1">
              <a:spcAft>
                <a:spcPts val="0"/>
              </a:spcAft>
              <a:buFont typeface="Arial" pitchFamily="34" charset="0"/>
              <a:buChar char="•"/>
              <a:defRPr/>
            </a:pPr>
            <a:endParaRPr lang="en-US" dirty="0" smtClean="0"/>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DEFINITION OF TERMS</a:t>
            </a:r>
            <a:r>
              <a:rPr lang="en-US" dirty="0" smtClean="0"/>
              <a:t/>
            </a:r>
            <a:br>
              <a:rPr lang="en-US" dirty="0" smtClean="0"/>
            </a:br>
            <a:endParaRPr lang="en-US" dirty="0"/>
          </a:p>
        </p:txBody>
      </p:sp>
      <p:sp>
        <p:nvSpPr>
          <p:cNvPr id="66563" name="Content Placeholder 2"/>
          <p:cNvSpPr>
            <a:spLocks noGrp="1"/>
          </p:cNvSpPr>
          <p:nvPr>
            <p:ph sz="quarter" idx="1"/>
          </p:nvPr>
        </p:nvSpPr>
        <p:spPr>
          <a:xfrm>
            <a:off x="612775" y="1600200"/>
            <a:ext cx="8153400" cy="4495800"/>
          </a:xfrm>
        </p:spPr>
        <p:txBody>
          <a:bodyPr/>
          <a:lstStyle/>
          <a:p>
            <a:pPr eaLnBrk="1" hangingPunct="1">
              <a:buFont typeface="Arial" pitchFamily="34" charset="0"/>
              <a:buChar char="•"/>
            </a:pPr>
            <a:r>
              <a:rPr lang="en-US" b="1" smtClean="0"/>
              <a:t>ADJUVANTS:</a:t>
            </a:r>
            <a:r>
              <a:rPr lang="en-US" smtClean="0"/>
              <a:t> This is any substance in herbicide formulation or added to  spray tank or improve herbicide activities or application characteristics.</a:t>
            </a:r>
          </a:p>
          <a:p>
            <a:pPr eaLnBrk="1" hangingPunct="1">
              <a:buFont typeface="Arial" pitchFamily="34" charset="0"/>
              <a:buChar char="•"/>
            </a:pPr>
            <a:r>
              <a:rPr lang="en-US" b="1" smtClean="0"/>
              <a:t>A CARRIER</a:t>
            </a:r>
            <a:r>
              <a:rPr lang="en-US" smtClean="0"/>
              <a:t> is a substance (gas, liquid or solid) used to dilute or suspend a herbicide during its application..</a:t>
            </a:r>
          </a:p>
          <a:p>
            <a:pPr eaLnBrk="1" hangingPunct="1">
              <a:buFont typeface="Arial" pitchFamily="34" charset="0"/>
              <a:buChar char="•"/>
            </a:pPr>
            <a:r>
              <a:rPr lang="en-US" b="1" smtClean="0"/>
              <a:t>SURFACTANTS:</a:t>
            </a:r>
            <a:r>
              <a:rPr lang="en-US" smtClean="0"/>
              <a:t>  this is a material which improves the emulsifying, dispersing, spreading, wetting or other surface modifying properties of liquid.</a:t>
            </a:r>
          </a:p>
          <a:p>
            <a:pPr eaLnBrk="1" hangingPunct="1">
              <a:buFont typeface="Arial" pitchFamily="34" charset="0"/>
              <a:buChar char="•"/>
            </a:pPr>
            <a:endParaRPr lang="en-US"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a:xfrm>
            <a:off x="612775" y="228600"/>
            <a:ext cx="8153400" cy="990600"/>
          </a:xfrm>
        </p:spPr>
        <p:txBody>
          <a:bodyPr/>
          <a:lstStyle/>
          <a:p>
            <a:pPr eaLnBrk="1" hangingPunct="1"/>
            <a:endParaRPr lang="en-US" smtClean="0"/>
          </a:p>
        </p:txBody>
      </p:sp>
      <p:sp>
        <p:nvSpPr>
          <p:cNvPr id="3" name="Content Placeholder 2"/>
          <p:cNvSpPr>
            <a:spLocks noGrp="1"/>
          </p:cNvSpPr>
          <p:nvPr>
            <p:ph sz="quarter" idx="1"/>
          </p:nvPr>
        </p:nvSpPr>
        <p:spPr>
          <a:xfrm>
            <a:off x="457200" y="1447800"/>
            <a:ext cx="8229600" cy="4678363"/>
          </a:xfrm>
        </p:spPr>
        <p:txBody>
          <a:bodyPr rtlCol="0">
            <a:normAutofit fontScale="25000" lnSpcReduction="20000"/>
          </a:bodyPr>
          <a:lstStyle/>
          <a:p>
            <a:pPr marL="320040" indent="-320040" eaLnBrk="1" fontAlgn="auto" hangingPunct="1">
              <a:spcAft>
                <a:spcPts val="0"/>
              </a:spcAft>
              <a:buFont typeface="Arial" pitchFamily="34" charset="0"/>
              <a:buNone/>
              <a:defRPr/>
            </a:pPr>
            <a:r>
              <a:rPr lang="en-US" sz="9600" b="1" dirty="0" smtClean="0"/>
              <a:t>EMULSIFYING AGENTS (EMULSIFIERS)</a:t>
            </a:r>
            <a:endParaRPr lang="en-US" sz="9600" dirty="0" smtClean="0"/>
          </a:p>
          <a:p>
            <a:pPr marL="320040" indent="-320040" eaLnBrk="1" fontAlgn="auto" hangingPunct="1">
              <a:spcAft>
                <a:spcPts val="0"/>
              </a:spcAft>
              <a:buFont typeface="Arial" pitchFamily="34" charset="0"/>
              <a:buChar char="•"/>
              <a:defRPr/>
            </a:pPr>
            <a:r>
              <a:rPr lang="en-US" sz="9600" dirty="0" smtClean="0"/>
              <a:t>These are chemicals that improve the suspension of particles of one liquid in another liquid. They are also referred to as emulsifiers.</a:t>
            </a:r>
          </a:p>
          <a:p>
            <a:pPr marL="320040" indent="-320040" eaLnBrk="1" fontAlgn="auto" hangingPunct="1">
              <a:spcAft>
                <a:spcPts val="0"/>
              </a:spcAft>
              <a:buFont typeface="Arial" pitchFamily="34" charset="0"/>
              <a:buNone/>
              <a:defRPr/>
            </a:pPr>
            <a:r>
              <a:rPr lang="en-US" sz="9600" b="1" dirty="0" smtClean="0"/>
              <a:t> WETTING AGENTS</a:t>
            </a:r>
            <a:endParaRPr lang="en-US" sz="9600" dirty="0" smtClean="0"/>
          </a:p>
          <a:p>
            <a:pPr marL="320040" indent="-320040" eaLnBrk="1" fontAlgn="auto" hangingPunct="1">
              <a:spcAft>
                <a:spcPts val="0"/>
              </a:spcAft>
              <a:buFont typeface="Arial" pitchFamily="34" charset="0"/>
              <a:buChar char="•"/>
              <a:defRPr/>
            </a:pPr>
            <a:r>
              <a:rPr lang="en-US" sz="9600" dirty="0" smtClean="0"/>
              <a:t>Wetting  agents are surface active agents that reduce the interfacial tension  as well as improving the contact between a liquid and surface on which it is applied. </a:t>
            </a:r>
          </a:p>
          <a:p>
            <a:pPr marL="320040" indent="-320040" eaLnBrk="1" fontAlgn="auto" hangingPunct="1">
              <a:spcAft>
                <a:spcPts val="0"/>
              </a:spcAft>
              <a:buFont typeface="Arial" pitchFamily="34" charset="0"/>
              <a:buNone/>
              <a:defRPr/>
            </a:pPr>
            <a:r>
              <a:rPr lang="en-US" sz="9600" b="1" dirty="0" smtClean="0"/>
              <a:t>STICKERS</a:t>
            </a:r>
            <a:r>
              <a:rPr lang="en-US" sz="9600" dirty="0" smtClean="0"/>
              <a:t>:  These are spreaders which also reduce the surface tension of other liquid and decrease the possibility of aqueous solution to form discreet droplets.</a:t>
            </a:r>
          </a:p>
          <a:p>
            <a:pPr marL="320040" indent="-320040" eaLnBrk="1" fontAlgn="auto" hangingPunct="1">
              <a:spcAft>
                <a:spcPts val="0"/>
              </a:spcAft>
              <a:buFont typeface="Arial" pitchFamily="34" charset="0"/>
              <a:buNone/>
              <a:defRPr/>
            </a:pPr>
            <a:r>
              <a:rPr lang="en-US" sz="9600" b="1" dirty="0" smtClean="0"/>
              <a:t>DETERGENTS</a:t>
            </a:r>
            <a:r>
              <a:rPr lang="en-US" sz="9600" dirty="0" smtClean="0"/>
              <a:t>: They are cleansing chemicals used mainly for cleaning equipment/sprayers. </a:t>
            </a:r>
          </a:p>
          <a:p>
            <a:pPr marL="320040" indent="-320040" eaLnBrk="1" fontAlgn="auto" hangingPunct="1">
              <a:spcAft>
                <a:spcPts val="0"/>
              </a:spcAft>
              <a:buFont typeface="Arial" pitchFamily="34" charset="0"/>
              <a:buNone/>
              <a:defRPr/>
            </a:pPr>
            <a:r>
              <a:rPr lang="en-US" sz="9600" dirty="0" smtClean="0"/>
              <a:t> </a:t>
            </a:r>
          </a:p>
          <a:p>
            <a:pPr marL="320040" indent="-320040" eaLnBrk="1" fontAlgn="auto" hangingPunct="1">
              <a:spcAft>
                <a:spcPts val="0"/>
              </a:spcAft>
              <a:buFont typeface="Arial" pitchFamily="34" charset="0"/>
              <a:buChar char="•"/>
              <a:defRPr/>
            </a:pPr>
            <a:endParaRPr lang="en-US" sz="9600" dirty="0" smtClean="0"/>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HERBICIDE FORMULATION</a:t>
            </a:r>
            <a:r>
              <a:rPr lang="en-US" dirty="0" smtClean="0"/>
              <a:t/>
            </a:r>
            <a:br>
              <a:rPr lang="en-US" dirty="0" smtClean="0"/>
            </a:br>
            <a:endParaRPr lang="en-US" dirty="0"/>
          </a:p>
        </p:txBody>
      </p:sp>
      <p:sp>
        <p:nvSpPr>
          <p:cNvPr id="68611" name="Content Placeholder 2"/>
          <p:cNvSpPr>
            <a:spLocks noGrp="1"/>
          </p:cNvSpPr>
          <p:nvPr>
            <p:ph sz="quarter" idx="1"/>
          </p:nvPr>
        </p:nvSpPr>
        <p:spPr>
          <a:xfrm>
            <a:off x="612775" y="1600200"/>
            <a:ext cx="8153400" cy="4495800"/>
          </a:xfrm>
        </p:spPr>
        <p:txBody>
          <a:bodyPr/>
          <a:lstStyle/>
          <a:p>
            <a:pPr eaLnBrk="1" hangingPunct="1">
              <a:buFont typeface="Arial" pitchFamily="34" charset="0"/>
              <a:buChar char="•"/>
            </a:pPr>
            <a:r>
              <a:rPr lang="en-US" smtClean="0"/>
              <a:t>This is a process by which pure chemicals (e.g.)  the active ingredient of a herbicide is prepared and made available for use in a form that will improve handling, storage, application, efficacy and safety.</a:t>
            </a:r>
          </a:p>
          <a:p>
            <a:pPr eaLnBrk="1" hangingPunct="1">
              <a:buFont typeface="Arial" pitchFamily="34" charset="0"/>
              <a:buChar char="•"/>
            </a:pPr>
            <a:r>
              <a:rPr lang="en-US" smtClean="0"/>
              <a:t>In order to produce a good commercial herbicide, the formulation chemist must try to maintain a good chemical additives such as emulsifiers, wetting agents  and inert materials  to make a new herbicide formulation.</a:t>
            </a:r>
          </a:p>
          <a:p>
            <a:pPr eaLnBrk="1" hangingPunct="1">
              <a:buFont typeface="Arial" pitchFamily="34" charset="0"/>
              <a:buChar char="•"/>
            </a:pPr>
            <a:endParaRPr 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457200" y="0"/>
            <a:ext cx="8229600" cy="1143000"/>
          </a:xfrm>
        </p:spPr>
        <p:txBody>
          <a:bodyPr/>
          <a:lstStyle/>
          <a:p>
            <a:pPr eaLnBrk="1" hangingPunct="1"/>
            <a:r>
              <a:rPr lang="en-US" smtClean="0"/>
              <a:t>Economic Importance of Weeds</a:t>
            </a:r>
          </a:p>
        </p:txBody>
      </p:sp>
      <p:sp>
        <p:nvSpPr>
          <p:cNvPr id="3" name="Content Placeholder 2"/>
          <p:cNvSpPr>
            <a:spLocks noGrp="1"/>
          </p:cNvSpPr>
          <p:nvPr>
            <p:ph sz="quarter" idx="1"/>
          </p:nvPr>
        </p:nvSpPr>
        <p:spPr>
          <a:xfrm>
            <a:off x="304800" y="1143000"/>
            <a:ext cx="8382000" cy="6019800"/>
          </a:xfrm>
        </p:spPr>
        <p:txBody>
          <a:bodyPr rtlCol="0">
            <a:normAutofit fontScale="55000" lnSpcReduction="20000"/>
          </a:bodyPr>
          <a:lstStyle/>
          <a:p>
            <a:pPr marL="320040" indent="-320040" eaLnBrk="1" fontAlgn="auto" hangingPunct="1">
              <a:spcAft>
                <a:spcPts val="0"/>
              </a:spcAft>
              <a:buFont typeface="Arial" pitchFamily="34" charset="0"/>
              <a:buChar char="•"/>
              <a:defRPr/>
            </a:pPr>
            <a:r>
              <a:rPr lang="en-US" i="1" dirty="0" smtClean="0"/>
              <a:t>Reduction in crop yield through:</a:t>
            </a:r>
            <a:r>
              <a:rPr lang="en-US" b="1" i="1" dirty="0" smtClean="0"/>
              <a:t> </a:t>
            </a:r>
            <a:endParaRPr lang="en-US" dirty="0" smtClean="0"/>
          </a:p>
          <a:p>
            <a:pPr marL="320040" indent="-320040" eaLnBrk="1" fontAlgn="auto" hangingPunct="1">
              <a:spcAft>
                <a:spcPts val="0"/>
              </a:spcAft>
              <a:buFont typeface="Arial" pitchFamily="34" charset="0"/>
              <a:buNone/>
              <a:defRPr/>
            </a:pPr>
            <a:r>
              <a:rPr lang="en-US" dirty="0" smtClean="0"/>
              <a:t>       Physical Interaction (</a:t>
            </a:r>
            <a:r>
              <a:rPr lang="en-US" dirty="0" err="1" smtClean="0"/>
              <a:t>Allelospoly</a:t>
            </a:r>
            <a:r>
              <a:rPr lang="en-US" dirty="0" smtClean="0"/>
              <a:t>: competition for growth resources including water, light, nutrient, air, space.</a:t>
            </a:r>
          </a:p>
          <a:p>
            <a:pPr marL="320040" indent="-320040" eaLnBrk="1" fontAlgn="auto" hangingPunct="1">
              <a:spcAft>
                <a:spcPts val="0"/>
              </a:spcAft>
              <a:buFont typeface="Arial" pitchFamily="34" charset="0"/>
              <a:buNone/>
              <a:defRPr/>
            </a:pPr>
            <a:r>
              <a:rPr lang="en-US" dirty="0" smtClean="0"/>
              <a:t>        Chemical interaction (</a:t>
            </a:r>
            <a:r>
              <a:rPr lang="en-US" dirty="0" err="1" smtClean="0"/>
              <a:t>Allelopathy</a:t>
            </a:r>
            <a:r>
              <a:rPr lang="en-US" dirty="0" smtClean="0"/>
              <a:t>) </a:t>
            </a:r>
          </a:p>
          <a:p>
            <a:pPr marL="320040" indent="-320040" eaLnBrk="1" fontAlgn="auto" hangingPunct="1">
              <a:spcAft>
                <a:spcPts val="0"/>
              </a:spcAft>
              <a:buFont typeface="Wingdings"/>
              <a:buChar char=""/>
              <a:defRPr/>
            </a:pPr>
            <a:r>
              <a:rPr lang="en-US" i="1" dirty="0" smtClean="0"/>
              <a:t>Reduction in crop quality through</a:t>
            </a:r>
          </a:p>
          <a:p>
            <a:pPr marL="320040" indent="-320040" eaLnBrk="1" fontAlgn="auto" hangingPunct="1">
              <a:spcAft>
                <a:spcPts val="0"/>
              </a:spcAft>
              <a:buFont typeface="Arial" charset="0"/>
              <a:buNone/>
              <a:defRPr/>
            </a:pPr>
            <a:r>
              <a:rPr lang="en-US" dirty="0" smtClean="0"/>
              <a:t>         - direct contamination of cultivated rice  and maize grain by wild rice</a:t>
            </a:r>
          </a:p>
          <a:p>
            <a:pPr marL="320040" indent="-320040" eaLnBrk="1" fontAlgn="auto" hangingPunct="1">
              <a:spcAft>
                <a:spcPts val="0"/>
              </a:spcAft>
              <a:buFont typeface="Arial" charset="0"/>
              <a:buNone/>
              <a:defRPr/>
            </a:pPr>
            <a:r>
              <a:rPr lang="en-US" dirty="0" smtClean="0"/>
              <a:t>(</a:t>
            </a:r>
            <a:r>
              <a:rPr lang="en-US" i="1" dirty="0" err="1" smtClean="0"/>
              <a:t>Oryza</a:t>
            </a:r>
            <a:r>
              <a:rPr lang="en-US" i="1" dirty="0" smtClean="0"/>
              <a:t> </a:t>
            </a:r>
            <a:r>
              <a:rPr lang="en-US" i="1" dirty="0" err="1" smtClean="0"/>
              <a:t>longistaminata</a:t>
            </a:r>
            <a:r>
              <a:rPr lang="en-US" dirty="0" smtClean="0"/>
              <a:t>) and itch grass (</a:t>
            </a:r>
            <a:r>
              <a:rPr lang="en-US" i="1" dirty="0" err="1" smtClean="0"/>
              <a:t>Rottboellia</a:t>
            </a:r>
            <a:r>
              <a:rPr lang="en-US" i="1" dirty="0" smtClean="0"/>
              <a:t> </a:t>
            </a:r>
            <a:r>
              <a:rPr lang="en-US" i="1" dirty="0" err="1" smtClean="0"/>
              <a:t>cochinchinensis</a:t>
            </a:r>
            <a:r>
              <a:rPr lang="en-US" dirty="0" smtClean="0"/>
              <a:t>) respectively.; </a:t>
            </a:r>
          </a:p>
          <a:p>
            <a:pPr marL="320040" indent="-320040" eaLnBrk="1" fontAlgn="auto" hangingPunct="1">
              <a:spcAft>
                <a:spcPts val="0"/>
              </a:spcAft>
              <a:buFont typeface="Arial" charset="0"/>
              <a:buNone/>
              <a:defRPr/>
            </a:pPr>
            <a:r>
              <a:rPr lang="en-US" dirty="0" smtClean="0"/>
              <a:t>         -         contamination of  forage, silage or pasture crop .by  </a:t>
            </a:r>
            <a:r>
              <a:rPr lang="en-US" i="1" dirty="0" smtClean="0"/>
              <a:t>C. </a:t>
            </a:r>
            <a:r>
              <a:rPr lang="en-US" i="1" dirty="0" err="1" smtClean="0"/>
              <a:t>rotundus</a:t>
            </a:r>
            <a:r>
              <a:rPr lang="en-US" dirty="0" smtClean="0"/>
              <a:t> seeds , </a:t>
            </a:r>
          </a:p>
          <a:p>
            <a:pPr marL="320040" indent="-320040" eaLnBrk="1" fontAlgn="auto" hangingPunct="1">
              <a:spcAft>
                <a:spcPts val="0"/>
              </a:spcAft>
              <a:buFont typeface="Arial" charset="0"/>
              <a:buNone/>
              <a:defRPr/>
            </a:pPr>
            <a:r>
              <a:rPr lang="en-US" dirty="0" smtClean="0"/>
              <a:t>	  -	reduction in Sugarcane juice quality  by the  presence of </a:t>
            </a:r>
            <a:r>
              <a:rPr lang="en-US" dirty="0" err="1" smtClean="0"/>
              <a:t>sida</a:t>
            </a:r>
            <a:r>
              <a:rPr lang="en-US" dirty="0" smtClean="0"/>
              <a:t>.</a:t>
            </a:r>
          </a:p>
          <a:p>
            <a:pPr marL="320040" indent="-320040" eaLnBrk="1" fontAlgn="auto" hangingPunct="1">
              <a:spcAft>
                <a:spcPts val="0"/>
              </a:spcAft>
              <a:buFont typeface="Arial" charset="0"/>
              <a:buNone/>
              <a:defRPr/>
            </a:pPr>
            <a:r>
              <a:rPr lang="en-US" dirty="0" smtClean="0"/>
              <a:t>	   -	Contamination of cotton lint by dried weed fragments </a:t>
            </a:r>
          </a:p>
          <a:p>
            <a:pPr marL="320040" indent="-320040" eaLnBrk="1" fontAlgn="auto" hangingPunct="1">
              <a:spcAft>
                <a:spcPts val="0"/>
              </a:spcAft>
              <a:buFont typeface="Arial" charset="0"/>
              <a:buNone/>
              <a:defRPr/>
            </a:pPr>
            <a:r>
              <a:rPr lang="en-US" dirty="0" smtClean="0"/>
              <a:t>         -         Damage of  underground tuber of yam and cassava through piercing of Spear       grass rhizomes  </a:t>
            </a:r>
          </a:p>
          <a:p>
            <a:pPr marL="320040" indent="-320040" eaLnBrk="1" fontAlgn="auto" hangingPunct="1">
              <a:spcAft>
                <a:spcPts val="0"/>
              </a:spcAft>
              <a:buFont typeface="Arial" pitchFamily="34" charset="0"/>
              <a:buChar char="•"/>
              <a:defRPr/>
            </a:pPr>
            <a:r>
              <a:rPr lang="en-US" dirty="0" smtClean="0"/>
              <a:t>Interference with field operations (</a:t>
            </a:r>
            <a:r>
              <a:rPr lang="en-US" dirty="0" err="1" smtClean="0"/>
              <a:t>harvest,pesticideapplication,etc</a:t>
            </a:r>
            <a:r>
              <a:rPr lang="en-US" dirty="0" smtClean="0"/>
              <a:t>.) </a:t>
            </a:r>
          </a:p>
          <a:p>
            <a:pPr marL="320040" indent="-320040" eaLnBrk="1" fontAlgn="auto" hangingPunct="1">
              <a:spcAft>
                <a:spcPts val="0"/>
              </a:spcAft>
              <a:buFont typeface="Arial" pitchFamily="34" charset="0"/>
              <a:buChar char="•"/>
              <a:defRPr/>
            </a:pPr>
            <a:r>
              <a:rPr lang="en-US" i="1" dirty="0" smtClean="0"/>
              <a:t>Some are </a:t>
            </a:r>
            <a:r>
              <a:rPr lang="en-US" i="1" dirty="0" err="1" smtClean="0"/>
              <a:t>poisionous</a:t>
            </a:r>
            <a:r>
              <a:rPr lang="en-US" i="1" dirty="0" smtClean="0"/>
              <a:t> to grazing animals </a:t>
            </a:r>
            <a:r>
              <a:rPr lang="en-US" dirty="0" smtClean="0"/>
              <a:t>e.g. </a:t>
            </a:r>
            <a:r>
              <a:rPr lang="en-US" i="1" dirty="0" smtClean="0"/>
              <a:t>Euphorbia </a:t>
            </a:r>
            <a:r>
              <a:rPr lang="en-US" i="1" dirty="0" err="1" smtClean="0"/>
              <a:t>heterophylla</a:t>
            </a:r>
            <a:r>
              <a:rPr lang="en-US" i="1" dirty="0" smtClean="0"/>
              <a:t>, </a:t>
            </a:r>
            <a:r>
              <a:rPr lang="en-US" dirty="0" err="1" smtClean="0"/>
              <a:t>Halogeton</a:t>
            </a:r>
            <a:r>
              <a:rPr lang="en-US" dirty="0" smtClean="0"/>
              <a:t> </a:t>
            </a:r>
            <a:r>
              <a:rPr lang="en-US" dirty="0" err="1" smtClean="0"/>
              <a:t>glomeratus</a:t>
            </a:r>
            <a:r>
              <a:rPr lang="en-US" dirty="0" smtClean="0"/>
              <a:t> contain high oxalate content, it can kill livestock when eaten in dry season.</a:t>
            </a:r>
          </a:p>
          <a:p>
            <a:pPr marL="320040" indent="-320040" eaLnBrk="1" fontAlgn="auto" hangingPunct="1">
              <a:spcAft>
                <a:spcPts val="0"/>
              </a:spcAft>
              <a:buFont typeface="Arial" pitchFamily="34" charset="0"/>
              <a:buChar char="•"/>
              <a:defRPr/>
            </a:pPr>
            <a:r>
              <a:rPr lang="en-US" dirty="0" smtClean="0"/>
              <a:t>Some are harmful to grazing animals e.g. </a:t>
            </a:r>
            <a:r>
              <a:rPr lang="en-US" i="1" dirty="0" err="1" smtClean="0"/>
              <a:t>Amaranthus</a:t>
            </a:r>
            <a:r>
              <a:rPr lang="en-US" i="1" dirty="0" smtClean="0"/>
              <a:t> </a:t>
            </a:r>
            <a:r>
              <a:rPr lang="en-US" i="1" dirty="0" err="1" smtClean="0"/>
              <a:t>spinosus</a:t>
            </a:r>
            <a:r>
              <a:rPr lang="en-US" i="1" dirty="0" smtClean="0"/>
              <a:t>, </a:t>
            </a:r>
            <a:r>
              <a:rPr lang="en-US" i="1" dirty="0" err="1" smtClean="0"/>
              <a:t>Acanthospermum</a:t>
            </a:r>
            <a:r>
              <a:rPr lang="en-US" i="1" dirty="0" smtClean="0"/>
              <a:t> </a:t>
            </a:r>
            <a:r>
              <a:rPr lang="en-US" i="1" dirty="0" err="1" smtClean="0"/>
              <a:t>hispidus</a:t>
            </a:r>
            <a:endParaRPr lang="en-US" i="1" dirty="0" smtClean="0"/>
          </a:p>
          <a:p>
            <a:pPr marL="320040" indent="-320040" eaLnBrk="1" fontAlgn="auto" hangingPunct="1">
              <a:spcAft>
                <a:spcPts val="0"/>
              </a:spcAft>
              <a:buFont typeface="Arial" pitchFamily="34" charset="0"/>
              <a:buChar char="•"/>
              <a:defRPr/>
            </a:pPr>
            <a:r>
              <a:rPr lang="en-US" dirty="0" smtClean="0"/>
              <a:t>increase cost of production; high cost of </a:t>
            </a:r>
            <a:r>
              <a:rPr lang="en-US" dirty="0" err="1" smtClean="0"/>
              <a:t>labour</a:t>
            </a:r>
            <a:r>
              <a:rPr lang="en-US" dirty="0" smtClean="0"/>
              <a:t> and equipment during harvesting.</a:t>
            </a:r>
          </a:p>
          <a:p>
            <a:pPr marL="320040" indent="-320040" eaLnBrk="1" fontAlgn="auto" hangingPunct="1">
              <a:spcAft>
                <a:spcPts val="0"/>
              </a:spcAft>
              <a:buFont typeface="Arial" pitchFamily="34" charset="0"/>
              <a:buChar char="•"/>
              <a:defRPr/>
            </a:pPr>
            <a:r>
              <a:rPr lang="en-US" dirty="0" smtClean="0"/>
              <a:t>Presence of weeds can impede water flow in irrigation canals</a:t>
            </a:r>
          </a:p>
          <a:p>
            <a:pPr marL="320040" indent="-320040" eaLnBrk="1" fontAlgn="auto" hangingPunct="1">
              <a:spcAft>
                <a:spcPts val="0"/>
              </a:spcAft>
              <a:buFont typeface="Arial" pitchFamily="34" charset="0"/>
              <a:buChar char="•"/>
              <a:defRPr/>
            </a:pPr>
            <a:r>
              <a:rPr lang="en-US" dirty="0" smtClean="0"/>
              <a:t>Weeds present in lakes and  reservoirs can increase loss of water by </a:t>
            </a:r>
            <a:r>
              <a:rPr lang="en-US" dirty="0" err="1" smtClean="0"/>
              <a:t>evapotranspiration</a:t>
            </a:r>
            <a:endParaRPr lang="en-US" dirty="0" smtClean="0"/>
          </a:p>
          <a:p>
            <a:pPr marL="320040" indent="-320040" eaLnBrk="1" fontAlgn="auto" hangingPunct="1">
              <a:spcAft>
                <a:spcPts val="0"/>
              </a:spcAft>
              <a:buFont typeface="Arial" pitchFamily="34" charset="0"/>
              <a:buChar char="•"/>
              <a:defRPr/>
            </a:pPr>
            <a:endParaRPr lang="en-US" dirty="0" smtClean="0"/>
          </a:p>
          <a:p>
            <a:pPr marL="320040" indent="-320040" eaLnBrk="1" fontAlgn="auto" hangingPunct="1">
              <a:spcAft>
                <a:spcPts val="0"/>
              </a:spcAft>
              <a:buFont typeface="Arial" pitchFamily="34" charset="0"/>
              <a:buChar char="•"/>
              <a:defRPr/>
            </a:pPr>
            <a:endParaRPr lang="en-US" dirty="0" smtClean="0"/>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itle 1"/>
          <p:cNvSpPr>
            <a:spLocks noGrp="1"/>
          </p:cNvSpPr>
          <p:nvPr>
            <p:ph type="title"/>
          </p:nvPr>
        </p:nvSpPr>
        <p:spPr>
          <a:xfrm>
            <a:off x="612775" y="228600"/>
            <a:ext cx="8153400" cy="990600"/>
          </a:xfrm>
        </p:spPr>
        <p:txBody>
          <a:bodyPr/>
          <a:lstStyle/>
          <a:p>
            <a:pPr eaLnBrk="1" hangingPunct="1"/>
            <a:endParaRPr lang="en-US" smtClean="0"/>
          </a:p>
        </p:txBody>
      </p:sp>
      <p:sp>
        <p:nvSpPr>
          <p:cNvPr id="57347" name="Content Placeholder 2"/>
          <p:cNvSpPr>
            <a:spLocks noGrp="1"/>
          </p:cNvSpPr>
          <p:nvPr>
            <p:ph sz="quarter" idx="1"/>
          </p:nvPr>
        </p:nvSpPr>
        <p:spPr>
          <a:xfrm>
            <a:off x="612775" y="1600200"/>
            <a:ext cx="8153400" cy="4495800"/>
          </a:xfrm>
        </p:spPr>
        <p:txBody>
          <a:bodyPr>
            <a:normAutofit fontScale="92500" lnSpcReduction="20000"/>
          </a:bodyPr>
          <a:lstStyle/>
          <a:p>
            <a:pPr marL="320040" indent="-320040" eaLnBrk="1" fontAlgn="auto" hangingPunct="1">
              <a:spcAft>
                <a:spcPts val="0"/>
              </a:spcAft>
              <a:buFont typeface="Wingdings"/>
              <a:buChar char=""/>
              <a:defRPr/>
            </a:pPr>
            <a:r>
              <a:rPr lang="en-US" sz="2000" b="1" smtClean="0"/>
              <a:t>Reasons why herbicides are formulated: </a:t>
            </a:r>
            <a:endParaRPr lang="en-US" sz="2000" smtClean="0"/>
          </a:p>
          <a:p>
            <a:pPr marL="320040" indent="-320040" eaLnBrk="1" fontAlgn="auto" hangingPunct="1">
              <a:spcAft>
                <a:spcPts val="0"/>
              </a:spcAft>
              <a:buFont typeface="Wingdings"/>
              <a:buChar char=""/>
              <a:defRPr/>
            </a:pPr>
            <a:r>
              <a:rPr lang="en-US" sz="2000" smtClean="0"/>
              <a:t>To reduce the concentration of the active ingredient through dilution in appropriate solvent.</a:t>
            </a:r>
          </a:p>
          <a:p>
            <a:pPr marL="320040" indent="-320040" eaLnBrk="1" fontAlgn="auto" hangingPunct="1">
              <a:spcAft>
                <a:spcPts val="0"/>
              </a:spcAft>
              <a:buFont typeface="Wingdings"/>
              <a:buChar char=""/>
              <a:defRPr/>
            </a:pPr>
            <a:r>
              <a:rPr lang="en-US" sz="2000" smtClean="0"/>
              <a:t>To make the pure chemical available in a form that will permit uniform distribution of target.</a:t>
            </a:r>
          </a:p>
          <a:p>
            <a:pPr marL="320040" indent="-320040" eaLnBrk="1" fontAlgn="auto" hangingPunct="1">
              <a:spcAft>
                <a:spcPts val="0"/>
              </a:spcAft>
              <a:buFont typeface="Wingdings"/>
              <a:buChar char=""/>
              <a:defRPr/>
            </a:pPr>
            <a:r>
              <a:rPr lang="en-US" sz="2000" smtClean="0"/>
              <a:t>To reduce the level of contamination and hazard during handling and application.</a:t>
            </a:r>
          </a:p>
          <a:p>
            <a:pPr marL="320040" indent="-320040" eaLnBrk="1" fontAlgn="auto" hangingPunct="1">
              <a:spcAft>
                <a:spcPts val="0"/>
              </a:spcAft>
              <a:buFont typeface="Wingdings"/>
              <a:buChar char=""/>
              <a:defRPr/>
            </a:pPr>
            <a:r>
              <a:rPr lang="en-US" sz="2000" smtClean="0"/>
              <a:t>To improve the efficacy of the herbicide through slow release of the active ingredient.</a:t>
            </a:r>
          </a:p>
          <a:p>
            <a:pPr marL="320040" indent="-320040" eaLnBrk="1" fontAlgn="auto" hangingPunct="1">
              <a:spcAft>
                <a:spcPts val="0"/>
              </a:spcAft>
              <a:buFont typeface="Wingdings"/>
              <a:buChar char=""/>
              <a:defRPr/>
            </a:pPr>
            <a:r>
              <a:rPr lang="en-US" sz="2000" smtClean="0"/>
              <a:t>Better protection from degradation.</a:t>
            </a:r>
          </a:p>
          <a:p>
            <a:pPr marL="320040" indent="-320040" eaLnBrk="1" fontAlgn="auto" hangingPunct="1">
              <a:spcAft>
                <a:spcPts val="0"/>
              </a:spcAft>
              <a:buFont typeface="Wingdings"/>
              <a:buChar char=""/>
              <a:defRPr/>
            </a:pPr>
            <a:r>
              <a:rPr lang="en-US" sz="2000" smtClean="0"/>
              <a:t>Greater uptake by the weed.</a:t>
            </a:r>
          </a:p>
          <a:p>
            <a:pPr marL="320040" indent="-320040" eaLnBrk="1" fontAlgn="auto" hangingPunct="1">
              <a:spcAft>
                <a:spcPts val="0"/>
              </a:spcAft>
              <a:buFont typeface="Wingdings"/>
              <a:buChar char=""/>
              <a:defRPr/>
            </a:pPr>
            <a:r>
              <a:rPr lang="en-US" sz="2000" smtClean="0"/>
              <a:t>To reduce cost of weed control with that particular herbicide. For example, the choice of wettable powder over emulsifable concentrate and vice-versa may be, based to a large extent on which of the formulation is easy to produce and market</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itle 1"/>
          <p:cNvSpPr>
            <a:spLocks noGrp="1"/>
          </p:cNvSpPr>
          <p:nvPr>
            <p:ph type="title"/>
          </p:nvPr>
        </p:nvSpPr>
        <p:spPr>
          <a:xfrm>
            <a:off x="612775" y="228600"/>
            <a:ext cx="8153400" cy="990600"/>
          </a:xfrm>
        </p:spPr>
        <p:txBody>
          <a:bodyPr/>
          <a:lstStyle/>
          <a:p>
            <a:pPr eaLnBrk="1" hangingPunct="1"/>
            <a:endParaRPr lang="en-US" smtClean="0"/>
          </a:p>
        </p:txBody>
      </p:sp>
      <p:sp>
        <p:nvSpPr>
          <p:cNvPr id="3" name="Content Placeholder 2"/>
          <p:cNvSpPr>
            <a:spLocks noGrp="1"/>
          </p:cNvSpPr>
          <p:nvPr>
            <p:ph sz="quarter" idx="1"/>
          </p:nvPr>
        </p:nvSpPr>
        <p:spPr>
          <a:xfrm>
            <a:off x="612775" y="1600200"/>
            <a:ext cx="8153400" cy="4495800"/>
          </a:xfrm>
        </p:spPr>
        <p:txBody>
          <a:bodyPr rtlCol="0">
            <a:normAutofit fontScale="92500" lnSpcReduction="20000"/>
          </a:bodyPr>
          <a:lstStyle/>
          <a:p>
            <a:pPr marL="320040" indent="-320040" eaLnBrk="1" fontAlgn="auto" hangingPunct="1">
              <a:spcAft>
                <a:spcPts val="0"/>
              </a:spcAft>
              <a:buFont typeface="Arial" pitchFamily="34" charset="0"/>
              <a:buNone/>
              <a:defRPr/>
            </a:pPr>
            <a:r>
              <a:rPr lang="en-US" b="1" dirty="0" smtClean="0"/>
              <a:t>Types of herbicide formulation</a:t>
            </a:r>
            <a:endParaRPr lang="en-US" dirty="0" smtClean="0"/>
          </a:p>
          <a:p>
            <a:pPr marL="320040" indent="-320040" eaLnBrk="1" fontAlgn="auto" hangingPunct="1">
              <a:spcAft>
                <a:spcPts val="0"/>
              </a:spcAft>
              <a:buFont typeface="Arial" pitchFamily="34" charset="0"/>
              <a:buChar char="•"/>
              <a:defRPr/>
            </a:pPr>
            <a:r>
              <a:rPr lang="en-US" b="1" dirty="0" smtClean="0"/>
              <a:t>Water soluble (WSC, SL) </a:t>
            </a:r>
          </a:p>
          <a:p>
            <a:pPr marL="320040" indent="-320040" eaLnBrk="1" fontAlgn="auto" hangingPunct="1">
              <a:spcAft>
                <a:spcPts val="0"/>
              </a:spcAft>
              <a:buFont typeface="Arial" pitchFamily="34" charset="0"/>
              <a:buChar char="•"/>
              <a:defRPr/>
            </a:pPr>
            <a:r>
              <a:rPr lang="en-US" b="1" dirty="0" err="1" smtClean="0"/>
              <a:t>Emulsifiable</a:t>
            </a:r>
            <a:r>
              <a:rPr lang="en-US" b="1" dirty="0" smtClean="0"/>
              <a:t> concentrate (EC)</a:t>
            </a:r>
          </a:p>
          <a:p>
            <a:pPr marL="320040" indent="-320040" eaLnBrk="1" fontAlgn="auto" hangingPunct="1">
              <a:spcAft>
                <a:spcPts val="0"/>
              </a:spcAft>
              <a:buFont typeface="Arial" pitchFamily="34" charset="0"/>
              <a:buChar char="•"/>
              <a:defRPr/>
            </a:pPr>
            <a:r>
              <a:rPr lang="en-US" b="1" dirty="0" err="1" smtClean="0"/>
              <a:t>Wettable</a:t>
            </a:r>
            <a:r>
              <a:rPr lang="en-US" b="1" dirty="0" smtClean="0"/>
              <a:t> powder (WP)</a:t>
            </a:r>
            <a:endParaRPr lang="en-US" dirty="0" smtClean="0"/>
          </a:p>
          <a:p>
            <a:pPr marL="320040" indent="-320040" eaLnBrk="1" fontAlgn="auto" hangingPunct="1">
              <a:spcAft>
                <a:spcPts val="0"/>
              </a:spcAft>
              <a:buFont typeface="Arial" pitchFamily="34" charset="0"/>
              <a:buChar char="•"/>
              <a:defRPr/>
            </a:pPr>
            <a:r>
              <a:rPr lang="en-US" b="1" dirty="0" err="1" smtClean="0"/>
              <a:t>Flowable</a:t>
            </a:r>
            <a:r>
              <a:rPr lang="en-US" b="1" dirty="0" smtClean="0"/>
              <a:t> formulation (FW, F)</a:t>
            </a:r>
            <a:endParaRPr lang="en-US" dirty="0" smtClean="0"/>
          </a:p>
          <a:p>
            <a:pPr marL="320040" indent="-320040" eaLnBrk="1" fontAlgn="auto" hangingPunct="1">
              <a:spcAft>
                <a:spcPts val="0"/>
              </a:spcAft>
              <a:buFont typeface="Arial" pitchFamily="34" charset="0"/>
              <a:buChar char="•"/>
              <a:defRPr/>
            </a:pPr>
            <a:r>
              <a:rPr lang="en-US" b="1" dirty="0" smtClean="0"/>
              <a:t>Granular Formulations (G)</a:t>
            </a:r>
            <a:endParaRPr lang="en-US" dirty="0" smtClean="0"/>
          </a:p>
          <a:p>
            <a:pPr marL="320040" indent="-320040" eaLnBrk="1" fontAlgn="auto" hangingPunct="1">
              <a:spcAft>
                <a:spcPts val="0"/>
              </a:spcAft>
              <a:buFont typeface="Arial" pitchFamily="34" charset="0"/>
              <a:buChar char="•"/>
              <a:defRPr/>
            </a:pPr>
            <a:r>
              <a:rPr lang="en-US" b="1" dirty="0" smtClean="0"/>
              <a:t>Water Dispersible Granules (EDG, SG, DG)</a:t>
            </a:r>
            <a:endParaRPr lang="en-US" dirty="0" smtClean="0"/>
          </a:p>
          <a:p>
            <a:pPr marL="320040" indent="-320040" eaLnBrk="1" fontAlgn="auto" hangingPunct="1">
              <a:spcAft>
                <a:spcPts val="0"/>
              </a:spcAft>
              <a:buFont typeface="Arial" pitchFamily="34" charset="0"/>
              <a:buChar char="•"/>
              <a:defRPr/>
            </a:pPr>
            <a:r>
              <a:rPr lang="en-US" b="1" dirty="0" smtClean="0"/>
              <a:t>Salts</a:t>
            </a:r>
          </a:p>
          <a:p>
            <a:pPr marL="320040" indent="-320040" eaLnBrk="1" fontAlgn="auto" hangingPunct="1">
              <a:spcAft>
                <a:spcPts val="0"/>
              </a:spcAft>
              <a:buFont typeface="Arial" pitchFamily="34" charset="0"/>
              <a:buChar char="•"/>
              <a:defRPr/>
            </a:pPr>
            <a:r>
              <a:rPr lang="en-US" b="1" dirty="0" smtClean="0"/>
              <a:t>Pellets</a:t>
            </a:r>
            <a:endParaRPr lang="en-US" dirty="0" smtClean="0"/>
          </a:p>
          <a:p>
            <a:pPr marL="320040" indent="-320040" eaLnBrk="1" fontAlgn="auto" hangingPunct="1">
              <a:spcAft>
                <a:spcPts val="0"/>
              </a:spcAft>
              <a:buFont typeface="Arial" pitchFamily="34" charset="0"/>
              <a:buChar char="•"/>
              <a:defRPr/>
            </a:pPr>
            <a:r>
              <a:rPr lang="en-US" b="1" dirty="0" smtClean="0"/>
              <a:t>Microencapsulation</a:t>
            </a:r>
            <a:endParaRPr lang="en-US" dirty="0" smtClean="0"/>
          </a:p>
          <a:p>
            <a:pPr marL="320040" indent="-320040" eaLnBrk="1" fontAlgn="auto" hangingPunct="1">
              <a:spcAft>
                <a:spcPts val="0"/>
              </a:spcAft>
              <a:buFont typeface="Arial" pitchFamily="34" charset="0"/>
              <a:buChar char="•"/>
              <a:defRPr/>
            </a:pPr>
            <a:endParaRPr lang="en-US" dirty="0" smtClean="0"/>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i="1" dirty="0" smtClean="0"/>
              <a:t/>
            </a:r>
            <a:br>
              <a:rPr lang="en-US" b="1" i="1" dirty="0" smtClean="0"/>
            </a:br>
            <a:r>
              <a:rPr lang="en-US" b="1" i="1" dirty="0" smtClean="0"/>
              <a:t/>
            </a:r>
            <a:br>
              <a:rPr lang="en-US" b="1" i="1" dirty="0" smtClean="0"/>
            </a:br>
            <a:r>
              <a:rPr lang="en-US" b="1" i="1" dirty="0" smtClean="0"/>
              <a:t>Economic Importance of Weeds(contd.)</a:t>
            </a:r>
            <a:r>
              <a:rPr lang="en-US" dirty="0" smtClean="0"/>
              <a:t/>
            </a:r>
            <a:br>
              <a:rPr lang="en-US" dirty="0" smtClean="0"/>
            </a:br>
            <a:r>
              <a:rPr lang="en-US" b="1" i="1" dirty="0" smtClean="0"/>
              <a:t> </a:t>
            </a:r>
            <a:r>
              <a:rPr lang="en-US" dirty="0" smtClean="0"/>
              <a:t/>
            </a:r>
            <a:br>
              <a:rPr lang="en-US" dirty="0" smtClean="0"/>
            </a:br>
            <a:endParaRPr lang="en-US" dirty="0"/>
          </a:p>
        </p:txBody>
      </p:sp>
      <p:sp>
        <p:nvSpPr>
          <p:cNvPr id="3" name="Content Placeholder 2"/>
          <p:cNvSpPr>
            <a:spLocks noGrp="1"/>
          </p:cNvSpPr>
          <p:nvPr>
            <p:ph sz="quarter" idx="1"/>
          </p:nvPr>
        </p:nvSpPr>
        <p:spPr>
          <a:xfrm>
            <a:off x="457200" y="1371600"/>
            <a:ext cx="8229600" cy="4754563"/>
          </a:xfrm>
        </p:spPr>
        <p:txBody>
          <a:bodyPr rtlCol="0">
            <a:normAutofit fontScale="92500" lnSpcReduction="20000"/>
          </a:bodyPr>
          <a:lstStyle/>
          <a:p>
            <a:pPr marL="320040" indent="-320040" eaLnBrk="1" fontAlgn="auto" hangingPunct="1">
              <a:spcAft>
                <a:spcPts val="0"/>
              </a:spcAft>
              <a:buFont typeface="Arial" pitchFamily="34" charset="0"/>
              <a:buChar char="•"/>
              <a:defRPr/>
            </a:pPr>
            <a:r>
              <a:rPr lang="en-US" dirty="0" smtClean="0"/>
              <a:t>Reduction in quality of pasture land; it  reduces the carrying capacity of grazing lands and pastures through their physical presence  and </a:t>
            </a:r>
            <a:r>
              <a:rPr lang="en-US" dirty="0" err="1" smtClean="0"/>
              <a:t>weediness</a:t>
            </a:r>
            <a:endParaRPr lang="en-US" dirty="0" smtClean="0"/>
          </a:p>
          <a:p>
            <a:pPr marL="320040" indent="-320040" eaLnBrk="1" fontAlgn="auto" hangingPunct="1">
              <a:spcAft>
                <a:spcPts val="0"/>
              </a:spcAft>
              <a:buFont typeface="Arial" pitchFamily="34" charset="0"/>
              <a:buChar char="•"/>
              <a:defRPr/>
            </a:pPr>
            <a:r>
              <a:rPr lang="en-US" dirty="0" smtClean="0"/>
              <a:t>Reduction in quality of animal </a:t>
            </a:r>
            <a:r>
              <a:rPr lang="en-US" dirty="0" err="1" smtClean="0"/>
              <a:t>products;it</a:t>
            </a:r>
            <a:r>
              <a:rPr lang="en-US" dirty="0" smtClean="0"/>
              <a:t> affects the palatability of pastures, hay, silage etc. protein content in alfalfa wild garlic (Alliums </a:t>
            </a:r>
            <a:r>
              <a:rPr lang="en-US" dirty="0" err="1" smtClean="0"/>
              <a:t>spp</a:t>
            </a:r>
            <a:r>
              <a:rPr lang="en-US" dirty="0" smtClean="0"/>
              <a:t>) when eaten by cattle spoils the meat and the milk.</a:t>
            </a:r>
          </a:p>
          <a:p>
            <a:pPr marL="320040" indent="-320040" eaLnBrk="1" fontAlgn="auto" hangingPunct="1">
              <a:spcAft>
                <a:spcPts val="0"/>
              </a:spcAft>
              <a:buFont typeface="Arial" pitchFamily="34" charset="0"/>
              <a:buChar char="•"/>
              <a:defRPr/>
            </a:pPr>
            <a:r>
              <a:rPr lang="en-US" dirty="0" smtClean="0"/>
              <a:t> Serve as alternate hosts for many plant diseases and animal pests e.g. insects, rodents, birds.  </a:t>
            </a:r>
            <a:r>
              <a:rPr lang="en-US" i="1" dirty="0" err="1" smtClean="0"/>
              <a:t>Cyperus</a:t>
            </a:r>
            <a:r>
              <a:rPr lang="en-US" i="1" dirty="0" smtClean="0"/>
              <a:t> </a:t>
            </a:r>
            <a:r>
              <a:rPr lang="en-US" i="1" dirty="0" err="1" smtClean="0"/>
              <a:t>rotundus</a:t>
            </a:r>
            <a:r>
              <a:rPr lang="en-US" dirty="0" smtClean="0"/>
              <a:t> serve as alternate to nematodes  and </a:t>
            </a:r>
            <a:r>
              <a:rPr lang="en-US" dirty="0" err="1" smtClean="0"/>
              <a:t>athropods</a:t>
            </a:r>
            <a:endParaRPr lang="en-US" dirty="0" smtClean="0"/>
          </a:p>
          <a:p>
            <a:pPr marL="320040" indent="-320040" eaLnBrk="1" fontAlgn="auto" hangingPunct="1">
              <a:spcAft>
                <a:spcPts val="0"/>
              </a:spcAft>
              <a:buFont typeface="Arial" pitchFamily="34" charset="0"/>
              <a:buChar char="•"/>
              <a:defRPr/>
            </a:pPr>
            <a:r>
              <a:rPr lang="en-US" dirty="0" smtClean="0"/>
              <a:t> Impose limitation to the farm size of a farmer</a:t>
            </a:r>
          </a:p>
          <a:p>
            <a:pPr marL="320040" indent="-320040" eaLnBrk="1" fontAlgn="auto" hangingPunct="1">
              <a:spcAft>
                <a:spcPts val="0"/>
              </a:spcAft>
              <a:buFont typeface="Arial" pitchFamily="34" charset="0"/>
              <a:buChar char="•"/>
              <a:defRPr/>
            </a:pPr>
            <a:r>
              <a:rPr lang="en-US" dirty="0" smtClean="0"/>
              <a:t> Can serve as sources of fire  hazards</a:t>
            </a:r>
          </a:p>
          <a:p>
            <a:pPr marL="320040" indent="-320040" eaLnBrk="1" fontAlgn="auto" hangingPunct="1">
              <a:spcAft>
                <a:spcPts val="0"/>
              </a:spcAft>
              <a:buFont typeface="Arial" pitchFamily="34" charset="0"/>
              <a:buChar char="•"/>
              <a:defRPr/>
            </a:pPr>
            <a:endParaRPr lang="en-US" dirty="0" smtClean="0"/>
          </a:p>
          <a:p>
            <a:pPr marL="320040" indent="-320040" eaLnBrk="1" fontAlgn="auto" hangingPunct="1">
              <a:spcAft>
                <a:spcPts val="0"/>
              </a:spcAft>
              <a:buFont typeface="Arial" pitchFamily="34" charset="0"/>
              <a:buChar char="•"/>
              <a:defRPr/>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dirty="0" smtClean="0"/>
              <a:t>Beneficial Effects of Weeds</a:t>
            </a:r>
            <a:br>
              <a:rPr lang="en-US" dirty="0" smtClean="0"/>
            </a:br>
            <a:endParaRPr lang="en-US" dirty="0"/>
          </a:p>
        </p:txBody>
      </p:sp>
      <p:sp>
        <p:nvSpPr>
          <p:cNvPr id="16387" name="Content Placeholder 2"/>
          <p:cNvSpPr>
            <a:spLocks noGrp="1"/>
          </p:cNvSpPr>
          <p:nvPr>
            <p:ph sz="quarter" idx="1"/>
          </p:nvPr>
        </p:nvSpPr>
        <p:spPr>
          <a:xfrm>
            <a:off x="457200" y="1600200"/>
            <a:ext cx="8305800" cy="5257800"/>
          </a:xfrm>
        </p:spPr>
        <p:txBody>
          <a:bodyPr/>
          <a:lstStyle/>
          <a:p>
            <a:pPr eaLnBrk="1" hangingPunct="1"/>
            <a:r>
              <a:rPr lang="en-US" sz="2400" smtClean="0"/>
              <a:t>Reduce erosion problem through the production of protective cover </a:t>
            </a:r>
          </a:p>
          <a:p>
            <a:pPr eaLnBrk="1" hangingPunct="1"/>
            <a:r>
              <a:rPr lang="en-US" sz="2400" smtClean="0"/>
              <a:t>Help in nutrient recycling through decay of vegetative part.</a:t>
            </a:r>
          </a:p>
          <a:p>
            <a:pPr eaLnBrk="1" hangingPunct="1"/>
            <a:r>
              <a:rPr lang="en-US" sz="2400" smtClean="0"/>
              <a:t>Food/vegetables for humans e.g. leaves of  </a:t>
            </a:r>
            <a:r>
              <a:rPr lang="en-US" sz="2400" i="1" smtClean="0"/>
              <a:t>Talinum triangulare, </a:t>
            </a:r>
            <a:r>
              <a:rPr lang="en-US" sz="2400" smtClean="0"/>
              <a:t>and tubers of  </a:t>
            </a:r>
            <a:r>
              <a:rPr lang="en-US" sz="2400" i="1" smtClean="0"/>
              <a:t>Colocasia esculentus</a:t>
            </a:r>
            <a:r>
              <a:rPr lang="en-US" sz="2400" smtClean="0"/>
              <a:t> .</a:t>
            </a:r>
          </a:p>
          <a:p>
            <a:pPr eaLnBrk="1" hangingPunct="1"/>
            <a:r>
              <a:rPr lang="en-US" sz="2400" smtClean="0"/>
              <a:t>Serve as hosts and nectar  for beneficial insects</a:t>
            </a:r>
          </a:p>
          <a:p>
            <a:pPr eaLnBrk="1" hangingPunct="1"/>
            <a:r>
              <a:rPr lang="en-US" sz="2400" smtClean="0"/>
              <a:t>Beautification of the landscape e.g. </a:t>
            </a:r>
            <a:r>
              <a:rPr lang="en-US" sz="2400" i="1" smtClean="0"/>
              <a:t>Cynodon dactylon</a:t>
            </a:r>
            <a:r>
              <a:rPr lang="en-US" sz="2400" smtClean="0"/>
              <a:t> </a:t>
            </a:r>
          </a:p>
          <a:p>
            <a:pPr eaLnBrk="1" hangingPunct="1"/>
            <a:endParaRPr lang="en-US" sz="2400" smtClean="0"/>
          </a:p>
          <a:p>
            <a:pPr eaLnBrk="1" hangingPunct="1"/>
            <a:endParaRPr 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775" y="228600"/>
            <a:ext cx="8153400" cy="990600"/>
          </a:xfrm>
        </p:spPr>
        <p:txBody>
          <a:bodyPr rtlCol="0">
            <a:normAutofit fontScale="90000"/>
          </a:bodyPr>
          <a:lstStyle/>
          <a:p>
            <a:pPr eaLnBrk="1" fontAlgn="auto" hangingPunct="1">
              <a:spcAft>
                <a:spcPts val="0"/>
              </a:spcAft>
              <a:defRPr/>
            </a:pPr>
            <a:r>
              <a:rPr lang="en-US" b="1" dirty="0" smtClean="0"/>
              <a:t>Beneficial Effects of Weeds (contd.)</a:t>
            </a:r>
            <a:endParaRPr lang="en-US" dirty="0"/>
          </a:p>
        </p:txBody>
      </p:sp>
      <p:sp>
        <p:nvSpPr>
          <p:cNvPr id="17411" name="Content Placeholder 2"/>
          <p:cNvSpPr>
            <a:spLocks noGrp="1"/>
          </p:cNvSpPr>
          <p:nvPr>
            <p:ph sz="quarter" idx="1"/>
          </p:nvPr>
        </p:nvSpPr>
        <p:spPr>
          <a:xfrm>
            <a:off x="457200" y="1600200"/>
            <a:ext cx="8382000" cy="5257800"/>
          </a:xfrm>
        </p:spPr>
        <p:txBody>
          <a:bodyPr/>
          <a:lstStyle/>
          <a:p>
            <a:pPr eaLnBrk="1" hangingPunct="1"/>
            <a:r>
              <a:rPr lang="en-US" sz="1800" smtClean="0"/>
              <a:t>Feed for livestock and wildlife and aquatic organisms in form of hay, silage and forage / pasture, fruit seeds and branches and whole plant.</a:t>
            </a:r>
          </a:p>
          <a:p>
            <a:pPr eaLnBrk="1" hangingPunct="1"/>
            <a:r>
              <a:rPr lang="en-US" sz="1800" smtClean="0"/>
              <a:t>source of pesticides e.g.  </a:t>
            </a:r>
            <a:r>
              <a:rPr lang="en-US" sz="1800" i="1" smtClean="0"/>
              <a:t>Chrysanthemum cinerariifolium</a:t>
            </a:r>
            <a:r>
              <a:rPr lang="en-US" sz="1800" smtClean="0"/>
              <a:t> </a:t>
            </a:r>
          </a:p>
          <a:p>
            <a:pPr eaLnBrk="1" hangingPunct="1"/>
            <a:r>
              <a:rPr lang="en-US" sz="1800" smtClean="0"/>
              <a:t>Source of genetic material for useful traits in crop improvement.</a:t>
            </a:r>
          </a:p>
          <a:p>
            <a:pPr eaLnBrk="1" hangingPunct="1"/>
            <a:r>
              <a:rPr lang="en-US" sz="1800" smtClean="0"/>
              <a:t>Medicinal use e.g neem (</a:t>
            </a:r>
            <a:r>
              <a:rPr lang="en-US" sz="1800" i="1" smtClean="0"/>
              <a:t> Azadirachta indica), Ageratum conyzoides</a:t>
            </a:r>
          </a:p>
          <a:p>
            <a:pPr eaLnBrk="1" hangingPunct="1"/>
            <a:r>
              <a:rPr lang="en-US" sz="1800" smtClean="0"/>
              <a:t>Some serve as trap crop for parasitic weeds.</a:t>
            </a:r>
          </a:p>
          <a:p>
            <a:pPr eaLnBrk="1" hangingPunct="1"/>
            <a:r>
              <a:rPr lang="en-US" sz="1800" smtClean="0"/>
              <a:t>Habitat for wildlife and plant species hence biodiversity conservation.</a:t>
            </a:r>
          </a:p>
          <a:p>
            <a:pPr eaLnBrk="1" hangingPunct="1"/>
            <a:r>
              <a:rPr lang="en-US" sz="1800" smtClean="0"/>
              <a:t>Major role in carbon recycling through carbon sequestration. Field of exposed soil  always suffers a net loss in organic matter and releases carbon dioxide, while a field covered with crops and/or weeds takes up carbon dioxide.  This concept of  carbon sequestration</a:t>
            </a:r>
            <a:r>
              <a:rPr lang="en-US" sz="1800" i="1" smtClean="0"/>
              <a:t> </a:t>
            </a:r>
            <a:r>
              <a:rPr lang="en-US" sz="1800" smtClean="0"/>
              <a:t>is an added advantage of sustainable and organic farming.</a:t>
            </a:r>
          </a:p>
          <a:p>
            <a:pPr eaLnBrk="1" hangingPunct="1"/>
            <a:endParaRPr lang="en-US" sz="1800" smtClean="0"/>
          </a:p>
          <a:p>
            <a:pPr eaLnBrk="1" hangingPunct="1"/>
            <a:endParaRPr lang="en-US" sz="180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1505</TotalTime>
  <Words>4170</Words>
  <Application>Microsoft Office PowerPoint</Application>
  <PresentationFormat>On-screen Show (4:3)</PresentationFormat>
  <Paragraphs>416</Paragraphs>
  <Slides>61</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61</vt:i4>
      </vt:variant>
    </vt:vector>
  </HeadingPairs>
  <TitlesOfParts>
    <vt:vector size="68" baseType="lpstr">
      <vt:lpstr>Arial</vt:lpstr>
      <vt:lpstr>Tw Cen MT</vt:lpstr>
      <vt:lpstr>Wingdings</vt:lpstr>
      <vt:lpstr>Wingdings 2</vt:lpstr>
      <vt:lpstr>Calibri</vt:lpstr>
      <vt:lpstr>Times New Roman</vt:lpstr>
      <vt:lpstr>Median</vt:lpstr>
      <vt:lpstr>    PCP 506: WEED SCIENCE AND CONTROL       </vt:lpstr>
      <vt:lpstr>Definition of a Weed </vt:lpstr>
      <vt:lpstr>Origin and Evolution of weeds </vt:lpstr>
      <vt:lpstr>Effects of Cropping activities  and their effects on biodiversity </vt:lpstr>
      <vt:lpstr>Characteristics of Weeds   </vt:lpstr>
      <vt:lpstr>Economic Importance of Weeds</vt:lpstr>
      <vt:lpstr>  Economic Importance of Weeds(contd.)   </vt:lpstr>
      <vt:lpstr>Beneficial Effects of Weeds </vt:lpstr>
      <vt:lpstr>Beneficial Effects of Weeds (contd.)</vt:lpstr>
      <vt:lpstr>CLASSIFICATION OF WEEDS </vt:lpstr>
      <vt:lpstr>WEED ECOLOGY</vt:lpstr>
      <vt:lpstr>PowerPoint Presentation</vt:lpstr>
      <vt:lpstr>PowerPoint Presentation</vt:lpstr>
      <vt:lpstr>WEED-CROP ECOSYSTEM </vt:lpstr>
      <vt:lpstr>Persistence and survival mechanism of weeds </vt:lpstr>
      <vt:lpstr> Persistence and survival mechanism of weeds(contd.)</vt:lpstr>
      <vt:lpstr>Crop mimicry </vt:lpstr>
      <vt:lpstr>PowerPoint Presentation</vt:lpstr>
      <vt:lpstr>PowerPoint Presentation</vt:lpstr>
      <vt:lpstr>WEED-CROP INTERACTION </vt:lpstr>
      <vt:lpstr>PowerPoint Presentation</vt:lpstr>
      <vt:lpstr>Types of competition</vt:lpstr>
      <vt:lpstr>Forms of competition:</vt:lpstr>
      <vt:lpstr>PowerPoint Presentation</vt:lpstr>
      <vt:lpstr>Factors affecting weed-crop competition</vt:lpstr>
      <vt:lpstr>Factors affecting weed-crop competition (contd.)</vt:lpstr>
      <vt:lpstr>PowerPoint Presentation</vt:lpstr>
      <vt:lpstr>Amensalism (allelopathy) (contd.)</vt:lpstr>
      <vt:lpstr>Parasitism</vt:lpstr>
      <vt:lpstr>PowerPoint Presentation</vt:lpstr>
      <vt:lpstr>WEED MANAGEMENT </vt:lpstr>
      <vt:lpstr>PowerPoint Presentation</vt:lpstr>
      <vt:lpstr>PowerPoint Presentation</vt:lpstr>
      <vt:lpstr>Weed eradication (contd.)</vt:lpstr>
      <vt:lpstr>PowerPoint Presentation</vt:lpstr>
      <vt:lpstr>CULTURAL WEED MANAGEMENT</vt:lpstr>
      <vt:lpstr>CULTURAL WEED MANAGEMENT (contd.)</vt:lpstr>
      <vt:lpstr>BIOLOGICAL WEED MANAGEMENT   </vt:lpstr>
      <vt:lpstr>BIOLOGICAL WEED MANAGEMENT (contd.)   </vt:lpstr>
      <vt:lpstr>PowerPoint Presentation</vt:lpstr>
      <vt:lpstr>PowerPoint Presentation</vt:lpstr>
      <vt:lpstr>CHEMICAL WEED CONTROL </vt:lpstr>
      <vt:lpstr>History of herbicides/chemical weed control </vt:lpstr>
      <vt:lpstr>PowerPoint Presentation</vt:lpstr>
      <vt:lpstr>Chemical weed control (contd.)</vt:lpstr>
      <vt:lpstr>Chemical weed control (contd.)</vt:lpstr>
      <vt:lpstr>Herbicide classification </vt:lpstr>
      <vt:lpstr>INTEGRATED WEED MANAGEMENT </vt:lpstr>
      <vt:lpstr>PowerPoint Presentation</vt:lpstr>
      <vt:lpstr>HERBICIDES </vt:lpstr>
      <vt:lpstr>PowerPoint Presentation</vt:lpstr>
      <vt:lpstr>PowerPoint Presentation</vt:lpstr>
      <vt:lpstr>PowerPoint Presentation</vt:lpstr>
      <vt:lpstr>PowerPoint Presentation</vt:lpstr>
      <vt:lpstr>PowerPoint Presentation</vt:lpstr>
      <vt:lpstr>PowerPoint Presentation</vt:lpstr>
      <vt:lpstr>DEFINITION OF TERMS </vt:lpstr>
      <vt:lpstr>PowerPoint Presentation</vt:lpstr>
      <vt:lpstr>HERBICIDE FORMULATION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PCP 506: WEED SCIENCE AND WEED CONTROL</dc:title>
  <dc:creator>user</dc:creator>
  <cp:lastModifiedBy>Teacher E-Solutions</cp:lastModifiedBy>
  <cp:revision>143</cp:revision>
  <dcterms:created xsi:type="dcterms:W3CDTF">2011-04-06T03:55:53Z</dcterms:created>
  <dcterms:modified xsi:type="dcterms:W3CDTF">2019-01-15T12:44:52Z</dcterms:modified>
</cp:coreProperties>
</file>