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57C57-3A0F-42EC-BFAB-8AD267C82C6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B59C9-520A-4FE3-B4D0-1B9B4C0AA7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940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3084C-125B-42AE-93D7-3F668F874A6C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10FF3-77BE-457C-A9D8-93AD339581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0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1CC5D-DBE4-4D4F-9BF5-B6AAC13CFE7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792F1-BB48-4008-AE93-251B9920C6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18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825F-8FAD-425D-A218-3A024362CE4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42FE7-B9FA-42E6-A75C-0B1E824474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0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006C6-044C-4E43-B735-A64AEFBED9C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654EB-653C-4E1D-BD4E-C88FFF278C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325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5B019-B131-4481-A916-862D2B30E9A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380A7-F745-4A4A-AFA0-6A145CE9DD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23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F9631-1444-4EAE-A24F-7FD71DE9DC1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E335A-F592-4210-91A3-B5616629B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03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44229-D51A-4DAA-A6CC-D37FCB595CE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43EA6-97A9-46CF-99F9-70E3F3C24F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5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AB5-4338-4879-BBB4-29939EBDBCA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C80BF-5715-4CE4-A4D2-879AE45B11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74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702F-4D2B-44B8-BB3F-525A729CD0F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F88D-B4E8-461D-9E36-C2D7333506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73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D5165-B8FD-438C-AD53-D73A08A704B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45065-CD66-4929-9E6D-C00038BF08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4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4B28BB-913A-4542-9ECB-1E80482D7E8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7A7991-73BD-4C77-8EF2-2B34B8FC22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AF0F5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Why is handwriting important?</a:t>
            </a:r>
            <a:endParaRPr lang="en-GB" dirty="0"/>
          </a:p>
        </p:txBody>
      </p:sp>
      <p:pic>
        <p:nvPicPr>
          <p:cNvPr id="5123" name="Picture 3" descr="C:\Users\Helen\AppData\Local\Microsoft\Windows\Temporary Internet Files\Content.IE5\6JSSQAYK\MPj0439466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3571875"/>
            <a:ext cx="3271837" cy="242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A brief history of writing</a:t>
            </a:r>
            <a:endParaRPr lang="en-GB" dirty="0"/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785813" y="2214563"/>
            <a:ext cx="7335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400"/>
              <a:t>The Egyptians used hieroglyphics over 4,600 years ago</a:t>
            </a:r>
          </a:p>
        </p:txBody>
      </p:sp>
      <p:pic>
        <p:nvPicPr>
          <p:cNvPr id="6148" name="Picture 2" descr="C:\Users\Helen\AppData\Local\Microsoft\Windows\Temporary Internet Files\Content.IE5\IKXL3QTP\MCj0215761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2643188"/>
            <a:ext cx="2376487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2786063"/>
            <a:ext cx="478631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/>
            <a:r>
              <a:rPr lang="en-GB" sz="2400"/>
              <a:t>By 800BC (about 2800 years ago) the ancient Greeks had adopted </a:t>
            </a:r>
          </a:p>
          <a:p>
            <a:pPr algn="just"/>
            <a:r>
              <a:rPr lang="en-GB" sz="2400"/>
              <a:t>a Phoenician alphabet </a:t>
            </a:r>
          </a:p>
          <a:p>
            <a:pPr algn="just"/>
            <a:r>
              <a:rPr lang="en-GB" sz="2400"/>
              <a:t>22 phonetically-based symbols</a:t>
            </a:r>
          </a:p>
        </p:txBody>
      </p:sp>
      <p:pic>
        <p:nvPicPr>
          <p:cNvPr id="1027" name="Picture 3" descr="C:\Users\Helen\AppData\Local\Microsoft\Windows\Temporary Internet Files\Content.IE5\GMZWBQWF\MCj010501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4357688"/>
            <a:ext cx="100012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Helen\AppData\Local\Microsoft\Windows\Temporary Internet Files\Content.IE5\IKXL3QTP\MCj0105012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5643563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Helen\AppData\Local\Microsoft\Windows\Temporary Internet Files\Content.IE5\Y5FG49V0\MCj0105008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5500688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Helen\AppData\Local\Microsoft\Windows\Temporary Internet Files\Content.IE5\6JSSQAYK\MCj01050240000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5286375"/>
            <a:ext cx="1143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C:\Users\Helen\AppData\Local\Microsoft\Windows\Temporary Internet Files\Content.IE5\GMZWBQWF\MCj01050340000[1].wm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286250"/>
            <a:ext cx="123825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Users\Helen\AppData\Local\Microsoft\Windows\Temporary Internet Files\Content.IE5\IKXL3QTP\MCj01050380000[1].wm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4286250"/>
            <a:ext cx="1095375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:\Users\Helen\AppData\Local\Microsoft\Windows\Temporary Internet Files\Content.IE5\Y5FG49V0\MCj01050440000[1].wm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4643438"/>
            <a:ext cx="123825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C:\Users\Helen\AppData\Local\Microsoft\Windows\Temporary Internet Files\Content.IE5\6JSSQAYK\MCj01050500000[1].wm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4286250"/>
            <a:ext cx="10953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C:\Users\Helen\AppData\Local\Microsoft\Windows\Temporary Internet Files\Content.IE5\GMZWBQWF\MCj01050480000[1].wm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5357813"/>
            <a:ext cx="1309688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C:\Users\Helen\AppData\Local\Microsoft\Windows\Temporary Internet Files\Content.IE5\IKXL3QTP\MCj01050420000[1].wm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214813"/>
            <a:ext cx="1166813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C:\Users\Helen\AppData\Local\Microsoft\Windows\Temporary Internet Files\Content.IE5\Y5FG49V0\MCj01050040000[1].wm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5143500"/>
            <a:ext cx="10715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 descr="C:\Users\Helen\AppData\Local\Microsoft\Windows\Temporary Internet Files\Content.IE5\6JSSQAYK\MCj01050180000[1].wm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643563"/>
            <a:ext cx="100012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7500990" cy="100013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/>
              <a:t> </a:t>
            </a:r>
            <a:r>
              <a:rPr lang="en-GB" sz="3100" dirty="0" smtClean="0"/>
              <a:t>In 146 BC the Roman Empire conquered Greece. </a:t>
            </a:r>
            <a:br>
              <a:rPr lang="en-GB" sz="3100" dirty="0" smtClean="0"/>
            </a:br>
            <a:endParaRPr lang="en-GB" sz="3100" dirty="0"/>
          </a:p>
        </p:txBody>
      </p:sp>
      <p:sp>
        <p:nvSpPr>
          <p:cNvPr id="3" name="TextBox 2"/>
          <p:cNvSpPr txBox="1"/>
          <p:nvPr/>
        </p:nvSpPr>
        <p:spPr>
          <a:xfrm>
            <a:off x="714375" y="4714875"/>
            <a:ext cx="6608763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>
                <a:latin typeface="+mj-lt"/>
                <a:cs typeface="+mn-cs"/>
              </a:rPr>
              <a:t>The Romans adopted the </a:t>
            </a:r>
            <a:r>
              <a:rPr lang="en-GB" sz="2400" b="1" u="sng" dirty="0">
                <a:latin typeface="+mj-lt"/>
                <a:cs typeface="+mn-cs"/>
              </a:rPr>
              <a:t>23</a:t>
            </a:r>
            <a:r>
              <a:rPr lang="en-GB" sz="2400" dirty="0">
                <a:latin typeface="+mj-lt"/>
                <a:cs typeface="+mn-cs"/>
              </a:rPr>
              <a:t> letter Greek alphabet.</a:t>
            </a:r>
            <a:br>
              <a:rPr lang="en-GB" sz="2400" dirty="0">
                <a:latin typeface="+mj-lt"/>
                <a:cs typeface="+mn-cs"/>
              </a:rPr>
            </a:br>
            <a:endParaRPr lang="en-GB" sz="2400" dirty="0">
              <a:latin typeface="+mj-lt"/>
              <a:cs typeface="+mn-cs"/>
            </a:endParaRPr>
          </a:p>
        </p:txBody>
      </p:sp>
      <p:pic>
        <p:nvPicPr>
          <p:cNvPr id="7172" name="Picture 2" descr="C:\Users\Helen\AppData\Local\Microsoft\Windows\Temporary Internet Files\Content.IE5\Y5FG49V0\MCj014942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1643063"/>
            <a:ext cx="1560512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14375" y="5500688"/>
            <a:ext cx="7685088" cy="800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+mj-lt"/>
                <a:cs typeface="+mn-cs"/>
              </a:rPr>
              <a:t>This alphabet spread across Europe and to England.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500042"/>
            <a:ext cx="8305800" cy="1143000"/>
          </a:xfr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 smtClean="0"/>
              <a:t>In the 10</a:t>
            </a:r>
            <a:r>
              <a:rPr lang="en-GB" sz="3600" baseline="30000" dirty="0" smtClean="0"/>
              <a:t>th</a:t>
            </a:r>
            <a:r>
              <a:rPr lang="en-GB" sz="3600" dirty="0" smtClean="0"/>
              <a:t> Century the letter </a:t>
            </a:r>
            <a:r>
              <a:rPr lang="en-GB" sz="3600" b="1" dirty="0" smtClean="0"/>
              <a:t>u</a:t>
            </a:r>
            <a:r>
              <a:rPr lang="en-GB" sz="3600" dirty="0" smtClean="0"/>
              <a:t> was created</a:t>
            </a:r>
            <a:endParaRPr lang="en-GB" sz="3600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428596" y="1643050"/>
            <a:ext cx="8305800" cy="1143000"/>
          </a:xfrm>
          <a:prstGeom prst="rect">
            <a:avLst/>
          </a:prstGeom>
        </p:spPr>
        <p:txBody>
          <a:bodyPr lIns="0" rIns="0" bIns="0" anchor="ctr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 the 12</a:t>
            </a:r>
            <a:r>
              <a:rPr lang="en-GB" sz="3600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Century the letter </a:t>
            </a:r>
            <a:r>
              <a:rPr lang="en-GB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</a:t>
            </a: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was created</a:t>
            </a:r>
            <a:endParaRPr lang="en-GB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428596" y="2571744"/>
            <a:ext cx="8305800" cy="1143000"/>
          </a:xfrm>
          <a:prstGeom prst="rect">
            <a:avLst/>
          </a:prstGeom>
        </p:spPr>
        <p:txBody>
          <a:bodyPr lIns="0" rIns="0" bIns="0" anchor="ctr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 the 15</a:t>
            </a:r>
            <a:r>
              <a:rPr lang="en-GB" sz="3600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Century the letter </a:t>
            </a:r>
            <a:r>
              <a:rPr lang="en-GB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</a:t>
            </a: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was created</a:t>
            </a:r>
            <a:endParaRPr lang="en-GB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357158" y="4357694"/>
            <a:ext cx="8305800" cy="1143000"/>
          </a:xfrm>
          <a:prstGeom prst="rect">
            <a:avLst/>
          </a:prstGeom>
        </p:spPr>
        <p:txBody>
          <a:bodyPr lIns="0" rIns="0" bIns="0" anchor="ctr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This brought the alphabet to </a:t>
            </a:r>
            <a:r>
              <a:rPr lang="en-GB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26 letters</a:t>
            </a:r>
            <a:endParaRPr lang="en-GB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71736" y="3571876"/>
            <a:ext cx="6190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u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71934" y="3571876"/>
            <a:ext cx="7136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w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5008" y="3500438"/>
            <a:ext cx="40267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j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2844" y="5715016"/>
            <a:ext cx="878687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A b c d e f g h I j k l m n o p q r s t u v w x y z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pic>
        <p:nvPicPr>
          <p:cNvPr id="8202" name="Picture 2" descr="C:\Users\Helen\AppData\Local\Microsoft\Windows\Temporary Internet Files\Content.IE5\GMZWBQWF\MCj0431893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0" y="4429125"/>
            <a:ext cx="149225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796350"/>
          </a:xfrm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dirty="0" smtClean="0"/>
              <a:t>Now we have computers, why worry about handwriting?</a:t>
            </a:r>
            <a:endParaRPr lang="en-GB" sz="6000" dirty="0"/>
          </a:p>
        </p:txBody>
      </p:sp>
      <p:pic>
        <p:nvPicPr>
          <p:cNvPr id="9219" name="Picture 3" descr="C:\Users\Helen\AppData\Local\Microsoft\Windows\Temporary Internet Files\Content.IE5\GMZWBQWF\MPj0439459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3857625"/>
            <a:ext cx="3200400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929063"/>
            <a:ext cx="30003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305800" cy="164307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5400" dirty="0" smtClean="0"/>
              <a:t>When might you need to write?</a:t>
            </a:r>
            <a:br>
              <a:rPr lang="en-GB" sz="5400" dirty="0" smtClean="0"/>
            </a:br>
            <a:r>
              <a:rPr lang="en-GB" sz="2800" dirty="0" smtClean="0"/>
              <a:t>(Rather than type, use a computer or send a text)</a:t>
            </a:r>
            <a:endParaRPr lang="en-GB" sz="5400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14438" y="3786188"/>
            <a:ext cx="2643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Shopping lists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14438" y="2428875"/>
            <a:ext cx="635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Taking notes at school or college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4438" y="3143250"/>
            <a:ext cx="2643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Exams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14438" y="4500563"/>
            <a:ext cx="3571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Filling out forms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14438" y="5143500"/>
            <a:ext cx="500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Birthday Cards or Love letters !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4438" y="5786438"/>
            <a:ext cx="3929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GB" sz="2800"/>
              <a:t>During a power cut</a:t>
            </a:r>
          </a:p>
        </p:txBody>
      </p:sp>
      <p:pic>
        <p:nvPicPr>
          <p:cNvPr id="10249" name="Picture 2" descr="C:\Program Files\Microsoft Office\MEDIA\CAGCAT10\j0230876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929188"/>
            <a:ext cx="8572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4" descr="C:\Users\Helen\AppData\Local\Microsoft\Windows\Temporary Internet Files\Content.IE5\6JSSQAYK\MCj0424168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357438"/>
            <a:ext cx="148907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6" descr="C:\Users\Helen\AppData\Local\Microsoft\Windows\Temporary Internet Files\Content.IE5\GMZWBQWF\MPj0399313000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4143375"/>
            <a:ext cx="2022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9" descr="C:\Users\Helen\AppData\Local\Microsoft\Windows\Temporary Internet Files\Content.IE5\IKXL3QTP\MPj04095940000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2928938"/>
            <a:ext cx="78581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1" descr="C:\Users\Helen\AppData\Local\Microsoft\Windows\Temporary Internet Files\Content.IE5\Y5FG49V0\MPj04023260000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786438"/>
            <a:ext cx="187960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Your handwriting – 3 key points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8688" y="2357438"/>
            <a:ext cx="63579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+mj-lt"/>
                <a:cs typeface="+mn-cs"/>
              </a:rPr>
              <a:t>1.  Legible</a:t>
            </a:r>
            <a:endParaRPr lang="en-GB" sz="4000" dirty="0">
              <a:latin typeface="+mj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88" y="3071813"/>
            <a:ext cx="35718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+mj-lt"/>
                <a:cs typeface="+mn-cs"/>
              </a:rPr>
              <a:t>2.  Speed</a:t>
            </a:r>
            <a:endParaRPr lang="en-GB" sz="4000" dirty="0">
              <a:latin typeface="+mj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88" y="3786188"/>
            <a:ext cx="35718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+mj-lt"/>
                <a:cs typeface="+mn-cs"/>
              </a:rPr>
              <a:t>3.  Comfortable</a:t>
            </a:r>
            <a:endParaRPr lang="en-GB" sz="4000" dirty="0">
              <a:latin typeface="+mj-lt"/>
              <a:cs typeface="+mn-cs"/>
            </a:endParaRPr>
          </a:p>
        </p:txBody>
      </p:sp>
      <p:pic>
        <p:nvPicPr>
          <p:cNvPr id="11270" name="Picture 2" descr="C:\Users\Helen\AppData\Local\Microsoft\Windows\Temporary Internet Files\Content.IE5\IKXL3QTP\MCj0424466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000500"/>
            <a:ext cx="197485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/>
            <a:r>
              <a:rPr lang="en-GB" smtClean="0"/>
              <a:t>Neat or Quick?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r>
              <a:rPr lang="en-GB" u="sng" smtClean="0"/>
              <a:t>Neat</a:t>
            </a:r>
          </a:p>
          <a:p>
            <a:endParaRPr lang="en-GB" sz="1100" smtClean="0"/>
          </a:p>
          <a:p>
            <a:r>
              <a:rPr lang="en-GB" smtClean="0"/>
              <a:t>Sometimes you need neat handwriting</a:t>
            </a:r>
          </a:p>
          <a:p>
            <a:endParaRPr lang="en-GB" smtClean="0"/>
          </a:p>
          <a:p>
            <a:r>
              <a:rPr lang="en-GB" smtClean="0"/>
              <a:t>Best work for folders</a:t>
            </a:r>
          </a:p>
          <a:p>
            <a:r>
              <a:rPr lang="en-GB" smtClean="0"/>
              <a:t>Letters</a:t>
            </a:r>
          </a:p>
          <a:p>
            <a:r>
              <a:rPr lang="en-GB" smtClean="0"/>
              <a:t>Birthday cards</a:t>
            </a:r>
          </a:p>
          <a:p>
            <a:endParaRPr lang="en-GB" smtClean="0"/>
          </a:p>
          <a:p>
            <a:r>
              <a:rPr lang="en-GB" smtClean="0"/>
              <a:t>This may take longer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r>
              <a:rPr lang="en-GB" u="sng" smtClean="0"/>
              <a:t>Quick</a:t>
            </a:r>
          </a:p>
          <a:p>
            <a:endParaRPr lang="en-GB" sz="1100" u="sng" smtClean="0"/>
          </a:p>
          <a:p>
            <a:r>
              <a:rPr lang="en-GB" smtClean="0"/>
              <a:t>Sometimes  you need to write quickly</a:t>
            </a:r>
          </a:p>
          <a:p>
            <a:endParaRPr lang="en-GB" smtClean="0"/>
          </a:p>
          <a:p>
            <a:r>
              <a:rPr lang="en-GB" smtClean="0"/>
              <a:t>Exams</a:t>
            </a:r>
          </a:p>
          <a:p>
            <a:r>
              <a:rPr lang="en-GB" smtClean="0"/>
              <a:t>Notes in lessons</a:t>
            </a:r>
          </a:p>
          <a:p>
            <a:r>
              <a:rPr lang="en-GB" smtClean="0"/>
              <a:t>Story plans or drafts</a:t>
            </a:r>
          </a:p>
          <a:p>
            <a:endParaRPr lang="en-GB" smtClean="0"/>
          </a:p>
          <a:p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</p:txBody>
      </p:sp>
      <p:pic>
        <p:nvPicPr>
          <p:cNvPr id="12293" name="Picture 3" descr="C:\Users\Helen\AppData\Local\Microsoft\Windows\Temporary Internet Files\Content.IE5\GMZWBQWF\MCj0423842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5072063"/>
            <a:ext cx="1401763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439556"/>
          </a:xfrm>
        </p:spPr>
        <p:txBody>
          <a:bodyPr anchor="t"/>
          <a:lstStyle/>
          <a:p>
            <a:pPr algn="ctr" fontAlgn="auto">
              <a:spcAft>
                <a:spcPts val="0"/>
              </a:spcAft>
              <a:defRPr/>
            </a:pPr>
            <a:r>
              <a:rPr lang="en-GB" b="1" dirty="0" smtClean="0"/>
              <a:t>Remember</a:t>
            </a:r>
            <a:r>
              <a:rPr lang="en-GB" dirty="0" smtClean="0"/>
              <a:t> your handwriting is unique to you.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It is part of your personality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Make it your own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3074" name="Picture 2" descr="C:\Users\Helen\AppData\Local\Microsoft\Windows\Temporary Internet Files\Content.IE5\6JSSQAYK\MPj043316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4929198"/>
            <a:ext cx="1628764" cy="1571636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rgbClr val="003E75"/>
      </a:dk1>
      <a:lt1>
        <a:srgbClr val="FFFF00"/>
      </a:lt1>
      <a:dk2>
        <a:srgbClr val="7030A0"/>
      </a:dk2>
      <a:lt2>
        <a:srgbClr val="FFFF00"/>
      </a:lt2>
      <a:accent1>
        <a:srgbClr val="00ADDC"/>
      </a:accent1>
      <a:accent2>
        <a:srgbClr val="FEE29C"/>
      </a:accent2>
      <a:accent3>
        <a:srgbClr val="FEB80A"/>
      </a:accent3>
      <a:accent4>
        <a:srgbClr val="AF0F5B"/>
      </a:accent4>
      <a:accent5>
        <a:srgbClr val="DEE3E9"/>
      </a:accent5>
      <a:accent6>
        <a:srgbClr val="E5F5D7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003E75"/>
    </a:dk1>
    <a:lt1>
      <a:srgbClr val="FFFF00"/>
    </a:lt1>
    <a:dk2>
      <a:srgbClr val="7030A0"/>
    </a:dk2>
    <a:lt2>
      <a:srgbClr val="FFFF00"/>
    </a:lt2>
    <a:accent1>
      <a:srgbClr val="00ADDC"/>
    </a:accent1>
    <a:accent2>
      <a:srgbClr val="FEE29C"/>
    </a:accent2>
    <a:accent3>
      <a:srgbClr val="FEB80A"/>
    </a:accent3>
    <a:accent4>
      <a:srgbClr val="AF0F5B"/>
    </a:accent4>
    <a:accent5>
      <a:srgbClr val="DEE3E9"/>
    </a:accent5>
    <a:accent6>
      <a:srgbClr val="E5F5D7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Custom 1">
    <a:dk1>
      <a:srgbClr val="003E75"/>
    </a:dk1>
    <a:lt1>
      <a:srgbClr val="FFFF00"/>
    </a:lt1>
    <a:dk2>
      <a:srgbClr val="7030A0"/>
    </a:dk2>
    <a:lt2>
      <a:srgbClr val="FFFF00"/>
    </a:lt2>
    <a:accent1>
      <a:srgbClr val="00ADDC"/>
    </a:accent1>
    <a:accent2>
      <a:srgbClr val="FEE29C"/>
    </a:accent2>
    <a:accent3>
      <a:srgbClr val="FEB80A"/>
    </a:accent3>
    <a:accent4>
      <a:srgbClr val="AF0F5B"/>
    </a:accent4>
    <a:accent5>
      <a:srgbClr val="DEE3E9"/>
    </a:accent5>
    <a:accent6>
      <a:srgbClr val="E5F5D7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216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Constantia</vt:lpstr>
      <vt:lpstr>Arial</vt:lpstr>
      <vt:lpstr>Calibri</vt:lpstr>
      <vt:lpstr>Wingdings 2</vt:lpstr>
      <vt:lpstr>Flow</vt:lpstr>
      <vt:lpstr>Why is handwriting important?</vt:lpstr>
      <vt:lpstr>A brief history of writing</vt:lpstr>
      <vt:lpstr>      In 146 BC the Roman Empire conquered Greece.  </vt:lpstr>
      <vt:lpstr>In the 10th Century the letter u was created</vt:lpstr>
      <vt:lpstr>Now we have computers, why worry about handwriting?</vt:lpstr>
      <vt:lpstr>When might you need to write? (Rather than type, use a computer or send a text)</vt:lpstr>
      <vt:lpstr>Your handwriting – 3 key points</vt:lpstr>
      <vt:lpstr>Neat or Quick?</vt:lpstr>
      <vt:lpstr>Remember your handwriting is unique to you.  It is part of your personality  Make it your own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is handwriting important?</dc:title>
  <dc:creator>Helen</dc:creator>
  <cp:lastModifiedBy>Teacher E-Solutions</cp:lastModifiedBy>
  <cp:revision>33</cp:revision>
  <dcterms:created xsi:type="dcterms:W3CDTF">2008-09-28T15:55:17Z</dcterms:created>
  <dcterms:modified xsi:type="dcterms:W3CDTF">2019-01-18T16:54:06Z</dcterms:modified>
</cp:coreProperties>
</file>