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handoutMasterIdLst>
    <p:handoutMasterId r:id="rId39"/>
  </p:handoutMasterIdLst>
  <p:sldIdLst>
    <p:sldId id="256" r:id="rId2"/>
    <p:sldId id="286" r:id="rId3"/>
    <p:sldId id="287" r:id="rId4"/>
    <p:sldId id="257" r:id="rId5"/>
    <p:sldId id="261" r:id="rId6"/>
    <p:sldId id="258" r:id="rId7"/>
    <p:sldId id="259" r:id="rId8"/>
    <p:sldId id="260" r:id="rId9"/>
    <p:sldId id="262" r:id="rId10"/>
    <p:sldId id="263" r:id="rId11"/>
    <p:sldId id="264" r:id="rId12"/>
    <p:sldId id="291" r:id="rId13"/>
    <p:sldId id="265" r:id="rId14"/>
    <p:sldId id="266" r:id="rId15"/>
    <p:sldId id="267" r:id="rId16"/>
    <p:sldId id="268" r:id="rId17"/>
    <p:sldId id="269" r:id="rId18"/>
    <p:sldId id="270" r:id="rId19"/>
    <p:sldId id="292" r:id="rId20"/>
    <p:sldId id="293" r:id="rId21"/>
    <p:sldId id="288" r:id="rId22"/>
    <p:sldId id="271" r:id="rId23"/>
    <p:sldId id="272" r:id="rId24"/>
    <p:sldId id="294" r:id="rId25"/>
    <p:sldId id="273" r:id="rId26"/>
    <p:sldId id="274" r:id="rId27"/>
    <p:sldId id="275" r:id="rId28"/>
    <p:sldId id="276" r:id="rId29"/>
    <p:sldId id="277" r:id="rId30"/>
    <p:sldId id="282" r:id="rId31"/>
    <p:sldId id="278" r:id="rId32"/>
    <p:sldId id="279" r:id="rId33"/>
    <p:sldId id="280" r:id="rId34"/>
    <p:sldId id="289" r:id="rId35"/>
    <p:sldId id="290" r:id="rId36"/>
    <p:sldId id="281" r:id="rId37"/>
    <p:sldId id="28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5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13" Type="http://schemas.openxmlformats.org/officeDocument/2006/relationships/slide" Target="slides/slide36.xml"/><Relationship Id="rId3" Type="http://schemas.openxmlformats.org/officeDocument/2006/relationships/slide" Target="slides/slide17.xml"/><Relationship Id="rId7" Type="http://schemas.openxmlformats.org/officeDocument/2006/relationships/slide" Target="slides/slide27.xml"/><Relationship Id="rId12" Type="http://schemas.openxmlformats.org/officeDocument/2006/relationships/slide" Target="slides/slide33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6" Type="http://schemas.openxmlformats.org/officeDocument/2006/relationships/slide" Target="slides/slide26.xml"/><Relationship Id="rId11" Type="http://schemas.openxmlformats.org/officeDocument/2006/relationships/slide" Target="slides/slide32.xml"/><Relationship Id="rId5" Type="http://schemas.openxmlformats.org/officeDocument/2006/relationships/slide" Target="slides/slide25.xml"/><Relationship Id="rId10" Type="http://schemas.openxmlformats.org/officeDocument/2006/relationships/slide" Target="slides/slide31.xml"/><Relationship Id="rId4" Type="http://schemas.openxmlformats.org/officeDocument/2006/relationships/slide" Target="slides/slide18.xml"/><Relationship Id="rId9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A3E570-4593-455B-8839-405F1B459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9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977B-C8EE-4F6E-AA07-C5A4D9CC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56505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9F78-0789-4FC4-8F0E-9AC28E4EA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1921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DAA4-17E7-4C89-B1A5-8914B1FB5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64622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5E9EC-913B-4012-895A-25AE643FC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9406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66166-3BF9-412A-9B39-E713E799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31710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E974-54CC-4E4B-B259-8C461D1E3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3432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2A15-E781-4495-8430-966C1937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013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FC55-437E-42D6-BA88-81614E1BC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9546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C474-7143-40C5-8CE2-0EFD897B0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65140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9E05-CBB2-40D0-9E9F-4D3DCB69A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45502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DF3D5-6091-47EF-9CF9-120564FE0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0361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096D-E3CD-4ECE-A08A-7CAD3C504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02583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28FC-92A1-4F14-AAD4-0AF5628D5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81042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5D8F-A96C-44C0-911D-6B3A74913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5611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84F2-CBE8-48AE-9A1F-2DC3522E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665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C9BD-EA9F-4023-B643-C0F1755CB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50517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E11A-50D7-4EAA-AF77-E54DD5F54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3341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E1A7897B-E458-4472-A3CC-FC5D567B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hinfo.navy.mil/navpalib/ships/destroyers/dd145-greer.jpg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emple.edu/history/images/phshaw.gif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hyperlink" Target="http://history.acusd.edu/cdr2/WW2Pics3/90658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8.wav"/><Relationship Id="rId7" Type="http://schemas.openxmlformats.org/officeDocument/2006/relationships/image" Target="../media/image2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s.org/education/focus_on_oregon_history/images/35971327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homepage.eircom.net/~finnegam/war/hitler_talking1.jpg&amp;imgrefurl=http://homepage.eircom.net/~finnegam/war/adolf_hitler.htm&amp;h=259&amp;w=375&amp;sz=10&amp;tbnid=FoZri0b7mgQJ:&amp;tbnh=81&amp;tbnw=117&amp;start=4&amp;prev=/images%3Fq%3DHitler%2Bspeeches%26hl%3Den%26lr%3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ple.edu/history/images/mussolini.gif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/imgres?imgurl=http://www.pipebombnews.com/images/mussolini.jpg&amp;imgrefurl=http://u-blog.net/gazmoutarde/article/top10.html&amp;h=204&amp;w=150&amp;sz=11&amp;tbnid=o_C4OJ6ki94J:&amp;tbnh=98&amp;tbnw=72&amp;start=10&amp;prev=/images%3Fq%3DMussolini%26hl%3Den%26lr%3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Showcard Gothic" pitchFamily="82" charset="0"/>
              </a:rPr>
              <a:t>World War II (1939-1945)</a:t>
            </a:r>
          </a:p>
        </p:txBody>
      </p:sp>
      <p:pic>
        <p:nvPicPr>
          <p:cNvPr id="3075" name="Picture 1030" descr="MCj022885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352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Isolationism in the United States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219200"/>
            <a:ext cx="6477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Economic, military reasons for neutrality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Tried to prevent mistakes that led to WWI involvement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FDR: “Let no one imagine that we will escape…that this western hemisphere will not be attacked”—outraged many isolationists</a:t>
            </a:r>
          </a:p>
        </p:txBody>
      </p:sp>
      <p:pic>
        <p:nvPicPr>
          <p:cNvPr id="13317" name="Picture 5" descr="ben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757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030"/>
          <p:cNvSpPr txBox="1">
            <a:spLocks noChangeArrowheads="1"/>
          </p:cNvSpPr>
          <p:nvPr/>
        </p:nvSpPr>
        <p:spPr bwMode="auto">
          <a:xfrm>
            <a:off x="304800" y="556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Hitler and Mussolini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build="p" autoUpdateAnimBg="0"/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Appeasement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5486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1938- Hitler invades Austria, Sudetenland on Czech border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Munich Conference (1938):  Chamberlain and Daladier allow Hitler to do this (</a:t>
            </a:r>
            <a:r>
              <a:rPr lang="en-US" sz="3600" u="sng" smtClean="0">
                <a:effectLst/>
                <a:latin typeface="Arial" pitchFamily="34" charset="0"/>
              </a:rPr>
              <a:t>appeasement</a:t>
            </a:r>
            <a:r>
              <a:rPr lang="en-US" sz="3600" smtClean="0">
                <a:effectLst/>
                <a:latin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Chamberlain: “Peace in our time”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British rearmament</a:t>
            </a:r>
          </a:p>
          <a:p>
            <a:pPr eaLnBrk="1" hangingPunct="1">
              <a:lnSpc>
                <a:spcPct val="90000"/>
              </a:lnSpc>
            </a:pPr>
            <a:endParaRPr lang="en-US" sz="3600" smtClean="0">
              <a:effectLst/>
              <a:latin typeface="Arial" pitchFamily="34" charset="0"/>
            </a:endParaRPr>
          </a:p>
        </p:txBody>
      </p:sp>
      <p:pic>
        <p:nvPicPr>
          <p:cNvPr id="13316" name="Picture 1030" descr="hitler-chamberla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990600"/>
            <a:ext cx="3348037" cy="4876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War Erupts!!!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914400"/>
            <a:ext cx="5181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March 1939- Hitler breaks Munich agreement, invades rest of Czechoslovakia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August 1939- Hitler signs nonaggression pact with rival USSR, turns attention west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September 1, 1939- “blitzkrieg” invasion of Poland; Britain and  France declare war on Germany</a:t>
            </a:r>
          </a:p>
        </p:txBody>
      </p:sp>
      <p:pic>
        <p:nvPicPr>
          <p:cNvPr id="14340" name="Picture 8" descr="record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3348038" cy="4953000"/>
          </a:xfrm>
        </p:spPr>
      </p:pic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304800" y="6248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German “blitz” of Warsaw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World War II (1939-1941)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Hitler’s Wild Ride in Europe While the U.S. Watches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Hitler Moves in Europe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1054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  <a:latin typeface="Arial" pitchFamily="34" charset="0"/>
              </a:rPr>
              <a:t>April 1940- Hitler seizes Norway, Denmark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  <a:latin typeface="Arial" pitchFamily="34" charset="0"/>
              </a:rPr>
              <a:t>May- Netherlands, Belgium, Luxembourg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  <a:latin typeface="Arial" pitchFamily="34" charset="0"/>
              </a:rPr>
              <a:t>By June, Hitler controls France, turns attention to Britain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  <a:latin typeface="Arial" pitchFamily="34" charset="0"/>
              </a:rPr>
              <a:t>Fall 1940- Battle of Britain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  <a:latin typeface="Arial" pitchFamily="34" charset="0"/>
              </a:rPr>
              <a:t>London heavily bombed but Churchill remains defiant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ffectLst/>
              <a:latin typeface="Arial" pitchFamily="34" charset="0"/>
            </a:endParaRPr>
          </a:p>
        </p:txBody>
      </p:sp>
      <p:pic>
        <p:nvPicPr>
          <p:cNvPr id="16388" name="Picture 4" descr="Winston_Churc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990600"/>
            <a:ext cx="3832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86400" y="5715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British Prime Minister Winston Churchill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United States and Britain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838200"/>
            <a:ext cx="5943600" cy="6019800"/>
          </a:xfrm>
        </p:spPr>
        <p:txBody>
          <a:bodyPr/>
          <a:lstStyle/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1939- Roosevelt revises Neutrality Act, allows for arms trade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Public opinion divided 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Election of 1940- FDR wins 3</a:t>
            </a:r>
            <a:r>
              <a:rPr lang="en-US" sz="3600" baseline="30000" smtClean="0">
                <a:effectLst/>
                <a:latin typeface="Arial" pitchFamily="34" charset="0"/>
              </a:rPr>
              <a:t>rd</a:t>
            </a:r>
            <a:r>
              <a:rPr lang="en-US" sz="3600" smtClean="0">
                <a:effectLst/>
                <a:latin typeface="Arial" pitchFamily="34" charset="0"/>
              </a:rPr>
              <a:t> term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1940: Destroyers for Bases Deal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1941: Lend-Lease Act</a:t>
            </a:r>
          </a:p>
        </p:txBody>
      </p:sp>
      <p:pic>
        <p:nvPicPr>
          <p:cNvPr id="2" name="Picture 4" descr="Bo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27717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hurchill_roosev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333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715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“Destroyers for Bases”: called for 50 American destroyers to be exchanged for the use of 8 British naval bases along the North Atlantic coast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“Lend-lease”: made it possible to lend or lease supplies to any country  whose interests were vital (GB)- $50 billion</a:t>
            </a:r>
          </a:p>
        </p:txBody>
      </p:sp>
      <p:pic>
        <p:nvPicPr>
          <p:cNvPr id="18437" name="Picture 5" descr="winst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30861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U.S. Enters the War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143000"/>
            <a:ext cx="5334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</a:rPr>
              <a:t>The “destroyers for bases” deal allowed the U.S. to extend its influence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</a:rPr>
              <a:t>August 1941- Atlantic Charter: Churchill and FDR agree to defend democracy, free trade and economic advancement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</a:rPr>
              <a:t>The U.S. destroyer </a:t>
            </a:r>
            <a:r>
              <a:rPr lang="en-US" i="1" smtClean="0">
                <a:latin typeface="Arial" charset="0"/>
              </a:rPr>
              <a:t>Greer</a:t>
            </a:r>
            <a:r>
              <a:rPr lang="en-US" smtClean="0">
                <a:latin typeface="Arial" charset="0"/>
              </a:rPr>
              <a:t> attacked in September 1941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</a:rPr>
              <a:t>US directly involved in naval warfare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>
              <a:latin typeface="Arial" charset="0"/>
            </a:endParaRPr>
          </a:p>
        </p:txBody>
      </p:sp>
      <p:pic>
        <p:nvPicPr>
          <p:cNvPr id="53254" name="Picture 6" descr="dd145-gre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5052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" y="3352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USS Greer</a:t>
            </a:r>
          </a:p>
        </p:txBody>
      </p:sp>
      <p:pic>
        <p:nvPicPr>
          <p:cNvPr id="19462" name="Picture 16" descr="09-Roosevelt-Churchill-AtlanticCharter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3528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7"/>
          <p:cNvSpPr txBox="1">
            <a:spLocks noChangeArrowheads="1"/>
          </p:cNvSpPr>
          <p:nvPr/>
        </p:nvSpPr>
        <p:spPr bwMode="auto">
          <a:xfrm>
            <a:off x="381000" y="62484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Atlantic Charter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build="p" autoUpdateAnimBg="0"/>
      <p:bldP spid="532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phshaw">
            <a:hlinkClick r:id="rId2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2971800" cy="2390775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733800" y="762000"/>
            <a:ext cx="5410200" cy="6400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Japan wanted to extend influence in Far East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July 1940: U.S. embargo of raw materials to Japan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1941: Lend-Lease aid to China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Anticipating attack in the Philippines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December 7, 1941:  Japan attacks Pearl Harbor, Hawaii </a:t>
            </a:r>
          </a:p>
        </p:txBody>
      </p:sp>
      <p:pic>
        <p:nvPicPr>
          <p:cNvPr id="21515" name="Picture 11" descr="90658">
            <a:hlinkClick r:id="rId4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267200"/>
            <a:ext cx="2971800" cy="2354263"/>
          </a:xfrm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1000" y="35052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Japanese attack on Pearl Harbor</a:t>
            </a:r>
          </a:p>
        </p:txBody>
      </p:sp>
      <p:sp>
        <p:nvSpPr>
          <p:cNvPr id="20486" name="Text Box 19"/>
          <p:cNvSpPr txBox="1">
            <a:spLocks noChangeArrowheads="1"/>
          </p:cNvSpPr>
          <p:nvPr/>
        </p:nvSpPr>
        <p:spPr bwMode="auto">
          <a:xfrm>
            <a:off x="457200" y="1524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/>
              <a:t>United States and Japan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  <p:bldP spid="215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Images of Pearl Harbor</a:t>
            </a:r>
          </a:p>
        </p:txBody>
      </p:sp>
      <p:pic>
        <p:nvPicPr>
          <p:cNvPr id="103430" name="Picture 6" descr="pearl-harb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875"/>
            <a:ext cx="68580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8" descr="0000016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7720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4" name="Picture 10" descr="uss_arizona_bb39_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0485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12" descr="thum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810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What’s Essential?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5715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Causes of the War (underlying and direct)</a:t>
            </a:r>
          </a:p>
          <a:p>
            <a:pPr eaLnBrk="1" hangingPunct="1">
              <a:defRPr/>
            </a:pPr>
            <a:r>
              <a:rPr lang="en-US" smtClean="0"/>
              <a:t>Reasons for American Neutrality (various acts/events)</a:t>
            </a:r>
          </a:p>
          <a:p>
            <a:pPr eaLnBrk="1" hangingPunct="1">
              <a:defRPr/>
            </a:pPr>
            <a:r>
              <a:rPr lang="en-US" smtClean="0"/>
              <a:t>Reason for American entrance: Pearl Harbor</a:t>
            </a:r>
          </a:p>
          <a:p>
            <a:pPr eaLnBrk="1" hangingPunct="1">
              <a:defRPr/>
            </a:pPr>
            <a:r>
              <a:rPr lang="en-US" smtClean="0"/>
              <a:t>Wartime goals of the Allies</a:t>
            </a:r>
          </a:p>
          <a:p>
            <a:pPr eaLnBrk="1" hangingPunct="1">
              <a:defRPr/>
            </a:pPr>
            <a:r>
              <a:rPr lang="en-US" smtClean="0"/>
              <a:t>Major battles: D-Day, Iwo Jima, Okinawa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4100" name="Picture 5" descr="MCj0078711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2325688" cy="5638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America Enters War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029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Pearl Harbor attack devastates nation</a:t>
            </a:r>
          </a:p>
          <a:p>
            <a:pPr eaLnBrk="1" hangingPunct="1">
              <a:defRPr/>
            </a:pPr>
            <a:r>
              <a:rPr lang="en-US" smtClean="0"/>
              <a:t>FDR: “A date which will live in infamy”</a:t>
            </a:r>
          </a:p>
          <a:p>
            <a:pPr eaLnBrk="1" hangingPunct="1">
              <a:defRPr/>
            </a:pPr>
            <a:r>
              <a:rPr lang="en-US" smtClean="0"/>
              <a:t>December 8, 1941- FDR receives war declaration from Congress against Japan</a:t>
            </a:r>
          </a:p>
          <a:p>
            <a:pPr eaLnBrk="1" hangingPunct="1">
              <a:defRPr/>
            </a:pPr>
            <a:r>
              <a:rPr lang="en-US" smtClean="0"/>
              <a:t>Germany, Italy declare war on United States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2" name="Picture 8" descr="cn399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4343400" cy="3579813"/>
          </a:xfrm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876800" y="54102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FDR addresses Congress after Pearl Harbor attack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Japanese Internment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6482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February, 1942: FDR issues Executive Order</a:t>
            </a:r>
          </a:p>
          <a:p>
            <a:pPr eaLnBrk="1" hangingPunct="1">
              <a:defRPr/>
            </a:pPr>
            <a:r>
              <a:rPr lang="en-US" smtClean="0"/>
              <a:t>Over 100,000 Japanese-Americans on West Coast moved to the interior</a:t>
            </a:r>
          </a:p>
          <a:p>
            <a:pPr eaLnBrk="1" hangingPunct="1">
              <a:defRPr/>
            </a:pPr>
            <a:r>
              <a:rPr lang="en-US" smtClean="0"/>
              <a:t>Japanese farms/businesses bought for far less value</a:t>
            </a:r>
          </a:p>
        </p:txBody>
      </p:sp>
      <p:pic>
        <p:nvPicPr>
          <p:cNvPr id="23556" name="Picture 8" descr="wwinterntra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038600" cy="3132138"/>
          </a:xfrm>
        </p:spPr>
      </p:pic>
      <p:pic>
        <p:nvPicPr>
          <p:cNvPr id="23557" name="Picture 10" descr="3597132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2667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Allied Military Strategy (1941-1945)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Participants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1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Allied Powers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effectLst/>
                <a:latin typeface="Arial" pitchFamily="34" charset="0"/>
              </a:rPr>
              <a:t>	-England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effectLst/>
                <a:latin typeface="Arial" pitchFamily="34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effectLst/>
                <a:latin typeface="Arial" pitchFamily="34" charset="0"/>
              </a:rPr>
              <a:t>	-Soviet Union (after German attack on June 22, 1941)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effectLst/>
                <a:latin typeface="Arial" pitchFamily="34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effectLst/>
                <a:latin typeface="Arial" pitchFamily="34" charset="0"/>
              </a:rPr>
              <a:t>	-France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effectLst/>
                <a:latin typeface="Arial" pitchFamily="34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effectLst/>
                <a:latin typeface="Arial" pitchFamily="34" charset="0"/>
              </a:rPr>
              <a:t>	-United States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90600"/>
            <a:ext cx="441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Arial" charset="0"/>
              </a:rPr>
              <a:t>Axis Powers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		-Italy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		-Germany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		-Japan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  <p:bldP spid="2458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Mobilizing for War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953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1940- Economy focuses on military mobilization</a:t>
            </a:r>
          </a:p>
          <a:p>
            <a:pPr eaLnBrk="1" hangingPunct="1">
              <a:defRPr/>
            </a:pPr>
            <a:r>
              <a:rPr lang="en-US" smtClean="0"/>
              <a:t>Massive industrial output (twice as productive as Germany, 5 times Japan)</a:t>
            </a:r>
          </a:p>
          <a:p>
            <a:pPr eaLnBrk="1" hangingPunct="1">
              <a:defRPr/>
            </a:pPr>
            <a:r>
              <a:rPr lang="en-US" smtClean="0"/>
              <a:t>Primary focus: tanks, planes, battleships</a:t>
            </a:r>
          </a:p>
          <a:p>
            <a:pPr eaLnBrk="1" hangingPunct="1">
              <a:defRPr/>
            </a:pPr>
            <a:r>
              <a:rPr lang="en-US" smtClean="0"/>
              <a:t>War Production Board</a:t>
            </a:r>
          </a:p>
          <a:p>
            <a:pPr eaLnBrk="1" hangingPunct="1">
              <a:defRPr/>
            </a:pPr>
            <a:r>
              <a:rPr lang="en-US" smtClean="0"/>
              <a:t>Military draft, training</a:t>
            </a:r>
          </a:p>
        </p:txBody>
      </p:sp>
      <p:pic>
        <p:nvPicPr>
          <p:cNvPr id="26628" name="Picture 8" descr="hom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676400"/>
            <a:ext cx="3209925" cy="4191000"/>
          </a:xfrm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5410200" y="60198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Wartime propaganda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Liberation of Europe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143000"/>
            <a:ext cx="6019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FDR: Liberate Europe first and pursue an “active defense” in the Pacific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Battle of Atlantic:  Hitler’s “Wolf Packs” vs. Allied Navies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Clear Germany from North Africa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Late 1942:  Only Tunisia was controlled by Axis Powers</a:t>
            </a:r>
          </a:p>
        </p:txBody>
      </p:sp>
      <p:pic>
        <p:nvPicPr>
          <p:cNvPr id="51207" name="Picture 7" descr="Erwin_Rom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8575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04800" y="556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Erwin Rommel, the “Desert Fox”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4" grpId="0" build="p" autoUpdateAnimBg="0"/>
      <p:bldP spid="512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Allied Advances in Europe (1943-1944)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334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January, 1943: Allies agree to fight until they win “unconditional surrender”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February 1943: SU takes back Stalingrad and moves westward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Same time, Allied victory in Tunisia secures Africa</a:t>
            </a:r>
          </a:p>
        </p:txBody>
      </p:sp>
      <p:pic>
        <p:nvPicPr>
          <p:cNvPr id="26629" name="Picture 5" descr="deadsold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219200"/>
            <a:ext cx="35718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stalingr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7068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Allied Advancements Cont…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685800"/>
            <a:ext cx="4724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July 10, 1943:  The invasion of Italy.  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Fighting continues from July 1943 to June 1944 (70,000 Allied troops killed)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Separate peace was signed with new Italian government in September, 1943</a:t>
            </a:r>
          </a:p>
        </p:txBody>
      </p:sp>
      <p:pic>
        <p:nvPicPr>
          <p:cNvPr id="27653" name="Picture 5" descr="han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4196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hang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5438"/>
            <a:ext cx="43434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Unconditional Surrender in Europe (1944-1945)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19200"/>
            <a:ext cx="6172200" cy="5638800"/>
          </a:xfrm>
        </p:spPr>
        <p:txBody>
          <a:bodyPr/>
          <a:lstStyle/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Britain and U.S. air raid strategic sights in Germany (Flying Fortresses)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June 6, 1944: D-Day and the Allied invasion of Normandy 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Battle at Normandy lasted from June 6-July 24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August 25, 1944: France liberated</a:t>
            </a:r>
          </a:p>
        </p:txBody>
      </p:sp>
      <p:pic>
        <p:nvPicPr>
          <p:cNvPr id="28678" name="Picture 6" descr="normand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Germany’s Last Gasp Effort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6248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Hitler was caught between Allied troops coming from the West and Stalin’s forces coming from the East.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December 1944:  Battle of the Bulge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April 25, 1945:  Russia and Allied Forces meet at the Elbe River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/>
                <a:latin typeface="Arial" pitchFamily="34" charset="0"/>
              </a:rPr>
              <a:t>May 8, 1945:  Germany surrenders (V-E DAY)</a:t>
            </a:r>
          </a:p>
        </p:txBody>
      </p:sp>
      <p:pic>
        <p:nvPicPr>
          <p:cNvPr id="29701" name="Picture 5" descr="bulg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312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Essential to Know (con’t)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24000"/>
            <a:ext cx="4800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American Homefront (women, blacks, Japanese internment)</a:t>
            </a:r>
          </a:p>
          <a:p>
            <a:pPr eaLnBrk="1" hangingPunct="1">
              <a:defRPr/>
            </a:pPr>
            <a:r>
              <a:rPr lang="en-US" smtClean="0"/>
              <a:t>Yalta and Potsdam Conferences and their significance</a:t>
            </a:r>
          </a:p>
          <a:p>
            <a:pPr eaLnBrk="1" hangingPunct="1">
              <a:defRPr/>
            </a:pPr>
            <a:r>
              <a:rPr lang="en-US" smtClean="0"/>
              <a:t>Decision to drop atomic bomb and its lasting effects</a:t>
            </a:r>
          </a:p>
        </p:txBody>
      </p:sp>
      <p:pic>
        <p:nvPicPr>
          <p:cNvPr id="5124" name="Picture 5" descr="MCj0397776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4038600" cy="3311525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Showcard Gothic" pitchFamily="82" charset="0"/>
              </a:rPr>
              <a:t>	YALTA CONFERENCE 			(February 1945)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95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Plans for German surrender</a:t>
            </a:r>
          </a:p>
          <a:p>
            <a:pPr eaLnBrk="1" hangingPunct="1">
              <a:defRPr/>
            </a:pPr>
            <a:r>
              <a:rPr lang="en-US" smtClean="0"/>
              <a:t>Stalin agrees to hold free elections and help with Japan</a:t>
            </a:r>
          </a:p>
          <a:p>
            <a:pPr eaLnBrk="1" hangingPunct="1">
              <a:defRPr/>
            </a:pPr>
            <a:r>
              <a:rPr lang="en-US" smtClean="0"/>
              <a:t>Broken promises, USSR’s position strengthened</a:t>
            </a:r>
          </a:p>
          <a:p>
            <a:pPr eaLnBrk="1" hangingPunct="1">
              <a:defRPr/>
            </a:pPr>
            <a:r>
              <a:rPr lang="en-US" smtClean="0"/>
              <a:t>Initiated Cold War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2" name="Picture 11" descr="yaltaconferenc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827213"/>
            <a:ext cx="4419600" cy="380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4267200" y="57912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Churchill, Roosevelt, Stalin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Allied Military Strategy in the Pacific (1941-1945)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By 1942, Japan had controlled almost the entire area of the Pacific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Allies were able to hold on to Hawaii and Samoa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“Active defense” campaign: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>
                <a:effectLst/>
                <a:latin typeface="Arial" pitchFamily="34" charset="0"/>
              </a:rPr>
              <a:t>	-Battle of the Coral Sea (May,1942)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>
                <a:effectLst/>
                <a:latin typeface="Arial" pitchFamily="34" charset="0"/>
              </a:rPr>
              <a:t>	-Battle of Midway (June, 1942)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>
                <a:effectLst/>
                <a:latin typeface="Arial" pitchFamily="34" charset="0"/>
              </a:rPr>
              <a:t>	-Battle of Guadalcanal (Aug. 1942-Feb. 1943)</a:t>
            </a: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Pacific Theatre Cont…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143000"/>
            <a:ext cx="5410200" cy="5181600"/>
          </a:xfrm>
        </p:spPr>
        <p:txBody>
          <a:bodyPr/>
          <a:lstStyle/>
          <a:p>
            <a:pPr eaLnBrk="1" hangingPunct="1"/>
            <a:r>
              <a:rPr lang="en-US" smtClean="0">
                <a:effectLst/>
                <a:latin typeface="Arial" pitchFamily="34" charset="0"/>
              </a:rPr>
              <a:t>The Allies took control of several islands in the Pacific under the leadership of General Douglas MacArthur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/>
                <a:latin typeface="Arial" pitchFamily="34" charset="0"/>
              </a:rPr>
              <a:t>	-Iwo Jima (1945)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/>
                <a:latin typeface="Arial" pitchFamily="34" charset="0"/>
              </a:rPr>
              <a:t>	-Okinawa (1945)</a:t>
            </a:r>
          </a:p>
          <a:p>
            <a:pPr eaLnBrk="1" hangingPunct="1"/>
            <a:r>
              <a:rPr lang="en-US" smtClean="0">
                <a:effectLst/>
                <a:latin typeface="Arial" pitchFamily="34" charset="0"/>
              </a:rPr>
              <a:t>The recapture of the Philippines was the highlight (Oct. 1944-March</a:t>
            </a:r>
            <a:r>
              <a:rPr lang="en-US" sz="3600" smtClean="0">
                <a:effectLst/>
                <a:latin typeface="Arial" pitchFamily="34" charset="0"/>
              </a:rPr>
              <a:t> 1945)</a:t>
            </a:r>
          </a:p>
        </p:txBody>
      </p:sp>
      <p:pic>
        <p:nvPicPr>
          <p:cNvPr id="31749" name="Picture 5" descr="MacArth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851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iwojimaflagraise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533400"/>
            <a:ext cx="6248400" cy="616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“The Alternative to Surrender is Prompt and Utter Destruction”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979988" cy="4648200"/>
          </a:xfrm>
        </p:spPr>
        <p:txBody>
          <a:bodyPr/>
          <a:lstStyle/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August 6, 1945:  Atomic bomb is dropped on Hiroshima (at least 75,000 killed)</a:t>
            </a:r>
          </a:p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August 9, 1945:  Atomic bomb is dropped on Nagasaki</a:t>
            </a:r>
          </a:p>
        </p:txBody>
      </p:sp>
      <p:pic>
        <p:nvPicPr>
          <p:cNvPr id="32773" name="Picture 5" descr="hir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19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hir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3505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nagasakicloudabom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World War II- The Homefront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800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American industry key to victory</a:t>
            </a:r>
          </a:p>
          <a:p>
            <a:pPr eaLnBrk="1" hangingPunct="1">
              <a:defRPr/>
            </a:pPr>
            <a:r>
              <a:rPr lang="en-US" sz="2800" smtClean="0"/>
              <a:t>Built tanks, bombs, guns, ships, ammunition, etc.</a:t>
            </a:r>
          </a:p>
          <a:p>
            <a:pPr eaLnBrk="1" hangingPunct="1">
              <a:defRPr/>
            </a:pPr>
            <a:r>
              <a:rPr lang="en-US" sz="2800" smtClean="0"/>
              <a:t>War bonds (borrowed $$$ from Americans) raised about $50 billion for war effort</a:t>
            </a:r>
          </a:p>
          <a:p>
            <a:pPr eaLnBrk="1" hangingPunct="1">
              <a:defRPr/>
            </a:pPr>
            <a:r>
              <a:rPr lang="en-US" sz="2800" smtClean="0"/>
              <a:t>Women “filling in” for men off at war</a:t>
            </a:r>
          </a:p>
          <a:p>
            <a:pPr eaLnBrk="1" hangingPunct="1">
              <a:defRPr/>
            </a:pPr>
            <a:r>
              <a:rPr lang="en-US" sz="2800" smtClean="0"/>
              <a:t>Victory Gardens</a:t>
            </a:r>
          </a:p>
        </p:txBody>
      </p:sp>
      <p:pic>
        <p:nvPicPr>
          <p:cNvPr id="36868" name="Picture 7" descr="rosie_the_rivet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3440113" cy="4460875"/>
          </a:xfrm>
        </p:spPr>
      </p:pic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685800" y="59436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“Rosie the Riveter” inspired many women to contribute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Blacks in WWII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49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WWII effort directly led to later civil rights movement</a:t>
            </a:r>
          </a:p>
          <a:p>
            <a:pPr eaLnBrk="1" hangingPunct="1">
              <a:defRPr/>
            </a:pPr>
            <a:r>
              <a:rPr lang="en-US" smtClean="0"/>
              <a:t>Patton’s “Black Panther” Battalion at Battle of the Bulge</a:t>
            </a:r>
          </a:p>
          <a:p>
            <a:pPr eaLnBrk="1" hangingPunct="1">
              <a:defRPr/>
            </a:pPr>
            <a:r>
              <a:rPr lang="en-US" smtClean="0"/>
              <a:t>Tuskegee Airmen</a:t>
            </a:r>
          </a:p>
          <a:p>
            <a:pPr eaLnBrk="1" hangingPunct="1">
              <a:defRPr/>
            </a:pPr>
            <a:r>
              <a:rPr lang="en-US" smtClean="0"/>
              <a:t>July, 1948: Truman signs Executive Order integrating US military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37892" name="Picture 8" descr="72-395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143000"/>
            <a:ext cx="3352800" cy="2497138"/>
          </a:xfrm>
        </p:spPr>
      </p:pic>
      <p:pic>
        <p:nvPicPr>
          <p:cNvPr id="37893" name="Picture 10" descr="AfricanAmericans_WorldWar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428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“The War is Over”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71600"/>
            <a:ext cx="4522788" cy="4689475"/>
          </a:xfrm>
        </p:spPr>
        <p:txBody>
          <a:bodyPr/>
          <a:lstStyle/>
          <a:p>
            <a:pPr eaLnBrk="1" hangingPunct="1"/>
            <a:r>
              <a:rPr lang="en-US" sz="3600" smtClean="0">
                <a:effectLst/>
                <a:latin typeface="Arial" pitchFamily="34" charset="0"/>
              </a:rPr>
              <a:t>Japan surrenders to Allied Forces on the </a:t>
            </a:r>
            <a:r>
              <a:rPr lang="en-US" sz="3600" i="1" smtClean="0">
                <a:effectLst/>
                <a:latin typeface="Arial" pitchFamily="34" charset="0"/>
              </a:rPr>
              <a:t>U.S. Missouri </a:t>
            </a:r>
            <a:r>
              <a:rPr lang="en-US" sz="3600" smtClean="0">
                <a:effectLst/>
                <a:latin typeface="Arial" pitchFamily="34" charset="0"/>
              </a:rPr>
              <a:t> after the second bomb was dropped on Nagasaki- August 14</a:t>
            </a:r>
            <a:r>
              <a:rPr lang="en-US" sz="3600" baseline="30000" smtClean="0">
                <a:effectLst/>
                <a:latin typeface="Arial" pitchFamily="34" charset="0"/>
              </a:rPr>
              <a:t>th</a:t>
            </a:r>
            <a:r>
              <a:rPr lang="en-US" sz="3600" smtClean="0">
                <a:effectLst/>
                <a:latin typeface="Arial" pitchFamily="34" charset="0"/>
              </a:rPr>
              <a:t>– V-J Day</a:t>
            </a:r>
            <a:endParaRPr lang="en-US" sz="3600" i="1" smtClean="0">
              <a:effectLst/>
              <a:latin typeface="Arial" pitchFamily="34" charset="0"/>
            </a:endParaRPr>
          </a:p>
        </p:txBody>
      </p:sp>
      <p:pic>
        <p:nvPicPr>
          <p:cNvPr id="34821" name="Picture 5" descr="k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35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0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Showcard Gothic" pitchFamily="82" charset="0"/>
              </a:rPr>
              <a:t>	THE COSTS OF THE WAR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U.S. lost over 300,000</a:t>
            </a:r>
          </a:p>
          <a:p>
            <a:pPr eaLnBrk="1" hangingPunct="1">
              <a:defRPr/>
            </a:pPr>
            <a:r>
              <a:rPr lang="en-US" sz="3600" smtClean="0"/>
              <a:t>World suffered at least 60 million</a:t>
            </a:r>
          </a:p>
          <a:p>
            <a:pPr eaLnBrk="1" hangingPunct="1">
              <a:defRPr/>
            </a:pPr>
            <a:r>
              <a:rPr lang="en-US" sz="3600" smtClean="0"/>
              <a:t>Over 25 million Russians alone died</a:t>
            </a:r>
          </a:p>
          <a:p>
            <a:pPr eaLnBrk="1" hangingPunct="1">
              <a:defRPr/>
            </a:pPr>
            <a:r>
              <a:rPr lang="en-US" sz="3600" smtClean="0"/>
              <a:t>Over 10 million in death camps </a:t>
            </a:r>
          </a:p>
          <a:p>
            <a:pPr eaLnBrk="1" hangingPunct="1">
              <a:defRPr/>
            </a:pPr>
            <a:r>
              <a:rPr lang="en-US" sz="3600" smtClean="0"/>
              <a:t>New fears arise after the war– fight to contain Communism– THE COLD WAR ERA!!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Causes for World War II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958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i="1" smtClean="0">
                <a:latin typeface="Arial" charset="0"/>
              </a:rPr>
              <a:t>UNDERLYING:</a:t>
            </a:r>
            <a:endParaRPr lang="en-US" sz="3200" i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charset="0"/>
              </a:rPr>
              <a:t>Treaty of Versailles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charset="0"/>
              </a:rPr>
              <a:t>Nationalism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charset="0"/>
              </a:rPr>
              <a:t>Worldwide Depression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charset="0"/>
              </a:rPr>
              <a:t>Dictatorships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charset="0"/>
              </a:rPr>
              <a:t>The policy of appeasement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charset="0"/>
              </a:rPr>
              <a:t>American Isolationism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57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i="1" smtClean="0">
                <a:latin typeface="Arial" charset="0"/>
              </a:rPr>
              <a:t>DIRECT: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Arial" charset="0"/>
              </a:rPr>
              <a:t>Germany invading Poland on September 1</a:t>
            </a:r>
            <a:r>
              <a:rPr lang="en-US" sz="3600" baseline="30000" smtClean="0">
                <a:latin typeface="Arial" charset="0"/>
              </a:rPr>
              <a:t>st</a:t>
            </a:r>
            <a:r>
              <a:rPr lang="en-US" sz="3600" smtClean="0">
                <a:latin typeface="Arial" charset="0"/>
              </a:rPr>
              <a:t>, 1939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smtClean="0">
              <a:latin typeface="Arial" charset="0"/>
            </a:endParaRPr>
          </a:p>
        </p:txBody>
      </p:sp>
      <p:pic>
        <p:nvPicPr>
          <p:cNvPr id="28680" name="Picture 1032" descr="panzer_ta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34" descr="invasion%20of%20po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43200"/>
            <a:ext cx="4286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  <p:bldP spid="61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smtClean="0">
                <a:latin typeface="Showcard Gothic" pitchFamily="82" charset="0"/>
              </a:rPr>
              <a:t/>
            </a:r>
            <a:br>
              <a:rPr lang="en-US" sz="8000" smtClean="0">
                <a:latin typeface="Showcard Gothic" pitchFamily="82" charset="0"/>
              </a:rPr>
            </a:br>
            <a:r>
              <a:rPr lang="en-US" sz="8000" smtClean="0">
                <a:latin typeface="Showcard Gothic" pitchFamily="82" charset="0"/>
              </a:rPr>
              <a:t/>
            </a:r>
            <a:br>
              <a:rPr lang="en-US" sz="8000" smtClean="0">
                <a:latin typeface="Showcard Gothic" pitchFamily="82" charset="0"/>
              </a:rPr>
            </a:br>
            <a:r>
              <a:rPr lang="en-US" sz="8000" smtClean="0">
                <a:latin typeface="Showcard Gothic" pitchFamily="82" charset="0"/>
              </a:rPr>
              <a:t/>
            </a:r>
            <a:br>
              <a:rPr lang="en-US" sz="8000" smtClean="0">
                <a:latin typeface="Showcard Gothic" pitchFamily="82" charset="0"/>
              </a:rPr>
            </a:br>
            <a:r>
              <a:rPr lang="en-US" sz="8000" smtClean="0">
                <a:latin typeface="Showcard Gothic" pitchFamily="82" charset="0"/>
              </a:rPr>
              <a:t>The Axis Powers!!!</a:t>
            </a:r>
          </a:p>
        </p:txBody>
      </p:sp>
      <p:sp>
        <p:nvSpPr>
          <p:cNvPr id="24581" name="Rectangle 205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Hitler and Nazi Germany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029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</a:rPr>
              <a:t>Rise to power result of weakness of previous government (1933- became Chancellor)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</a:rPr>
              <a:t>Charismatic speaker, preached German nationalism, denounced Versailles Treaty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</a:rPr>
              <a:t>Blamed Jews, communists for Germany’s problems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</a:rPr>
              <a:t>Promised return of German pride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>
              <a:latin typeface="Arial" charset="0"/>
            </a:endParaRPr>
          </a:p>
        </p:txBody>
      </p:sp>
      <p:pic>
        <p:nvPicPr>
          <p:cNvPr id="25608" name="Picture 2056" descr="triumph_of_the_will_hitler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95400"/>
            <a:ext cx="2840038" cy="252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2059" descr="hitler_talking1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095750"/>
            <a:ext cx="3429000" cy="2355850"/>
          </a:xfrm>
        </p:spPr>
      </p:pic>
      <p:sp>
        <p:nvSpPr>
          <p:cNvPr id="25613" name="Text Box 2061"/>
          <p:cNvSpPr txBox="1">
            <a:spLocks noChangeArrowheads="1"/>
          </p:cNvSpPr>
          <p:nvPr/>
        </p:nvSpPr>
        <p:spPr bwMode="auto">
          <a:xfrm>
            <a:off x="4495800" y="24384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  <p:bldP spid="256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Benito Mussolini in Italy</a:t>
            </a:r>
          </a:p>
        </p:txBody>
      </p:sp>
      <p:pic>
        <p:nvPicPr>
          <p:cNvPr id="14342" name="Picture 1030" descr="mussolini">
            <a:hlinkClick r:id="rId3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2971800" cy="2200275"/>
          </a:xfrm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429000" y="990600"/>
            <a:ext cx="5715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Fascist leader who took control of Italy in 1922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Wanted to create another Roman Empire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Invaded Ethiopia in 1935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Along with Hitler supported Francisco Franco in the Spanish Civil War (combat experience)</a:t>
            </a:r>
          </a:p>
        </p:txBody>
      </p:sp>
      <p:pic>
        <p:nvPicPr>
          <p:cNvPr id="14345" name="Picture 1033" descr="mussolini">
            <a:hlinkClick r:id="rId5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352800"/>
            <a:ext cx="2406650" cy="32766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Japanese Expansion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685800"/>
            <a:ext cx="4953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Sought total control of Pacific (resources)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1931- military occupation of  Manchuria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1936- Japan signs Pact with Germany, Italy</a:t>
            </a:r>
          </a:p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Nanking Massacre- December 1937</a:t>
            </a:r>
          </a:p>
        </p:txBody>
      </p:sp>
      <p:pic>
        <p:nvPicPr>
          <p:cNvPr id="10246" name="Picture 6" descr="manchu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038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American Neutrality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219200"/>
            <a:ext cx="533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Domestic: U.S. in midst of Great Depression, public intent on remaining neutral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1935: First Neutrality Act (no sale of arms to belligerent nations)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1937: Arm sales only on “cash and carry” basis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</a:rPr>
              <a:t>FDR warns of impending problems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 charset="0"/>
            </a:endParaRPr>
          </a:p>
        </p:txBody>
      </p:sp>
      <p:pic>
        <p:nvPicPr>
          <p:cNvPr id="11268" name="Picture 3" descr="franklin-roosevelt-picture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0956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President Roosevelt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build="p" autoUpdateAnimBg="0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1649</TotalTime>
  <Words>1310</Words>
  <Application>Microsoft Office PowerPoint</Application>
  <PresentationFormat>On-screen Show (4:3)</PresentationFormat>
  <Paragraphs>189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Tahoma</vt:lpstr>
      <vt:lpstr>Arial</vt:lpstr>
      <vt:lpstr>Wingdings</vt:lpstr>
      <vt:lpstr>Calibri</vt:lpstr>
      <vt:lpstr>Times New Roman</vt:lpstr>
      <vt:lpstr>Showcard Gothic</vt:lpstr>
      <vt:lpstr>Verdana</vt:lpstr>
      <vt:lpstr>Slit</vt:lpstr>
      <vt:lpstr>World War II (1939-1945)</vt:lpstr>
      <vt:lpstr>What’s Essential?</vt:lpstr>
      <vt:lpstr>Essential to Know (con’t)</vt:lpstr>
      <vt:lpstr>Causes for World War II</vt:lpstr>
      <vt:lpstr>   The Axis Powers!!!</vt:lpstr>
      <vt:lpstr>Hitler and Nazi Germany</vt:lpstr>
      <vt:lpstr>Benito Mussolini in Italy</vt:lpstr>
      <vt:lpstr>Japanese Expansion</vt:lpstr>
      <vt:lpstr>American Neutrality</vt:lpstr>
      <vt:lpstr>Isolationism in the United States</vt:lpstr>
      <vt:lpstr>Appeasement</vt:lpstr>
      <vt:lpstr>War Erupts!!!</vt:lpstr>
      <vt:lpstr>World War II (1939-1941)</vt:lpstr>
      <vt:lpstr>Hitler Moves in Europe</vt:lpstr>
      <vt:lpstr>The United States and Britain</vt:lpstr>
      <vt:lpstr>PowerPoint Presentation</vt:lpstr>
      <vt:lpstr>The U.S. Enters the War</vt:lpstr>
      <vt:lpstr>PowerPoint Presentation</vt:lpstr>
      <vt:lpstr>Images of Pearl Harbor</vt:lpstr>
      <vt:lpstr>America Enters War</vt:lpstr>
      <vt:lpstr>Japanese Internment</vt:lpstr>
      <vt:lpstr>Allied Military Strategy (1941-1945)</vt:lpstr>
      <vt:lpstr>The Participants</vt:lpstr>
      <vt:lpstr>Mobilizing for War</vt:lpstr>
      <vt:lpstr>The Liberation of Europe</vt:lpstr>
      <vt:lpstr>Allied Advances in Europe (1943-1944)</vt:lpstr>
      <vt:lpstr>Allied Advancements Cont…</vt:lpstr>
      <vt:lpstr>Unconditional Surrender in Europe (1944-1945)</vt:lpstr>
      <vt:lpstr>Germany’s Last Gasp Effort</vt:lpstr>
      <vt:lpstr> YALTA CONFERENCE    (February 1945)</vt:lpstr>
      <vt:lpstr>Allied Military Strategy in the Pacific (1941-1945)</vt:lpstr>
      <vt:lpstr>The Pacific Theatre Cont…</vt:lpstr>
      <vt:lpstr>“The Alternative to Surrender is Prompt and Utter Destruction”</vt:lpstr>
      <vt:lpstr>World War II- The Homefront</vt:lpstr>
      <vt:lpstr>Blacks in WWII</vt:lpstr>
      <vt:lpstr>“The War is Over”</vt:lpstr>
      <vt:lpstr> THE COSTS OF THE WAR</vt:lpstr>
    </vt:vector>
  </TitlesOfParts>
  <Company>Barrington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(1939-1945)</dc:title>
  <dc:creator>End User</dc:creator>
  <cp:lastModifiedBy>Teacher E-Solutions</cp:lastModifiedBy>
  <cp:revision>118</cp:revision>
  <dcterms:created xsi:type="dcterms:W3CDTF">2002-04-23T12:09:57Z</dcterms:created>
  <dcterms:modified xsi:type="dcterms:W3CDTF">2019-01-18T16:59:48Z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