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DD5EB7-7CCB-4C19-B5C1-C46EF3C3147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1665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80E26-94C4-4DB5-8674-FCD144DE6AC5}" type="slidenum">
              <a:rPr lang="en-GB"/>
              <a:pPr/>
              <a:t>1</a:t>
            </a:fld>
            <a:endParaRPr lang="en-GB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5D33E1-8FFA-4DF7-890F-5F1B99286E15}" type="slidenum">
              <a:rPr lang="en-GB"/>
              <a:pPr/>
              <a:t>2</a:t>
            </a:fld>
            <a:endParaRPr lang="en-GB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660F3C-C794-4E6F-9CE6-BFBB83EB397A}" type="slidenum">
              <a:rPr lang="en-GB"/>
              <a:pPr/>
              <a:t>3</a:t>
            </a:fld>
            <a:endParaRPr lang="en-GB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DD2147-948A-41B0-A14C-3433FEAA7A34}" type="slidenum">
              <a:rPr lang="en-GB"/>
              <a:pPr/>
              <a:t>4</a:t>
            </a:fld>
            <a:endParaRPr lang="en-GB"/>
          </a:p>
        </p:txBody>
      </p:sp>
      <p:sp>
        <p:nvSpPr>
          <p:cNvPr id="13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2AF7E2-26BD-4D60-9D90-2BCFAAA771FB}" type="slidenum">
              <a:rPr lang="en-GB"/>
              <a:pPr/>
              <a:t>5</a:t>
            </a:fld>
            <a:endParaRPr lang="en-GB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13E54-BB97-41BD-B568-3ACD10D3F4E4}" type="slidenum">
              <a:rPr lang="en-GB"/>
              <a:pPr/>
              <a:t>6</a:t>
            </a:fld>
            <a:endParaRPr lang="en-GB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DD75DA-9C03-4EE6-9144-CBB157C8C889}" type="slidenum">
              <a:rPr lang="en-GB"/>
              <a:pPr/>
              <a:t>7</a:t>
            </a:fld>
            <a:endParaRPr lang="en-GB"/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-14288"/>
            <a:ext cx="9155113" cy="6884988"/>
            <a:chOff x="0" y="-9"/>
            <a:chExt cx="5767" cy="4337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1632" y="-5"/>
              <a:ext cx="1737" cy="4333"/>
            </a:xfrm>
            <a:custGeom>
              <a:avLst/>
              <a:gdLst>
                <a:gd name="T0" fmla="*/ 494 w 1737"/>
                <a:gd name="T1" fmla="*/ 4309 h 4320"/>
                <a:gd name="T2" fmla="*/ 1737 w 1737"/>
                <a:gd name="T3" fmla="*/ 4320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09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-7"/>
              <a:ext cx="1737" cy="4329"/>
            </a:xfrm>
            <a:custGeom>
              <a:avLst/>
              <a:gdLst>
                <a:gd name="T0" fmla="*/ 494 w 1737"/>
                <a:gd name="T1" fmla="*/ 4309 h 4320"/>
                <a:gd name="T2" fmla="*/ 1737 w 1737"/>
                <a:gd name="T3" fmla="*/ 4320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09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3744" y="-4"/>
              <a:ext cx="1739" cy="4330"/>
            </a:xfrm>
            <a:custGeom>
              <a:avLst/>
              <a:gdLst>
                <a:gd name="T0" fmla="*/ 494 w 1739"/>
                <a:gd name="T1" fmla="*/ 4415 h 4420"/>
                <a:gd name="T2" fmla="*/ 1739 w 1739"/>
                <a:gd name="T3" fmla="*/ 4420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4415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hidden">
            <a:xfrm>
              <a:off x="1920" y="-9"/>
              <a:ext cx="2080" cy="4324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338 h 4338"/>
                <a:gd name="T4" fmla="*/ 2080 w 2080"/>
                <a:gd name="T5" fmla="*/ 4338 h 4338"/>
                <a:gd name="T6" fmla="*/ 1033 w 2080"/>
                <a:gd name="T7" fmla="*/ 0 h 4338"/>
                <a:gd name="T8" fmla="*/ 0 w 2080"/>
                <a:gd name="T9" fmla="*/ 7 h 4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117" y="97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hidden">
            <a:xfrm rot="2702961" flipH="1">
              <a:off x="810" y="766"/>
              <a:ext cx="2544" cy="1008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hidden">
            <a:xfrm>
              <a:off x="83" y="49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 rot="-2895842">
              <a:off x="-984" y="1041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hidden">
            <a:xfrm rot="-2305141">
              <a:off x="1331" y="913"/>
              <a:ext cx="3594" cy="1735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 rot="2084418" flipH="1">
              <a:off x="1859" y="865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hidden">
            <a:xfrm>
              <a:off x="4250" y="-7"/>
              <a:ext cx="1089" cy="2285"/>
            </a:xfrm>
            <a:custGeom>
              <a:avLst/>
              <a:gdLst>
                <a:gd name="T0" fmla="*/ 0 w 1089"/>
                <a:gd name="T1" fmla="*/ 2265 h 2285"/>
                <a:gd name="T2" fmla="*/ 1030 w 1089"/>
                <a:gd name="T3" fmla="*/ 0 h 2285"/>
                <a:gd name="T4" fmla="*/ 1089 w 1089"/>
                <a:gd name="T5" fmla="*/ 0 h 2285"/>
                <a:gd name="T6" fmla="*/ 37 w 1089"/>
                <a:gd name="T7" fmla="*/ 2285 h 2285"/>
                <a:gd name="T8" fmla="*/ 0 w 1089"/>
                <a:gd name="T9" fmla="*/ 2265 h 2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9" h="2285">
                  <a:moveTo>
                    <a:pt x="0" y="2265"/>
                  </a:moveTo>
                  <a:cubicBezTo>
                    <a:pt x="438" y="996"/>
                    <a:pt x="865" y="377"/>
                    <a:pt x="1030" y="0"/>
                  </a:cubicBezTo>
                  <a:cubicBezTo>
                    <a:pt x="1030" y="0"/>
                    <a:pt x="1059" y="0"/>
                    <a:pt x="1089" y="0"/>
                  </a:cubicBezTo>
                  <a:cubicBezTo>
                    <a:pt x="565" y="834"/>
                    <a:pt x="181" y="1853"/>
                    <a:pt x="37" y="2285"/>
                  </a:cubicBezTo>
                  <a:cubicBezTo>
                    <a:pt x="37" y="2285"/>
                    <a:pt x="0" y="2265"/>
                    <a:pt x="0" y="226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invGray">
            <a:xfrm>
              <a:off x="0" y="2441"/>
              <a:ext cx="5760" cy="4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invGray">
            <a:xfrm>
              <a:off x="1632" y="2487"/>
              <a:ext cx="1737" cy="382"/>
            </a:xfrm>
            <a:custGeom>
              <a:avLst/>
              <a:gdLst>
                <a:gd name="T0" fmla="*/ 494 w 1737"/>
                <a:gd name="T1" fmla="*/ 4309 h 4320"/>
                <a:gd name="T2" fmla="*/ 1737 w 1737"/>
                <a:gd name="T3" fmla="*/ 4320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09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invGray">
            <a:xfrm>
              <a:off x="0" y="2487"/>
              <a:ext cx="1737" cy="381"/>
            </a:xfrm>
            <a:custGeom>
              <a:avLst/>
              <a:gdLst>
                <a:gd name="T0" fmla="*/ 494 w 1737"/>
                <a:gd name="T1" fmla="*/ 4309 h 4320"/>
                <a:gd name="T2" fmla="*/ 1737 w 1737"/>
                <a:gd name="T3" fmla="*/ 4320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09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invGray">
            <a:xfrm>
              <a:off x="3744" y="2487"/>
              <a:ext cx="1739" cy="382"/>
            </a:xfrm>
            <a:custGeom>
              <a:avLst/>
              <a:gdLst>
                <a:gd name="T0" fmla="*/ 494 w 1739"/>
                <a:gd name="T1" fmla="*/ 4415 h 4420"/>
                <a:gd name="T2" fmla="*/ 1739 w 1739"/>
                <a:gd name="T3" fmla="*/ 4420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4415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invGray">
            <a:xfrm>
              <a:off x="1920" y="2487"/>
              <a:ext cx="2080" cy="381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338 h 4338"/>
                <a:gd name="T4" fmla="*/ 2080 w 2080"/>
                <a:gd name="T5" fmla="*/ 4338 h 4338"/>
                <a:gd name="T6" fmla="*/ 1033 w 2080"/>
                <a:gd name="T7" fmla="*/ 0 h 4338"/>
                <a:gd name="T8" fmla="*/ 0 w 2080"/>
                <a:gd name="T9" fmla="*/ 7 h 4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5" name="Rectangle 19"/>
            <p:cNvSpPr>
              <a:spLocks noChangeArrowheads="1"/>
            </p:cNvSpPr>
            <p:nvPr/>
          </p:nvSpPr>
          <p:spPr bwMode="invGray">
            <a:xfrm>
              <a:off x="7" y="2456"/>
              <a:ext cx="5760" cy="4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invGray">
            <a:xfrm>
              <a:off x="2583" y="2449"/>
              <a:ext cx="1036" cy="420"/>
            </a:xfrm>
            <a:custGeom>
              <a:avLst/>
              <a:gdLst>
                <a:gd name="T0" fmla="*/ 1027 w 1036"/>
                <a:gd name="T1" fmla="*/ 0 h 420"/>
                <a:gd name="T2" fmla="*/ 0 w 1036"/>
                <a:gd name="T3" fmla="*/ 417 h 420"/>
                <a:gd name="T4" fmla="*/ 24 w 1036"/>
                <a:gd name="T5" fmla="*/ 420 h 420"/>
                <a:gd name="T6" fmla="*/ 1036 w 1036"/>
                <a:gd name="T7" fmla="*/ 16 h 420"/>
                <a:gd name="T8" fmla="*/ 1027 w 1036"/>
                <a:gd name="T9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6" h="420">
                  <a:moveTo>
                    <a:pt x="1027" y="0"/>
                  </a:moveTo>
                  <a:cubicBezTo>
                    <a:pt x="508" y="159"/>
                    <a:pt x="167" y="347"/>
                    <a:pt x="0" y="417"/>
                  </a:cubicBezTo>
                  <a:cubicBezTo>
                    <a:pt x="0" y="417"/>
                    <a:pt x="12" y="418"/>
                    <a:pt x="24" y="420"/>
                  </a:cubicBezTo>
                  <a:cubicBezTo>
                    <a:pt x="237" y="321"/>
                    <a:pt x="708" y="105"/>
                    <a:pt x="1036" y="16"/>
                  </a:cubicBezTo>
                  <a:cubicBezTo>
                    <a:pt x="1036" y="16"/>
                    <a:pt x="1027" y="0"/>
                    <a:pt x="1027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invGray">
            <a:xfrm rot="18897039" flipH="1">
              <a:off x="1486" y="2417"/>
              <a:ext cx="1060" cy="480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invGray">
            <a:xfrm rot="18897039" flipH="1">
              <a:off x="766" y="2417"/>
              <a:ext cx="1060" cy="480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invGray">
            <a:xfrm rot="18897039" flipH="1">
              <a:off x="31" y="2385"/>
              <a:ext cx="1034" cy="487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invGray">
            <a:xfrm flipH="1" flipV="1">
              <a:off x="576" y="2441"/>
              <a:ext cx="3552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invGray">
            <a:xfrm flipH="1" flipV="1">
              <a:off x="240" y="2441"/>
              <a:ext cx="1536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invGray">
            <a:xfrm flipH="1" flipV="1">
              <a:off x="3036" y="2489"/>
              <a:ext cx="1332" cy="383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invGray">
            <a:xfrm flipH="1" flipV="1">
              <a:off x="3984" y="2441"/>
              <a:ext cx="1536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4" name="Freeform 28"/>
            <p:cNvSpPr>
              <a:spLocks/>
            </p:cNvSpPr>
            <p:nvPr/>
          </p:nvSpPr>
          <p:spPr bwMode="invGray">
            <a:xfrm flipH="1" flipV="1">
              <a:off x="3456" y="2441"/>
              <a:ext cx="2304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5" name="Rectangle 29"/>
            <p:cNvSpPr>
              <a:spLocks noChangeArrowheads="1"/>
            </p:cNvSpPr>
            <p:nvPr/>
          </p:nvSpPr>
          <p:spPr bwMode="invGray">
            <a:xfrm>
              <a:off x="0" y="2462"/>
              <a:ext cx="5760" cy="1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6" name="Rectangle 30"/>
            <p:cNvSpPr>
              <a:spLocks noChangeArrowheads="1"/>
            </p:cNvSpPr>
            <p:nvPr/>
          </p:nvSpPr>
          <p:spPr bwMode="hidden">
            <a:xfrm>
              <a:off x="0" y="2880"/>
              <a:ext cx="5760" cy="57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7" name="Rectangle 31"/>
            <p:cNvSpPr>
              <a:spLocks noChangeArrowheads="1"/>
            </p:cNvSpPr>
            <p:nvPr/>
          </p:nvSpPr>
          <p:spPr bwMode="hidden">
            <a:xfrm>
              <a:off x="0" y="3408"/>
              <a:ext cx="5760" cy="9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4128" name="Picture 32" descr="BTZBUL1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6" y="1650"/>
              <a:ext cx="204" cy="2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129" name="Rectangle 33"/>
          <p:cNvSpPr>
            <a:spLocks noGrp="1" noChangeArrowheads="1"/>
          </p:cNvSpPr>
          <p:nvPr>
            <p:ph type="ctrTitle"/>
          </p:nvPr>
        </p:nvSpPr>
        <p:spPr>
          <a:xfrm>
            <a:off x="1676400" y="1905000"/>
            <a:ext cx="7239000" cy="1905000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130" name="Rectangle 34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4572000"/>
            <a:ext cx="6400800" cy="16795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131" name="Rectangle 3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32" name="Rectangle 3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33" name="Rectangle 3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9EAF168-CC91-41AC-96A3-7D81B75E36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C6F180-CB11-4567-8A9D-B21B7CD5D9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19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65138"/>
            <a:ext cx="1943100" cy="56308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65138"/>
            <a:ext cx="5676900" cy="56308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8D48A0-66A6-4896-A071-BE18E4C525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79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7C56D-F400-4856-9FB6-692271875B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05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EAAF1-AB17-427E-9AC5-672A381BD3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731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B8F2D-6B8D-484F-8D51-B4A0C5ED7A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29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FD085-C00B-48E5-BD13-6A3530A339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10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54400-49DD-42DE-84B4-B517783A96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130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8E053-0317-495C-98E6-4A65D4F0D2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878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6B6AEE-5835-448E-A4DB-D5735D434C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843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B71A7-4F37-4E70-8FBF-764B12EC43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6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7405688"/>
            <a:chOff x="0" y="-9"/>
            <a:chExt cx="5760" cy="4665"/>
          </a:xfrm>
        </p:grpSpPr>
        <p:sp>
          <p:nvSpPr>
            <p:cNvPr id="3075" name="Freeform 3"/>
            <p:cNvSpPr>
              <a:spLocks/>
            </p:cNvSpPr>
            <p:nvPr/>
          </p:nvSpPr>
          <p:spPr bwMode="hidden">
            <a:xfrm>
              <a:off x="1632" y="-5"/>
              <a:ext cx="1737" cy="4333"/>
            </a:xfrm>
            <a:custGeom>
              <a:avLst/>
              <a:gdLst>
                <a:gd name="T0" fmla="*/ 494 w 1737"/>
                <a:gd name="T1" fmla="*/ 4309 h 4320"/>
                <a:gd name="T2" fmla="*/ 1737 w 1737"/>
                <a:gd name="T3" fmla="*/ 4320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09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" name="Freeform 4"/>
            <p:cNvSpPr>
              <a:spLocks/>
            </p:cNvSpPr>
            <p:nvPr/>
          </p:nvSpPr>
          <p:spPr bwMode="hidden">
            <a:xfrm>
              <a:off x="0" y="-7"/>
              <a:ext cx="1737" cy="4329"/>
            </a:xfrm>
            <a:custGeom>
              <a:avLst/>
              <a:gdLst>
                <a:gd name="T0" fmla="*/ 494 w 1737"/>
                <a:gd name="T1" fmla="*/ 4309 h 4320"/>
                <a:gd name="T2" fmla="*/ 1737 w 1737"/>
                <a:gd name="T3" fmla="*/ 4320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09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" name="Freeform 5"/>
            <p:cNvSpPr>
              <a:spLocks/>
            </p:cNvSpPr>
            <p:nvPr/>
          </p:nvSpPr>
          <p:spPr bwMode="hidden">
            <a:xfrm>
              <a:off x="3744" y="-4"/>
              <a:ext cx="1739" cy="4330"/>
            </a:xfrm>
            <a:custGeom>
              <a:avLst/>
              <a:gdLst>
                <a:gd name="T0" fmla="*/ 494 w 1739"/>
                <a:gd name="T1" fmla="*/ 4415 h 4420"/>
                <a:gd name="T2" fmla="*/ 1739 w 1739"/>
                <a:gd name="T3" fmla="*/ 4420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4415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" name="Freeform 6"/>
            <p:cNvSpPr>
              <a:spLocks/>
            </p:cNvSpPr>
            <p:nvPr/>
          </p:nvSpPr>
          <p:spPr bwMode="hidden">
            <a:xfrm>
              <a:off x="1920" y="-9"/>
              <a:ext cx="2080" cy="4324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338 h 4338"/>
                <a:gd name="T4" fmla="*/ 2080 w 2080"/>
                <a:gd name="T5" fmla="*/ 4338 h 4338"/>
                <a:gd name="T6" fmla="*/ 1033 w 2080"/>
                <a:gd name="T7" fmla="*/ 0 h 4338"/>
                <a:gd name="T8" fmla="*/ 0 w 2080"/>
                <a:gd name="T9" fmla="*/ 7 h 4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" name="Freeform 7"/>
            <p:cNvSpPr>
              <a:spLocks/>
            </p:cNvSpPr>
            <p:nvPr/>
          </p:nvSpPr>
          <p:spPr bwMode="hidden">
            <a:xfrm>
              <a:off x="117" y="97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" name="Freeform 8"/>
            <p:cNvSpPr>
              <a:spLocks/>
            </p:cNvSpPr>
            <p:nvPr/>
          </p:nvSpPr>
          <p:spPr bwMode="hidden">
            <a:xfrm rot="2702961" flipH="1">
              <a:off x="810" y="766"/>
              <a:ext cx="2544" cy="1008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" name="Freeform 9"/>
            <p:cNvSpPr>
              <a:spLocks/>
            </p:cNvSpPr>
            <p:nvPr/>
          </p:nvSpPr>
          <p:spPr bwMode="hidden">
            <a:xfrm>
              <a:off x="83" y="49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" name="Freeform 10"/>
            <p:cNvSpPr>
              <a:spLocks/>
            </p:cNvSpPr>
            <p:nvPr userDrawn="1"/>
          </p:nvSpPr>
          <p:spPr bwMode="hidden">
            <a:xfrm rot="-2895842">
              <a:off x="-984" y="1041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" name="Freeform 11"/>
            <p:cNvSpPr>
              <a:spLocks/>
            </p:cNvSpPr>
            <p:nvPr/>
          </p:nvSpPr>
          <p:spPr bwMode="hidden">
            <a:xfrm rot="-2305141">
              <a:off x="1331" y="913"/>
              <a:ext cx="3594" cy="1735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" name="Freeform 12"/>
            <p:cNvSpPr>
              <a:spLocks/>
            </p:cNvSpPr>
            <p:nvPr/>
          </p:nvSpPr>
          <p:spPr bwMode="hidden">
            <a:xfrm rot="2084418" flipH="1">
              <a:off x="1859" y="865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" name="Freeform 13"/>
            <p:cNvSpPr>
              <a:spLocks/>
            </p:cNvSpPr>
            <p:nvPr/>
          </p:nvSpPr>
          <p:spPr bwMode="hidden">
            <a:xfrm>
              <a:off x="4250" y="-7"/>
              <a:ext cx="1089" cy="2285"/>
            </a:xfrm>
            <a:custGeom>
              <a:avLst/>
              <a:gdLst>
                <a:gd name="T0" fmla="*/ 0 w 1089"/>
                <a:gd name="T1" fmla="*/ 2265 h 2285"/>
                <a:gd name="T2" fmla="*/ 1030 w 1089"/>
                <a:gd name="T3" fmla="*/ 0 h 2285"/>
                <a:gd name="T4" fmla="*/ 1089 w 1089"/>
                <a:gd name="T5" fmla="*/ 0 h 2285"/>
                <a:gd name="T6" fmla="*/ 37 w 1089"/>
                <a:gd name="T7" fmla="*/ 2285 h 2285"/>
                <a:gd name="T8" fmla="*/ 0 w 1089"/>
                <a:gd name="T9" fmla="*/ 2265 h 2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9" h="2285">
                  <a:moveTo>
                    <a:pt x="0" y="2265"/>
                  </a:moveTo>
                  <a:cubicBezTo>
                    <a:pt x="438" y="996"/>
                    <a:pt x="865" y="377"/>
                    <a:pt x="1030" y="0"/>
                  </a:cubicBezTo>
                  <a:cubicBezTo>
                    <a:pt x="1030" y="0"/>
                    <a:pt x="1059" y="0"/>
                    <a:pt x="1089" y="0"/>
                  </a:cubicBezTo>
                  <a:cubicBezTo>
                    <a:pt x="565" y="834"/>
                    <a:pt x="181" y="1853"/>
                    <a:pt x="37" y="2285"/>
                  </a:cubicBezTo>
                  <a:cubicBezTo>
                    <a:pt x="37" y="2285"/>
                    <a:pt x="0" y="2265"/>
                    <a:pt x="0" y="226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" name="Rectangle 14"/>
            <p:cNvSpPr>
              <a:spLocks noChangeArrowheads="1"/>
            </p:cNvSpPr>
            <p:nvPr/>
          </p:nvSpPr>
          <p:spPr bwMode="hidden">
            <a:xfrm>
              <a:off x="0" y="3910"/>
              <a:ext cx="5760" cy="4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" name="Freeform 15"/>
            <p:cNvSpPr>
              <a:spLocks/>
            </p:cNvSpPr>
            <p:nvPr/>
          </p:nvSpPr>
          <p:spPr bwMode="hidden">
            <a:xfrm>
              <a:off x="1632" y="3956"/>
              <a:ext cx="1737" cy="382"/>
            </a:xfrm>
            <a:custGeom>
              <a:avLst/>
              <a:gdLst>
                <a:gd name="T0" fmla="*/ 494 w 1737"/>
                <a:gd name="T1" fmla="*/ 4309 h 4320"/>
                <a:gd name="T2" fmla="*/ 1737 w 1737"/>
                <a:gd name="T3" fmla="*/ 4320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09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" name="Freeform 16"/>
            <p:cNvSpPr>
              <a:spLocks/>
            </p:cNvSpPr>
            <p:nvPr/>
          </p:nvSpPr>
          <p:spPr bwMode="hidden">
            <a:xfrm>
              <a:off x="0" y="3956"/>
              <a:ext cx="1737" cy="381"/>
            </a:xfrm>
            <a:custGeom>
              <a:avLst/>
              <a:gdLst>
                <a:gd name="T0" fmla="*/ 494 w 1737"/>
                <a:gd name="T1" fmla="*/ 4309 h 4320"/>
                <a:gd name="T2" fmla="*/ 1737 w 1737"/>
                <a:gd name="T3" fmla="*/ 4320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09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" name="Freeform 17"/>
            <p:cNvSpPr>
              <a:spLocks/>
            </p:cNvSpPr>
            <p:nvPr/>
          </p:nvSpPr>
          <p:spPr bwMode="hidden">
            <a:xfrm>
              <a:off x="3744" y="3956"/>
              <a:ext cx="1739" cy="382"/>
            </a:xfrm>
            <a:custGeom>
              <a:avLst/>
              <a:gdLst>
                <a:gd name="T0" fmla="*/ 494 w 1739"/>
                <a:gd name="T1" fmla="*/ 4415 h 4420"/>
                <a:gd name="T2" fmla="*/ 1739 w 1739"/>
                <a:gd name="T3" fmla="*/ 4420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4415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" name="Freeform 18"/>
            <p:cNvSpPr>
              <a:spLocks/>
            </p:cNvSpPr>
            <p:nvPr/>
          </p:nvSpPr>
          <p:spPr bwMode="hidden">
            <a:xfrm>
              <a:off x="1920" y="3956"/>
              <a:ext cx="2080" cy="381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338 h 4338"/>
                <a:gd name="T4" fmla="*/ 2080 w 2080"/>
                <a:gd name="T5" fmla="*/ 4338 h 4338"/>
                <a:gd name="T6" fmla="*/ 1033 w 2080"/>
                <a:gd name="T7" fmla="*/ 0 h 4338"/>
                <a:gd name="T8" fmla="*/ 0 w 2080"/>
                <a:gd name="T9" fmla="*/ 7 h 4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" name="Rectangle 19"/>
            <p:cNvSpPr>
              <a:spLocks noChangeArrowheads="1"/>
            </p:cNvSpPr>
            <p:nvPr/>
          </p:nvSpPr>
          <p:spPr bwMode="hidden">
            <a:xfrm>
              <a:off x="0" y="3905"/>
              <a:ext cx="5760" cy="4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" name="Freeform 20"/>
            <p:cNvSpPr>
              <a:spLocks/>
            </p:cNvSpPr>
            <p:nvPr/>
          </p:nvSpPr>
          <p:spPr bwMode="hidden">
            <a:xfrm>
              <a:off x="2583" y="3918"/>
              <a:ext cx="1036" cy="420"/>
            </a:xfrm>
            <a:custGeom>
              <a:avLst/>
              <a:gdLst>
                <a:gd name="T0" fmla="*/ 1027 w 1036"/>
                <a:gd name="T1" fmla="*/ 0 h 420"/>
                <a:gd name="T2" fmla="*/ 0 w 1036"/>
                <a:gd name="T3" fmla="*/ 417 h 420"/>
                <a:gd name="T4" fmla="*/ 24 w 1036"/>
                <a:gd name="T5" fmla="*/ 420 h 420"/>
                <a:gd name="T6" fmla="*/ 1036 w 1036"/>
                <a:gd name="T7" fmla="*/ 16 h 420"/>
                <a:gd name="T8" fmla="*/ 1027 w 1036"/>
                <a:gd name="T9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6" h="420">
                  <a:moveTo>
                    <a:pt x="1027" y="0"/>
                  </a:moveTo>
                  <a:cubicBezTo>
                    <a:pt x="508" y="159"/>
                    <a:pt x="167" y="347"/>
                    <a:pt x="0" y="417"/>
                  </a:cubicBezTo>
                  <a:cubicBezTo>
                    <a:pt x="0" y="417"/>
                    <a:pt x="12" y="418"/>
                    <a:pt x="24" y="420"/>
                  </a:cubicBezTo>
                  <a:cubicBezTo>
                    <a:pt x="237" y="321"/>
                    <a:pt x="708" y="105"/>
                    <a:pt x="1036" y="16"/>
                  </a:cubicBezTo>
                  <a:cubicBezTo>
                    <a:pt x="1036" y="16"/>
                    <a:pt x="1027" y="0"/>
                    <a:pt x="1027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" name="Freeform 21"/>
            <p:cNvSpPr>
              <a:spLocks/>
            </p:cNvSpPr>
            <p:nvPr/>
          </p:nvSpPr>
          <p:spPr bwMode="hidden">
            <a:xfrm rot="18897039" flipH="1">
              <a:off x="1486" y="3886"/>
              <a:ext cx="1060" cy="480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" name="Freeform 22"/>
            <p:cNvSpPr>
              <a:spLocks/>
            </p:cNvSpPr>
            <p:nvPr/>
          </p:nvSpPr>
          <p:spPr bwMode="hidden">
            <a:xfrm rot="18897039" flipH="1">
              <a:off x="766" y="3886"/>
              <a:ext cx="1060" cy="480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" name="Freeform 23"/>
            <p:cNvSpPr>
              <a:spLocks/>
            </p:cNvSpPr>
            <p:nvPr/>
          </p:nvSpPr>
          <p:spPr bwMode="hidden">
            <a:xfrm rot="18897039" flipH="1">
              <a:off x="31" y="3854"/>
              <a:ext cx="1034" cy="487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" name="Freeform 24"/>
            <p:cNvSpPr>
              <a:spLocks/>
            </p:cNvSpPr>
            <p:nvPr/>
          </p:nvSpPr>
          <p:spPr bwMode="hidden">
            <a:xfrm flipH="1" flipV="1">
              <a:off x="576" y="3910"/>
              <a:ext cx="3552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" name="Freeform 25"/>
            <p:cNvSpPr>
              <a:spLocks/>
            </p:cNvSpPr>
            <p:nvPr/>
          </p:nvSpPr>
          <p:spPr bwMode="hidden">
            <a:xfrm flipH="1" flipV="1">
              <a:off x="240" y="3910"/>
              <a:ext cx="1536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" name="Freeform 26"/>
            <p:cNvSpPr>
              <a:spLocks/>
            </p:cNvSpPr>
            <p:nvPr/>
          </p:nvSpPr>
          <p:spPr bwMode="hidden">
            <a:xfrm flipH="1" flipV="1">
              <a:off x="3036" y="3958"/>
              <a:ext cx="1332" cy="383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" name="Freeform 27"/>
            <p:cNvSpPr>
              <a:spLocks/>
            </p:cNvSpPr>
            <p:nvPr/>
          </p:nvSpPr>
          <p:spPr bwMode="hidden">
            <a:xfrm flipH="1" flipV="1">
              <a:off x="3984" y="3910"/>
              <a:ext cx="1536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" name="Freeform 28"/>
            <p:cNvSpPr>
              <a:spLocks/>
            </p:cNvSpPr>
            <p:nvPr/>
          </p:nvSpPr>
          <p:spPr bwMode="hidden">
            <a:xfrm flipH="1" flipV="1">
              <a:off x="3456" y="3910"/>
              <a:ext cx="2304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1" name="Rectangle 29"/>
            <p:cNvSpPr>
              <a:spLocks noChangeArrowheads="1"/>
            </p:cNvSpPr>
            <p:nvPr/>
          </p:nvSpPr>
          <p:spPr bwMode="hidden">
            <a:xfrm>
              <a:off x="0" y="3931"/>
              <a:ext cx="5760" cy="1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02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5138"/>
            <a:ext cx="77724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03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2788" y="631348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51188" y="631348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0188" y="631348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11A29E7A-EB4C-45BC-A6D5-F78E94F133F0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85000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Writing A Good Essay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r>
              <a:rPr lang="en-US"/>
              <a:t>A Good Essay . . 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Has a Beginning, Middle and End.</a:t>
            </a:r>
          </a:p>
          <a:p>
            <a:r>
              <a:rPr lang="en-US"/>
              <a:t>Uses Paragraphs</a:t>
            </a:r>
          </a:p>
          <a:p>
            <a:r>
              <a:rPr lang="en-US"/>
              <a:t>Can be Clearly Understood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r>
              <a:rPr lang="en-US"/>
              <a:t>An Essay Is . . 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written speech, used to talk about a given topic.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r>
              <a:rPr lang="en-US"/>
              <a:t>The Beginning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Has 3 Sentences</a:t>
            </a:r>
          </a:p>
          <a:p>
            <a:r>
              <a:rPr lang="en-US"/>
              <a:t>S1-Intro and a main overview of the main, and primary topic.</a:t>
            </a:r>
          </a:p>
          <a:p>
            <a:r>
              <a:rPr lang="en-US"/>
              <a:t>S2-Thesis Statement (a statement that proves a point)</a:t>
            </a:r>
          </a:p>
          <a:p>
            <a:r>
              <a:rPr lang="en-US"/>
              <a:t>S3-Lead or conversion to start you body section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r>
              <a:rPr lang="en-US"/>
              <a:t>The Body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Body is the main section of the essay.</a:t>
            </a:r>
          </a:p>
          <a:p>
            <a:r>
              <a:rPr lang="en-US"/>
              <a:t>Can be put into 1 or many paragraphs.</a:t>
            </a:r>
          </a:p>
          <a:p>
            <a:r>
              <a:rPr lang="en-US"/>
              <a:t>Talks about the subjects main points.</a:t>
            </a:r>
          </a:p>
          <a:p>
            <a:r>
              <a:rPr lang="en-US"/>
              <a:t>Each paragraph is a different sub-topic</a:t>
            </a:r>
          </a:p>
          <a:p>
            <a:r>
              <a:rPr lang="en-US"/>
              <a:t>Gives all info. being presented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r>
              <a:rPr lang="en-US"/>
              <a:t>The End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Your ending paragraph sums up the entire essay.</a:t>
            </a:r>
          </a:p>
          <a:p>
            <a:r>
              <a:rPr lang="en-US" sz="2800"/>
              <a:t>In Your Ending . . .</a:t>
            </a:r>
          </a:p>
          <a:p>
            <a:pPr lvl="1"/>
            <a:r>
              <a:rPr lang="en-US" sz="2400"/>
              <a:t>Restate your topic</a:t>
            </a:r>
          </a:p>
          <a:p>
            <a:pPr lvl="1"/>
            <a:r>
              <a:rPr lang="en-US" sz="2400"/>
              <a:t>Restate you Thesis Statement</a:t>
            </a:r>
          </a:p>
          <a:p>
            <a:pPr lvl="1"/>
            <a:r>
              <a:rPr lang="en-US" sz="2400"/>
              <a:t>Briefly touch on every topic in your essay in the last sentence</a:t>
            </a:r>
          </a:p>
          <a:p>
            <a:pPr lvl="1"/>
            <a:r>
              <a:rPr lang="en-US" sz="2400"/>
              <a:t>In most essays, the Ending paragraph is what people remember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>
                <a:latin typeface="Arial" pitchFamily="34" charset="0"/>
                <a:cs typeface="Arial" pitchFamily="34" charset="0"/>
              </a:rPr>
              <a:t>This powerpoint was kindly donated to </a:t>
            </a:r>
            <a:r>
              <a:rPr lang="en-GB">
                <a:latin typeface="Arial" pitchFamily="34" charset="0"/>
                <a:cs typeface="Arial" pitchFamily="34" charset="0"/>
                <a:hlinkClick r:id="rId3"/>
              </a:rPr>
              <a:t>www.worldofteaching.com</a:t>
            </a:r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r>
              <a:rPr lang="en-GB">
                <a:latin typeface="Arial" pitchFamily="34" charset="0"/>
                <a:cs typeface="Arial" pitchFamily="34" charset="0"/>
                <a:hlinkClick r:id="rId3"/>
              </a:rPr>
              <a:t>http://www.worldofteaching.com</a:t>
            </a:r>
            <a:r>
              <a:rPr lang="en-GB">
                <a:latin typeface="Arial" pitchFamily="34" charset="0"/>
                <a:cs typeface="Arial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 Blitz">
  <a:themeElements>
    <a:clrScheme name="Network Blitz 1">
      <a:dk1>
        <a:srgbClr val="000044"/>
      </a:dk1>
      <a:lt1>
        <a:srgbClr val="FFFFFF"/>
      </a:lt1>
      <a:dk2>
        <a:srgbClr val="000066"/>
      </a:dk2>
      <a:lt2>
        <a:srgbClr val="FFCC00"/>
      </a:lt2>
      <a:accent1>
        <a:srgbClr val="9CE157"/>
      </a:accent1>
      <a:accent2>
        <a:srgbClr val="2663A0"/>
      </a:accent2>
      <a:accent3>
        <a:srgbClr val="AAAAB8"/>
      </a:accent3>
      <a:accent4>
        <a:srgbClr val="DADADA"/>
      </a:accent4>
      <a:accent5>
        <a:srgbClr val="CBEEB4"/>
      </a:accent5>
      <a:accent6>
        <a:srgbClr val="215991"/>
      </a:accent6>
      <a:hlink>
        <a:srgbClr val="F98D43"/>
      </a:hlink>
      <a:folHlink>
        <a:srgbClr val="CC3300"/>
      </a:folHlink>
    </a:clrScheme>
    <a:fontScheme name="Network Blitz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etwork Blitz 1">
        <a:dk1>
          <a:srgbClr val="000044"/>
        </a:dk1>
        <a:lt1>
          <a:srgbClr val="FFFFFF"/>
        </a:lt1>
        <a:dk2>
          <a:srgbClr val="000066"/>
        </a:dk2>
        <a:lt2>
          <a:srgbClr val="FFCC00"/>
        </a:lt2>
        <a:accent1>
          <a:srgbClr val="9CE157"/>
        </a:accent1>
        <a:accent2>
          <a:srgbClr val="2663A0"/>
        </a:accent2>
        <a:accent3>
          <a:srgbClr val="AAAAB8"/>
        </a:accent3>
        <a:accent4>
          <a:srgbClr val="DADADA"/>
        </a:accent4>
        <a:accent5>
          <a:srgbClr val="CBEEB4"/>
        </a:accent5>
        <a:accent6>
          <a:srgbClr val="215991"/>
        </a:accent6>
        <a:hlink>
          <a:srgbClr val="F98D4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Blitz 2">
        <a:dk1>
          <a:srgbClr val="000066"/>
        </a:dk1>
        <a:lt1>
          <a:srgbClr val="9CC2E8"/>
        </a:lt1>
        <a:dk2>
          <a:srgbClr val="4D4D4D"/>
        </a:dk2>
        <a:lt2>
          <a:srgbClr val="7DAFE1"/>
        </a:lt2>
        <a:accent1>
          <a:srgbClr val="26D2E4"/>
        </a:accent1>
        <a:accent2>
          <a:srgbClr val="D0E2F4"/>
        </a:accent2>
        <a:accent3>
          <a:srgbClr val="CBDDF2"/>
        </a:accent3>
        <a:accent4>
          <a:srgbClr val="000056"/>
        </a:accent4>
        <a:accent5>
          <a:srgbClr val="ACE5EF"/>
        </a:accent5>
        <a:accent6>
          <a:srgbClr val="BCCDDD"/>
        </a:accent6>
        <a:hlink>
          <a:srgbClr val="0033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Blitz 3">
        <a:dk1>
          <a:srgbClr val="000000"/>
        </a:dk1>
        <a:lt1>
          <a:srgbClr val="EAEAEA"/>
        </a:lt1>
        <a:dk2>
          <a:srgbClr val="333333"/>
        </a:dk2>
        <a:lt2>
          <a:srgbClr val="DDDDDD"/>
        </a:lt2>
        <a:accent1>
          <a:srgbClr val="C0C0C0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DCDCDC"/>
        </a:accent5>
        <a:accent6>
          <a:srgbClr val="E7E7E7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Blitz 4">
        <a:dk1>
          <a:srgbClr val="002E2D"/>
        </a:dk1>
        <a:lt1>
          <a:srgbClr val="FFFFFF"/>
        </a:lt1>
        <a:dk2>
          <a:srgbClr val="005250"/>
        </a:dk2>
        <a:lt2>
          <a:srgbClr val="FFCC00"/>
        </a:lt2>
        <a:accent1>
          <a:srgbClr val="9CE157"/>
        </a:accent1>
        <a:accent2>
          <a:srgbClr val="00817E"/>
        </a:accent2>
        <a:accent3>
          <a:srgbClr val="AAB3B3"/>
        </a:accent3>
        <a:accent4>
          <a:srgbClr val="DADADA"/>
        </a:accent4>
        <a:accent5>
          <a:srgbClr val="CBEEB4"/>
        </a:accent5>
        <a:accent6>
          <a:srgbClr val="007472"/>
        </a:accent6>
        <a:hlink>
          <a:srgbClr val="FFFF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Blitz 5">
        <a:dk1>
          <a:srgbClr val="291A4C"/>
        </a:dk1>
        <a:lt1>
          <a:srgbClr val="FFFFFF"/>
        </a:lt1>
        <a:dk2>
          <a:srgbClr val="3B256B"/>
        </a:dk2>
        <a:lt2>
          <a:srgbClr val="FFCC00"/>
        </a:lt2>
        <a:accent1>
          <a:srgbClr val="6EBFCA"/>
        </a:accent1>
        <a:accent2>
          <a:srgbClr val="56369C"/>
        </a:accent2>
        <a:accent3>
          <a:srgbClr val="AFACBA"/>
        </a:accent3>
        <a:accent4>
          <a:srgbClr val="DADADA"/>
        </a:accent4>
        <a:accent5>
          <a:srgbClr val="BADCE1"/>
        </a:accent5>
        <a:accent6>
          <a:srgbClr val="4D308D"/>
        </a:accent6>
        <a:hlink>
          <a:srgbClr val="CCCCFF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Blitz 6">
        <a:dk1>
          <a:srgbClr val="511D30"/>
        </a:dk1>
        <a:lt1>
          <a:srgbClr val="FFFFFF"/>
        </a:lt1>
        <a:dk2>
          <a:srgbClr val="6D2740"/>
        </a:dk2>
        <a:lt2>
          <a:srgbClr val="FDD409"/>
        </a:lt2>
        <a:accent1>
          <a:srgbClr val="FDB83B"/>
        </a:accent1>
        <a:accent2>
          <a:srgbClr val="9D395D"/>
        </a:accent2>
        <a:accent3>
          <a:srgbClr val="BAACAF"/>
        </a:accent3>
        <a:accent4>
          <a:srgbClr val="DADADA"/>
        </a:accent4>
        <a:accent5>
          <a:srgbClr val="FED8AF"/>
        </a:accent5>
        <a:accent6>
          <a:srgbClr val="8E3353"/>
        </a:accent6>
        <a:hlink>
          <a:srgbClr val="FF99CC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Designs\Network Blitz.pot</Template>
  <TotalTime>7</TotalTime>
  <Words>216</Words>
  <Application>Microsoft Office PowerPoint</Application>
  <PresentationFormat>On-screen Show (4:3)</PresentationFormat>
  <Paragraphs>38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Times New Roman</vt:lpstr>
      <vt:lpstr>Arial Black</vt:lpstr>
      <vt:lpstr>Arial</vt:lpstr>
      <vt:lpstr>Wingdings</vt:lpstr>
      <vt:lpstr>Network Blitz</vt:lpstr>
      <vt:lpstr>Writing A Good Essay</vt:lpstr>
      <vt:lpstr>A Good Essay . . .</vt:lpstr>
      <vt:lpstr>An Essay Is . . .</vt:lpstr>
      <vt:lpstr>The Beginning</vt:lpstr>
      <vt:lpstr>The Body</vt:lpstr>
      <vt:lpstr>The End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A Good Essay</dc:title>
  <dc:creator>Ben Swanson</dc:creator>
  <cp:lastModifiedBy>Teacher E-Solutions</cp:lastModifiedBy>
  <cp:revision>2</cp:revision>
  <dcterms:created xsi:type="dcterms:W3CDTF">2007-02-15T21:07:12Z</dcterms:created>
  <dcterms:modified xsi:type="dcterms:W3CDTF">2019-01-18T16:54:09Z</dcterms:modified>
</cp:coreProperties>
</file>